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Poppins" panose="00000500000000000000" pitchFamily="2" charset="0"/>
      <p:regular r:id="rId39"/>
      <p:bold r:id="rId40"/>
    </p:embeddedFont>
    <p:embeddedFont>
      <p:font typeface="Poppins Bold" panose="00000800000000000000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116088"/>
            <a:ext cx="8379530" cy="8054823"/>
          </a:xfrm>
          <a:custGeom>
            <a:avLst/>
            <a:gdLst/>
            <a:ahLst/>
            <a:cxnLst/>
            <a:rect l="l" t="t" r="r" b="b"/>
            <a:pathLst>
              <a:path w="8379530" h="8054823">
                <a:moveTo>
                  <a:pt x="0" y="0"/>
                </a:moveTo>
                <a:lnTo>
                  <a:pt x="8379530" y="0"/>
                </a:lnTo>
                <a:lnTo>
                  <a:pt x="8379530" y="8054824"/>
                </a:lnTo>
                <a:lnTo>
                  <a:pt x="0" y="8054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454100" y="3481397"/>
            <a:ext cx="11658600" cy="1285259"/>
            <a:chOff x="0" y="0"/>
            <a:chExt cx="15544800" cy="17136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544800" cy="1713679"/>
            </a:xfrm>
            <a:custGeom>
              <a:avLst/>
              <a:gdLst/>
              <a:ahLst/>
              <a:cxnLst/>
              <a:rect l="l" t="t" r="r" b="b"/>
              <a:pathLst>
                <a:path w="15544800" h="1713679">
                  <a:moveTo>
                    <a:pt x="0" y="0"/>
                  </a:moveTo>
                  <a:lnTo>
                    <a:pt x="15544800" y="0"/>
                  </a:lnTo>
                  <a:lnTo>
                    <a:pt x="15544800" y="1713679"/>
                  </a:lnTo>
                  <a:lnTo>
                    <a:pt x="0" y="171367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9990" b="-11350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5544800" cy="17517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999"/>
                </a:lnSpc>
                <a:spcBef>
                  <a:spcPct val="0"/>
                </a:spcBef>
              </a:pPr>
              <a:r>
                <a:rPr lang="en-US" sz="4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6: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642820" y="4480906"/>
            <a:ext cx="9281160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0"/>
              </a:lnSpc>
              <a:spcBef>
                <a:spcPct val="0"/>
              </a:spcBef>
            </a:pPr>
            <a:r>
              <a:rPr lang="en-US" sz="5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Vergonya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02840" y="5565880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54"/>
              </a:lnSpc>
              <a:spcBef>
                <a:spcPct val="0"/>
              </a:spcBef>
            </a:pPr>
            <a:r>
              <a:rPr lang="en-US" sz="2295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Entendre-la, nombrar-la i transformar-la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02840" y="9077325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54"/>
              </a:lnSpc>
              <a:spcBef>
                <a:spcPct val="0"/>
              </a:spcBef>
            </a:pPr>
            <a:r>
              <a:rPr lang="en-US" sz="2295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primària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44521" y="1291596"/>
            <a:ext cx="4892704" cy="8103858"/>
          </a:xfrm>
          <a:custGeom>
            <a:avLst/>
            <a:gdLst/>
            <a:ahLst/>
            <a:cxnLst/>
            <a:rect l="l" t="t" r="r" b="b"/>
            <a:pathLst>
              <a:path w="4892704" h="8103858">
                <a:moveTo>
                  <a:pt x="0" y="0"/>
                </a:moveTo>
                <a:lnTo>
                  <a:pt x="4892704" y="0"/>
                </a:lnTo>
                <a:lnTo>
                  <a:pt x="4892704" y="8103858"/>
                </a:lnTo>
                <a:lnTo>
                  <a:pt x="0" y="8103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456867" y="1650583"/>
            <a:ext cx="7627588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vegades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sentim vergonya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quan pensem que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hem fet alguna cosa malament o que altres ens miren diferent.</a:t>
            </a:r>
          </a:p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Però la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vergonya és tan sols una emoció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No ens defineix.</a:t>
            </a:r>
          </a:p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Tots/es la sentim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fins i tot els adults.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56867" y="7812684"/>
            <a:ext cx="7627588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 és un espai segur.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Ens parlem amb respecte.</a:t>
            </a:r>
          </a:p>
          <a:p>
            <a:pPr algn="l">
              <a:lnSpc>
                <a:spcPts val="2800"/>
              </a:lnSpc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17931" y="5917682"/>
            <a:ext cx="906988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«Quan podem parlar de la vergonya, perd el seu poder.» — Brené Brown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9924" y="686352"/>
            <a:ext cx="4602480" cy="1333023"/>
            <a:chOff x="0" y="0"/>
            <a:chExt cx="6136640" cy="1777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36640" cy="1777363"/>
            </a:xfrm>
            <a:custGeom>
              <a:avLst/>
              <a:gdLst/>
              <a:ahLst/>
              <a:cxnLst/>
              <a:rect l="l" t="t" r="r" b="b"/>
              <a:pathLst>
                <a:path w="6136640" h="1777363">
                  <a:moveTo>
                    <a:pt x="0" y="0"/>
                  </a:moveTo>
                  <a:lnTo>
                    <a:pt x="6136640" y="0"/>
                  </a:lnTo>
                  <a:lnTo>
                    <a:pt x="6136640" y="1777363"/>
                  </a:lnTo>
                  <a:lnTo>
                    <a:pt x="0" y="17773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704" b="-1584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6136640" cy="17678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Objectius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1811072" y="2893290"/>
            <a:ext cx="5667087" cy="4689515"/>
          </a:xfrm>
          <a:custGeom>
            <a:avLst/>
            <a:gdLst/>
            <a:ahLst/>
            <a:cxnLst/>
            <a:rect l="l" t="t" r="r" b="b"/>
            <a:pathLst>
              <a:path w="5667087" h="4689515">
                <a:moveTo>
                  <a:pt x="0" y="0"/>
                </a:moveTo>
                <a:lnTo>
                  <a:pt x="5667088" y="0"/>
                </a:lnTo>
                <a:lnTo>
                  <a:pt x="5667088" y="4689515"/>
                </a:lnTo>
                <a:lnTo>
                  <a:pt x="0" y="4689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1813560" y="2500468"/>
            <a:ext cx="9228847" cy="447676"/>
            <a:chOff x="0" y="0"/>
            <a:chExt cx="12305129" cy="596901"/>
          </a:xfrm>
        </p:grpSpPr>
        <p:sp>
          <p:nvSpPr>
            <p:cNvPr id="7" name="TextBox 7"/>
            <p:cNvSpPr txBox="1"/>
            <p:nvPr/>
          </p:nvSpPr>
          <p:spPr>
            <a:xfrm>
              <a:off x="844649" y="-52379"/>
              <a:ext cx="1146048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Entendre què és la vergonya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76412" y="3333018"/>
            <a:ext cx="10034660" cy="620821"/>
            <a:chOff x="0" y="0"/>
            <a:chExt cx="13379547" cy="827761"/>
          </a:xfrm>
        </p:grpSpPr>
        <p:sp>
          <p:nvSpPr>
            <p:cNvPr id="10" name="TextBox 10"/>
            <p:cNvSpPr txBox="1"/>
            <p:nvPr/>
          </p:nvSpPr>
          <p:spPr>
            <a:xfrm>
              <a:off x="894179" y="-13614"/>
              <a:ext cx="12485367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Reconèixer com se sent al cos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Adonar-nos del que ens causa la vergonya al cos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69924" y="4414914"/>
            <a:ext cx="9822289" cy="628650"/>
            <a:chOff x="0" y="0"/>
            <a:chExt cx="13096386" cy="838200"/>
          </a:xfrm>
        </p:grpSpPr>
        <p:sp>
          <p:nvSpPr>
            <p:cNvPr id="13" name="TextBox 13"/>
            <p:cNvSpPr txBox="1"/>
            <p:nvPr/>
          </p:nvSpPr>
          <p:spPr>
            <a:xfrm>
              <a:off x="902831" y="-3175"/>
              <a:ext cx="12193554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Saber quines coses la poden provocar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Descobrir situacions o moments que fan vergonya. 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63849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56231" y="5504638"/>
            <a:ext cx="9749171" cy="924540"/>
            <a:chOff x="0" y="0"/>
            <a:chExt cx="12998894" cy="1232720"/>
          </a:xfrm>
        </p:grpSpPr>
        <p:sp>
          <p:nvSpPr>
            <p:cNvPr id="16" name="TextBox 16"/>
            <p:cNvSpPr txBox="1"/>
            <p:nvPr/>
          </p:nvSpPr>
          <p:spPr>
            <a:xfrm>
              <a:off x="921088" y="-15055"/>
              <a:ext cx="12077807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Veure que la vergonya és normal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Recordar que tots/es sentim vergonya de vegades. No és res dolent, tan sols una emoció.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67500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56231" y="6928352"/>
            <a:ext cx="9418512" cy="924540"/>
            <a:chOff x="0" y="0"/>
            <a:chExt cx="12558015" cy="1232720"/>
          </a:xfrm>
        </p:grpSpPr>
        <p:sp>
          <p:nvSpPr>
            <p:cNvPr id="19" name="TextBox 19"/>
            <p:cNvSpPr txBox="1"/>
            <p:nvPr/>
          </p:nvSpPr>
          <p:spPr>
            <a:xfrm>
              <a:off x="914261" y="-15055"/>
              <a:ext cx="11643754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Aprendre a tractar-nos bé entre tots/es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Practicar l'empatia, parlar amb respecte i donar suport a qui se senti malament.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66135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61351" y="8352067"/>
            <a:ext cx="11111317" cy="924540"/>
            <a:chOff x="0" y="0"/>
            <a:chExt cx="14815090" cy="1232720"/>
          </a:xfrm>
        </p:grpSpPr>
        <p:sp>
          <p:nvSpPr>
            <p:cNvPr id="22" name="TextBox 22"/>
            <p:cNvSpPr txBox="1"/>
            <p:nvPr/>
          </p:nvSpPr>
          <p:spPr>
            <a:xfrm>
              <a:off x="914261" y="-15055"/>
              <a:ext cx="13900829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Transformar la vergonya en alguna cosa que ens apropi als altres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Utilitzar el que aprenem per entendre'ns millor i ajudar als altres a sentir-se acompanyats/ades.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76200"/>
              <a:ext cx="66135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09163" y="3669422"/>
            <a:ext cx="10269673" cy="2845677"/>
            <a:chOff x="0" y="-160912"/>
            <a:chExt cx="13692898" cy="3794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-160912"/>
              <a:ext cx="5359085" cy="3794235"/>
              <a:chOff x="0" y="-31785"/>
              <a:chExt cx="1058585" cy="74947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58585" cy="682804"/>
              </a:xfrm>
              <a:custGeom>
                <a:avLst/>
                <a:gdLst/>
                <a:ahLst/>
                <a:cxnLst/>
                <a:rect l="l" t="t" r="r" b="b"/>
                <a:pathLst>
                  <a:path w="1058585" h="682804">
                    <a:moveTo>
                      <a:pt x="57785" y="0"/>
                    </a:moveTo>
                    <a:lnTo>
                      <a:pt x="1000799" y="0"/>
                    </a:lnTo>
                    <a:cubicBezTo>
                      <a:pt x="1016125" y="0"/>
                      <a:pt x="1030823" y="6088"/>
                      <a:pt x="1041660" y="16925"/>
                    </a:cubicBezTo>
                    <a:cubicBezTo>
                      <a:pt x="1052497" y="27762"/>
                      <a:pt x="1058585" y="42460"/>
                      <a:pt x="1058585" y="57785"/>
                    </a:cubicBezTo>
                    <a:lnTo>
                      <a:pt x="1058585" y="625018"/>
                    </a:lnTo>
                    <a:cubicBezTo>
                      <a:pt x="1058585" y="656932"/>
                      <a:pt x="1032713" y="682804"/>
                      <a:pt x="1000799" y="682804"/>
                    </a:cubicBezTo>
                    <a:lnTo>
                      <a:pt x="57785" y="682804"/>
                    </a:lnTo>
                    <a:cubicBezTo>
                      <a:pt x="25871" y="682804"/>
                      <a:pt x="0" y="656932"/>
                      <a:pt x="0" y="625018"/>
                    </a:cubicBezTo>
                    <a:lnTo>
                      <a:pt x="0" y="57785"/>
                    </a:lnTo>
                    <a:cubicBezTo>
                      <a:pt x="0" y="25871"/>
                      <a:pt x="25871" y="0"/>
                      <a:pt x="57785" y="0"/>
                    </a:cubicBezTo>
                    <a:close/>
                  </a:path>
                </a:pathLst>
              </a:custGeom>
              <a:solidFill>
                <a:srgbClr val="51B264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1785"/>
                <a:ext cx="1058585" cy="7494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800"/>
                  </a:lnSpc>
                  <a:spcBef>
                    <a:spcPct val="0"/>
                  </a:spcBef>
                </a:pP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La </a:t>
                </a:r>
                <a:r>
                  <a:rPr lang="en-US" sz="2000" b="1" u="none" strike="noStrike" dirty="0" err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vergonya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té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a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veure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amb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la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identitat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: «Soc dolent/a», «No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valc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», «No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hauria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de ser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així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».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8333813" y="-160912"/>
              <a:ext cx="5359085" cy="3794235"/>
              <a:chOff x="0" y="-31785"/>
              <a:chExt cx="1058585" cy="7494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58585" cy="682804"/>
              </a:xfrm>
              <a:custGeom>
                <a:avLst/>
                <a:gdLst/>
                <a:ahLst/>
                <a:cxnLst/>
                <a:rect l="l" t="t" r="r" b="b"/>
                <a:pathLst>
                  <a:path w="1058585" h="682804">
                    <a:moveTo>
                      <a:pt x="57785" y="0"/>
                    </a:moveTo>
                    <a:lnTo>
                      <a:pt x="1000799" y="0"/>
                    </a:lnTo>
                    <a:cubicBezTo>
                      <a:pt x="1016125" y="0"/>
                      <a:pt x="1030823" y="6088"/>
                      <a:pt x="1041660" y="16925"/>
                    </a:cubicBezTo>
                    <a:cubicBezTo>
                      <a:pt x="1052497" y="27762"/>
                      <a:pt x="1058585" y="42460"/>
                      <a:pt x="1058585" y="57785"/>
                    </a:cubicBezTo>
                    <a:lnTo>
                      <a:pt x="1058585" y="625018"/>
                    </a:lnTo>
                    <a:cubicBezTo>
                      <a:pt x="1058585" y="656932"/>
                      <a:pt x="1032713" y="682804"/>
                      <a:pt x="1000799" y="682804"/>
                    </a:cubicBezTo>
                    <a:lnTo>
                      <a:pt x="57785" y="682804"/>
                    </a:lnTo>
                    <a:cubicBezTo>
                      <a:pt x="25871" y="682804"/>
                      <a:pt x="0" y="656932"/>
                      <a:pt x="0" y="625018"/>
                    </a:cubicBezTo>
                    <a:lnTo>
                      <a:pt x="0" y="57785"/>
                    </a:lnTo>
                    <a:cubicBezTo>
                      <a:pt x="0" y="25871"/>
                      <a:pt x="25871" y="0"/>
                      <a:pt x="57785" y="0"/>
                    </a:cubicBezTo>
                    <a:close/>
                  </a:path>
                </a:pathLst>
              </a:custGeom>
              <a:solidFill>
                <a:srgbClr val="E4829D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1785"/>
                <a:ext cx="1058585" cy="7494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800"/>
                  </a:lnSpc>
                  <a:spcBef>
                    <a:spcPct val="0"/>
                  </a:spcBef>
                </a:pP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La </a:t>
                </a:r>
                <a:r>
                  <a:rPr lang="en-US" sz="2000" b="1" u="none" strike="noStrike" dirty="0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culpa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es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relaciona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amb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l'acció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: «He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fet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alguna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cosa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malament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» o «Em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vaig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equivocar</a:t>
                </a:r>
                <a:r>
                  <a:rPr lang="en-US" sz="2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».</a:t>
                </a:r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3160910" y="7535150"/>
            <a:ext cx="1248704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Mentre que la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culpa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 portar a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reparar o aprendre d'un error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la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vergonya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tendeix a generar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ganes d'amagar-se o desconnectar-se.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72000" y="1380885"/>
            <a:ext cx="9144000" cy="523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 </a:t>
            </a:r>
            <a:r>
              <a:rPr lang="en-US" sz="2999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</a:t>
            </a:r>
            <a:r>
              <a:rPr lang="en-US" sz="2999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és</a:t>
            </a:r>
            <a:r>
              <a:rPr lang="en-US" sz="2999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important </a:t>
            </a:r>
            <a:r>
              <a:rPr lang="en-US" sz="2999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treballar</a:t>
            </a:r>
            <a:r>
              <a:rPr lang="en-US" sz="2999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la </a:t>
            </a:r>
            <a:r>
              <a:rPr lang="en-US" sz="2999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vergonya</a:t>
            </a:r>
            <a:r>
              <a:rPr lang="en-US" sz="2999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74952" y="2199597"/>
            <a:ext cx="833809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Encara que sovint es confonen, vergonya i culpa no són el mateix.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12795" y="6717081"/>
            <a:ext cx="906241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9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Votació amb targetes – «Em faria vergonya si…?»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1. Reconèixer i comprendre l'emoció 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7879" y="4753351"/>
            <a:ext cx="3747958" cy="6589816"/>
          </a:xfrm>
          <a:custGeom>
            <a:avLst/>
            <a:gdLst/>
            <a:ahLst/>
            <a:cxnLst/>
            <a:rect l="l" t="t" r="r" b="b"/>
            <a:pathLst>
              <a:path w="3747958" h="6589816">
                <a:moveTo>
                  <a:pt x="0" y="0"/>
                </a:moveTo>
                <a:lnTo>
                  <a:pt x="3747958" y="0"/>
                </a:lnTo>
                <a:lnTo>
                  <a:pt x="3747958" y="6589816"/>
                </a:lnTo>
                <a:lnTo>
                  <a:pt x="0" y="6589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5541601" y="4008178"/>
            <a:ext cx="4530960" cy="7729160"/>
          </a:xfrm>
          <a:custGeom>
            <a:avLst/>
            <a:gdLst/>
            <a:ahLst/>
            <a:cxnLst/>
            <a:rect l="l" t="t" r="r" b="b"/>
            <a:pathLst>
              <a:path w="4530960" h="7729160">
                <a:moveTo>
                  <a:pt x="4530960" y="0"/>
                </a:moveTo>
                <a:lnTo>
                  <a:pt x="0" y="0"/>
                </a:lnTo>
                <a:lnTo>
                  <a:pt x="0" y="7729160"/>
                </a:lnTo>
                <a:lnTo>
                  <a:pt x="4530960" y="7729160"/>
                </a:lnTo>
                <a:lnTo>
                  <a:pt x="4530960" y="0"/>
                </a:lnTo>
                <a:close/>
              </a:path>
            </a:pathLst>
          </a:custGeom>
          <a:blipFill>
            <a:blip r:embed="rId3"/>
            <a:stretch>
              <a:fillRect l="-8209" r="-522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346960" y="1160650"/>
            <a:ext cx="644652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vermella i verda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Llista de frases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i retoladors</a:t>
            </a:r>
          </a:p>
          <a:p>
            <a:pPr algn="l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51720" y="1160650"/>
            <a:ext cx="5989320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Escoltarem situacions que poden fer vergonya i aixecarem la targeta vermella (sí) o verda (no).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Després parlarem sobre per què cadascú/cadascuna sent diferent.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796461" y="5479475"/>
            <a:ext cx="5265420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sentim vergonya alguna vegada.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tots/es sentim vergonya per les mateixes coses.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del que sentim ens ajuda a entendre'ns i a respectar-nos.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6998" y="1204787"/>
            <a:ext cx="9248910" cy="654050"/>
            <a:chOff x="0" y="0"/>
            <a:chExt cx="12331880" cy="872066"/>
          </a:xfrm>
        </p:grpSpPr>
        <p:sp>
          <p:nvSpPr>
            <p:cNvPr id="3" name="TextBox 3"/>
            <p:cNvSpPr txBox="1"/>
            <p:nvPr/>
          </p:nvSpPr>
          <p:spPr>
            <a:xfrm>
              <a:off x="723414" y="-66675"/>
              <a:ext cx="11608466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no haver-me adonat que no portava prou diners fins que vaig pagar a la caixa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80997" y="2145873"/>
            <a:ext cx="8565989" cy="720725"/>
            <a:chOff x="0" y="0"/>
            <a:chExt cx="11421318" cy="960966"/>
          </a:xfrm>
        </p:grpSpPr>
        <p:sp>
          <p:nvSpPr>
            <p:cNvPr id="6" name="TextBox 6"/>
            <p:cNvSpPr txBox="1"/>
            <p:nvPr/>
          </p:nvSpPr>
          <p:spPr>
            <a:xfrm>
              <a:off x="1011415" y="22225"/>
              <a:ext cx="10409904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relliscar i caure davant dels meus amics/amigues.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80997" y="2818224"/>
            <a:ext cx="9642719" cy="682625"/>
            <a:chOff x="0" y="0"/>
            <a:chExt cx="12856959" cy="910166"/>
          </a:xfrm>
        </p:grpSpPr>
        <p:sp>
          <p:nvSpPr>
            <p:cNvPr id="9" name="TextBox 9"/>
            <p:cNvSpPr txBox="1"/>
            <p:nvPr/>
          </p:nvSpPr>
          <p:spPr>
            <a:xfrm>
              <a:off x="1011415" y="-28575"/>
              <a:ext cx="11845545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si accidentalment em posés la samarreta del revés i anés a l'escola amb ella posada.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80997" y="3722297"/>
            <a:ext cx="9733968" cy="673100"/>
            <a:chOff x="0" y="0"/>
            <a:chExt cx="12978624" cy="897466"/>
          </a:xfrm>
        </p:grpSpPr>
        <p:sp>
          <p:nvSpPr>
            <p:cNvPr id="12" name="TextBox 12"/>
            <p:cNvSpPr txBox="1"/>
            <p:nvPr/>
          </p:nvSpPr>
          <p:spPr>
            <a:xfrm>
              <a:off x="1011415" y="-41275"/>
              <a:ext cx="11967209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si m'adonés que soc l'únic/a de la classe que no ha estat convidat/ada a una festa.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80997" y="4744441"/>
            <a:ext cx="10244959" cy="727075"/>
            <a:chOff x="0" y="0"/>
            <a:chExt cx="13659945" cy="969434"/>
          </a:xfrm>
        </p:grpSpPr>
        <p:sp>
          <p:nvSpPr>
            <p:cNvPr id="15" name="TextBox 15"/>
            <p:cNvSpPr txBox="1"/>
            <p:nvPr/>
          </p:nvSpPr>
          <p:spPr>
            <a:xfrm>
              <a:off x="1011415" y="30692"/>
              <a:ext cx="12648530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que algú agafés el meu mòbil i llegís els meus missatges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80997" y="5430242"/>
            <a:ext cx="10226709" cy="654050"/>
            <a:chOff x="0" y="0"/>
            <a:chExt cx="13635612" cy="872066"/>
          </a:xfrm>
        </p:grpSpPr>
        <p:sp>
          <p:nvSpPr>
            <p:cNvPr id="18" name="TextBox 18"/>
            <p:cNvSpPr txBox="1"/>
            <p:nvPr/>
          </p:nvSpPr>
          <p:spPr>
            <a:xfrm>
              <a:off x="1011415" y="-66675"/>
              <a:ext cx="12624198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treure una mala nota en una assignatura que normalment se'm dóna bé.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80997" y="6347817"/>
            <a:ext cx="10372706" cy="682625"/>
            <a:chOff x="0" y="0"/>
            <a:chExt cx="13830275" cy="910166"/>
          </a:xfrm>
        </p:grpSpPr>
        <p:sp>
          <p:nvSpPr>
            <p:cNvPr id="21" name="TextBox 21"/>
            <p:cNvSpPr txBox="1"/>
            <p:nvPr/>
          </p:nvSpPr>
          <p:spPr>
            <a:xfrm>
              <a:off x="1011415" y="-28575"/>
              <a:ext cx="12818861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haver de cantar sol/a davant de tota la classe de música.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80997" y="7313017"/>
            <a:ext cx="10372706" cy="447676"/>
            <a:chOff x="0" y="0"/>
            <a:chExt cx="13830275" cy="596901"/>
          </a:xfrm>
        </p:grpSpPr>
        <p:sp>
          <p:nvSpPr>
            <p:cNvPr id="24" name="TextBox 24"/>
            <p:cNvSpPr txBox="1"/>
            <p:nvPr/>
          </p:nvSpPr>
          <p:spPr>
            <a:xfrm>
              <a:off x="1011415" y="30692"/>
              <a:ext cx="12818861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haver dit alguna cosa fea sobre un amic/una amiga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08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80997" y="8103593"/>
            <a:ext cx="10372706" cy="682625"/>
            <a:chOff x="0" y="0"/>
            <a:chExt cx="13830275" cy="910166"/>
          </a:xfrm>
        </p:grpSpPr>
        <p:sp>
          <p:nvSpPr>
            <p:cNvPr id="27" name="TextBox 27"/>
            <p:cNvSpPr txBox="1"/>
            <p:nvPr/>
          </p:nvSpPr>
          <p:spPr>
            <a:xfrm>
              <a:off x="1011415" y="-28575"/>
              <a:ext cx="12818861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si un amic/una amiga es comportés de manera molt inapropiada al cinema.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09</a:t>
              </a:r>
            </a:p>
          </p:txBody>
        </p:sp>
      </p:grpSp>
      <p:sp>
        <p:nvSpPr>
          <p:cNvPr id="29" name="Freeform 29"/>
          <p:cNvSpPr/>
          <p:nvPr/>
        </p:nvSpPr>
        <p:spPr>
          <a:xfrm rot="-5324380">
            <a:off x="13783229" y="3497847"/>
            <a:ext cx="3747958" cy="6589816"/>
          </a:xfrm>
          <a:custGeom>
            <a:avLst/>
            <a:gdLst/>
            <a:ahLst/>
            <a:cxnLst/>
            <a:rect l="l" t="t" r="r" b="b"/>
            <a:pathLst>
              <a:path w="3747958" h="6589816">
                <a:moveTo>
                  <a:pt x="0" y="0"/>
                </a:moveTo>
                <a:lnTo>
                  <a:pt x="3747958" y="0"/>
                </a:lnTo>
                <a:lnTo>
                  <a:pt x="3747958" y="6589816"/>
                </a:lnTo>
                <a:lnTo>
                  <a:pt x="0" y="6589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0" name="Freeform 30"/>
          <p:cNvSpPr/>
          <p:nvPr/>
        </p:nvSpPr>
        <p:spPr>
          <a:xfrm rot="-5000455" flipH="1">
            <a:off x="13302435" y="-1067838"/>
            <a:ext cx="4530960" cy="7729160"/>
          </a:xfrm>
          <a:custGeom>
            <a:avLst/>
            <a:gdLst/>
            <a:ahLst/>
            <a:cxnLst/>
            <a:rect l="l" t="t" r="r" b="b"/>
            <a:pathLst>
              <a:path w="4530960" h="7729160">
                <a:moveTo>
                  <a:pt x="4530960" y="0"/>
                </a:moveTo>
                <a:lnTo>
                  <a:pt x="0" y="0"/>
                </a:lnTo>
                <a:lnTo>
                  <a:pt x="0" y="7729160"/>
                </a:lnTo>
                <a:lnTo>
                  <a:pt x="4530960" y="7729160"/>
                </a:lnTo>
                <a:lnTo>
                  <a:pt x="4530960" y="0"/>
                </a:lnTo>
                <a:close/>
              </a:path>
            </a:pathLst>
          </a:custGeom>
          <a:blipFill>
            <a:blip r:embed="rId3"/>
            <a:stretch>
              <a:fillRect l="-8209" r="-522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1" name="TextBox 31"/>
          <p:cNvSpPr txBox="1"/>
          <p:nvPr/>
        </p:nvSpPr>
        <p:spPr>
          <a:xfrm>
            <a:off x="13079823" y="5764128"/>
            <a:ext cx="187283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Sí, em faria vergonya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949608" y="2536909"/>
            <a:ext cx="187283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em faria vergonya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1118" y="1853546"/>
            <a:ext cx="3086100" cy="1628095"/>
            <a:chOff x="0" y="0"/>
            <a:chExt cx="812800" cy="428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428799"/>
            </a:xfrm>
            <a:custGeom>
              <a:avLst/>
              <a:gdLst/>
              <a:ahLst/>
              <a:cxnLst/>
              <a:rect l="l" t="t" r="r" b="b"/>
              <a:pathLst>
                <a:path w="812800" h="428799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53540"/>
                  </a:lnTo>
                  <a:cubicBezTo>
                    <a:pt x="812800" y="395104"/>
                    <a:pt x="779105" y="428799"/>
                    <a:pt x="737541" y="428799"/>
                  </a:cubicBezTo>
                  <a:lnTo>
                    <a:pt x="75259" y="428799"/>
                  </a:lnTo>
                  <a:cubicBezTo>
                    <a:pt x="33695" y="428799"/>
                    <a:pt x="0" y="395104"/>
                    <a:pt x="0" y="353540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12800" cy="495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quines situacions coincidim?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01632" y="1853546"/>
            <a:ext cx="3086100" cy="1628095"/>
            <a:chOff x="0" y="0"/>
            <a:chExt cx="812800" cy="4287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428799"/>
            </a:xfrm>
            <a:custGeom>
              <a:avLst/>
              <a:gdLst/>
              <a:ahLst/>
              <a:cxnLst/>
              <a:rect l="l" t="t" r="r" b="b"/>
              <a:pathLst>
                <a:path w="812800" h="428799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53540"/>
                  </a:lnTo>
                  <a:cubicBezTo>
                    <a:pt x="812800" y="395104"/>
                    <a:pt x="779105" y="428799"/>
                    <a:pt x="737541" y="428799"/>
                  </a:cubicBezTo>
                  <a:lnTo>
                    <a:pt x="75259" y="428799"/>
                  </a:lnTo>
                  <a:cubicBezTo>
                    <a:pt x="33695" y="428799"/>
                    <a:pt x="0" y="395104"/>
                    <a:pt x="0" y="353540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812800" cy="495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quines pensem diferent?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30782" y="1853546"/>
            <a:ext cx="3086100" cy="1628095"/>
            <a:chOff x="0" y="0"/>
            <a:chExt cx="812800" cy="4287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28799"/>
            </a:xfrm>
            <a:custGeom>
              <a:avLst/>
              <a:gdLst/>
              <a:ahLst/>
              <a:cxnLst/>
              <a:rect l="l" t="t" r="r" b="b"/>
              <a:pathLst>
                <a:path w="812800" h="428799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53540"/>
                  </a:lnTo>
                  <a:cubicBezTo>
                    <a:pt x="812800" y="395104"/>
                    <a:pt x="779105" y="428799"/>
                    <a:pt x="737541" y="428799"/>
                  </a:cubicBezTo>
                  <a:lnTo>
                    <a:pt x="75259" y="428799"/>
                  </a:lnTo>
                  <a:cubicBezTo>
                    <a:pt x="33695" y="428799"/>
                    <a:pt x="0" y="395104"/>
                    <a:pt x="0" y="353540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812800" cy="495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7701516" y="4607119"/>
            <a:ext cx="9058533" cy="4880285"/>
          </a:xfrm>
          <a:custGeom>
            <a:avLst/>
            <a:gdLst/>
            <a:ahLst/>
            <a:cxnLst/>
            <a:rect l="l" t="t" r="r" b="b"/>
            <a:pathLst>
              <a:path w="9058533" h="4880285">
                <a:moveTo>
                  <a:pt x="0" y="0"/>
                </a:moveTo>
                <a:lnTo>
                  <a:pt x="9058533" y="0"/>
                </a:lnTo>
                <a:lnTo>
                  <a:pt x="9058533" y="4880285"/>
                </a:lnTo>
                <a:lnTo>
                  <a:pt x="0" y="48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198911" y="7480300"/>
            <a:ext cx="6093164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sentim vergonya alguna vegada.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tots/es sentim vergonya per les mateixes coses.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del que sentim ens ajuda a entendre'ns i a respectar-nos.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12795" y="5590652"/>
            <a:ext cx="906241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9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Joc de retrats – On s'amaga la vergonya?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46960" y="1160650"/>
            <a:ext cx="644652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amb cares que mostren emocions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i retoladors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Fulls i llàpis (opcional per dibuixar)</a:t>
            </a:r>
          </a:p>
          <a:p>
            <a:pPr algn="l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51720" y="1160650"/>
            <a:ext cx="5989320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Mirarem cares diferents i intentarem endevinar quina emoció mostren.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Després, buscarem junts/es com es nota la vergonya al cos i a la cara.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(Potser podem dibuixar la nostra pròpia «cara de vergonya».)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796461" y="5479475"/>
            <a:ext cx="5265420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vergonya també es nota al cos.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aprenem a reconèixer-la en nosaltres/es, també podem entendre millor els altres.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tots/es, absolutament tots/es, la sentim alguna vegada.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4116E5-225C-3144-DBB9-8B794B424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083" y="3276166"/>
            <a:ext cx="2397318" cy="3366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399181-265A-B6E2-2245-F932D40DC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678" y="3315923"/>
            <a:ext cx="2455862" cy="33296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F7FE79-AD22-A54C-E499-E61F2EF3F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275" y="6720900"/>
            <a:ext cx="2411253" cy="33892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8DE583-8CC4-7851-E847-7F2F0A287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5677" y="6819900"/>
            <a:ext cx="2411253" cy="332688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77683" y="1812097"/>
            <a:ext cx="9732633" cy="2042562"/>
            <a:chOff x="0" y="0"/>
            <a:chExt cx="2563327" cy="5379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3327" cy="537959"/>
            </a:xfrm>
            <a:custGeom>
              <a:avLst/>
              <a:gdLst/>
              <a:ahLst/>
              <a:cxnLst/>
              <a:rect l="l" t="t" r="r" b="b"/>
              <a:pathLst>
                <a:path w="2563327" h="537959">
                  <a:moveTo>
                    <a:pt x="23864" y="0"/>
                  </a:moveTo>
                  <a:lnTo>
                    <a:pt x="2539463" y="0"/>
                  </a:lnTo>
                  <a:cubicBezTo>
                    <a:pt x="2545792" y="0"/>
                    <a:pt x="2551862" y="2514"/>
                    <a:pt x="2556338" y="6990"/>
                  </a:cubicBezTo>
                  <a:cubicBezTo>
                    <a:pt x="2560813" y="11465"/>
                    <a:pt x="2563327" y="17535"/>
                    <a:pt x="2563327" y="23864"/>
                  </a:cubicBezTo>
                  <a:lnTo>
                    <a:pt x="2563327" y="514095"/>
                  </a:lnTo>
                  <a:cubicBezTo>
                    <a:pt x="2563327" y="520424"/>
                    <a:pt x="2560813" y="526494"/>
                    <a:pt x="2556338" y="530969"/>
                  </a:cubicBezTo>
                  <a:cubicBezTo>
                    <a:pt x="2551862" y="535445"/>
                    <a:pt x="2545792" y="537959"/>
                    <a:pt x="2539463" y="537959"/>
                  </a:cubicBezTo>
                  <a:lnTo>
                    <a:pt x="23864" y="537959"/>
                  </a:lnTo>
                  <a:cubicBezTo>
                    <a:pt x="17535" y="537959"/>
                    <a:pt x="11465" y="535445"/>
                    <a:pt x="6990" y="530969"/>
                  </a:cubicBezTo>
                  <a:cubicBezTo>
                    <a:pt x="2514" y="526494"/>
                    <a:pt x="0" y="520424"/>
                    <a:pt x="0" y="514095"/>
                  </a:cubicBezTo>
                  <a:lnTo>
                    <a:pt x="0" y="23864"/>
                  </a:lnTo>
                  <a:cubicBezTo>
                    <a:pt x="0" y="17535"/>
                    <a:pt x="2514" y="11465"/>
                    <a:pt x="6990" y="6990"/>
                  </a:cubicBezTo>
                  <a:cubicBezTo>
                    <a:pt x="11465" y="2514"/>
                    <a:pt x="17535" y="0"/>
                    <a:pt x="2386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563327" cy="547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9"/>
                </a:lnSpc>
                <a:spcBef>
                  <a:spcPct val="0"/>
                </a:spcBef>
              </a:pPr>
              <a:r>
                <a:rPr lang="en-US" sz="22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emocions es noten al cos i a la cara. Avui ens convertirem en detectius/ves de les emocions.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199998" y="4913222"/>
            <a:ext cx="3103247" cy="4505622"/>
          </a:xfrm>
          <a:custGeom>
            <a:avLst/>
            <a:gdLst/>
            <a:ahLst/>
            <a:cxnLst/>
            <a:rect l="l" t="t" r="r" b="b"/>
            <a:pathLst>
              <a:path w="3103247" h="4505622">
                <a:moveTo>
                  <a:pt x="0" y="0"/>
                </a:moveTo>
                <a:lnTo>
                  <a:pt x="3103247" y="0"/>
                </a:lnTo>
                <a:lnTo>
                  <a:pt x="3103247" y="4505622"/>
                </a:lnTo>
                <a:lnTo>
                  <a:pt x="0" y="4505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2686699" y="4913222"/>
            <a:ext cx="3123025" cy="4345078"/>
          </a:xfrm>
          <a:custGeom>
            <a:avLst/>
            <a:gdLst/>
            <a:ahLst/>
            <a:cxnLst/>
            <a:rect l="l" t="t" r="r" b="b"/>
            <a:pathLst>
              <a:path w="3123025" h="4345078">
                <a:moveTo>
                  <a:pt x="0" y="0"/>
                </a:moveTo>
                <a:lnTo>
                  <a:pt x="3123025" y="0"/>
                </a:lnTo>
                <a:lnTo>
                  <a:pt x="3123025" y="4345078"/>
                </a:lnTo>
                <a:lnTo>
                  <a:pt x="0" y="43450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7319444" y="4913222"/>
            <a:ext cx="3351057" cy="4505622"/>
          </a:xfrm>
          <a:custGeom>
            <a:avLst/>
            <a:gdLst/>
            <a:ahLst/>
            <a:cxnLst/>
            <a:rect l="l" t="t" r="r" b="b"/>
            <a:pathLst>
              <a:path w="3351057" h="4505622">
                <a:moveTo>
                  <a:pt x="0" y="0"/>
                </a:moveTo>
                <a:lnTo>
                  <a:pt x="3351056" y="0"/>
                </a:lnTo>
                <a:lnTo>
                  <a:pt x="3351056" y="4505622"/>
                </a:lnTo>
                <a:lnTo>
                  <a:pt x="0" y="45056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11498" y="857278"/>
            <a:ext cx="6065004" cy="8572444"/>
          </a:xfrm>
          <a:custGeom>
            <a:avLst/>
            <a:gdLst/>
            <a:ahLst/>
            <a:cxnLst/>
            <a:rect l="l" t="t" r="r" b="b"/>
            <a:pathLst>
              <a:path w="6065004" h="8572444">
                <a:moveTo>
                  <a:pt x="0" y="0"/>
                </a:moveTo>
                <a:lnTo>
                  <a:pt x="6065004" y="0"/>
                </a:lnTo>
                <a:lnTo>
                  <a:pt x="6065004" y="8572444"/>
                </a:lnTo>
                <a:lnTo>
                  <a:pt x="0" y="8572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504623" y="7726438"/>
            <a:ext cx="3086100" cy="966916"/>
            <a:chOff x="0" y="0"/>
            <a:chExt cx="812800" cy="2546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54661"/>
            </a:xfrm>
            <a:custGeom>
              <a:avLst/>
              <a:gdLst/>
              <a:ahLst/>
              <a:cxnLst/>
              <a:rect l="l" t="t" r="r" b="b"/>
              <a:pathLst>
                <a:path w="812800" h="254661">
                  <a:moveTo>
                    <a:pt x="0" y="0"/>
                  </a:moveTo>
                  <a:lnTo>
                    <a:pt x="812800" y="0"/>
                  </a:lnTo>
                  <a:lnTo>
                    <a:pt x="812800" y="254661"/>
                  </a:lnTo>
                  <a:lnTo>
                    <a:pt x="0" y="254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311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2204680"/>
            <a:ext cx="5082798" cy="2160008"/>
            <a:chOff x="0" y="0"/>
            <a:chExt cx="6777064" cy="2880010"/>
          </a:xfrm>
        </p:grpSpPr>
        <p:sp>
          <p:nvSpPr>
            <p:cNvPr id="7" name="TextBox 7"/>
            <p:cNvSpPr txBox="1"/>
            <p:nvPr/>
          </p:nvSpPr>
          <p:spPr>
            <a:xfrm>
              <a:off x="991745" y="38100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veus en aquesta cara?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1745" y="953842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et fan pensar que és vergonya?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377" y="801442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1745" y="1950793"/>
              <a:ext cx="497189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tots/es ens canvia la cara igual quan ens avergonyim?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25392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603942" y="2204680"/>
            <a:ext cx="5082798" cy="2420358"/>
            <a:chOff x="0" y="0"/>
            <a:chExt cx="6777064" cy="3227144"/>
          </a:xfrm>
        </p:grpSpPr>
        <p:sp>
          <p:nvSpPr>
            <p:cNvPr id="14" name="TextBox 14"/>
            <p:cNvSpPr txBox="1"/>
            <p:nvPr/>
          </p:nvSpPr>
          <p:spPr>
            <a:xfrm>
              <a:off x="991745" y="38100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Mira cap avall?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1745" y="912568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Té la cara vermella?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0377" y="798267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1745" y="1792043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Sembla que vulgui amagar-se?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677743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1745" y="2668344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queda en silenci?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2554044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3239426" y="1360711"/>
            <a:ext cx="31435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Claus d'observació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00098" y="1360711"/>
            <a:ext cx="184528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Preguntem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11498" y="1028700"/>
            <a:ext cx="6065004" cy="8572444"/>
          </a:xfrm>
          <a:custGeom>
            <a:avLst/>
            <a:gdLst/>
            <a:ahLst/>
            <a:cxnLst/>
            <a:rect l="l" t="t" r="r" b="b"/>
            <a:pathLst>
              <a:path w="6065004" h="8572444">
                <a:moveTo>
                  <a:pt x="0" y="0"/>
                </a:moveTo>
                <a:lnTo>
                  <a:pt x="6065004" y="0"/>
                </a:lnTo>
                <a:lnTo>
                  <a:pt x="6065004" y="8572444"/>
                </a:lnTo>
                <a:lnTo>
                  <a:pt x="0" y="8572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504623" y="7726438"/>
            <a:ext cx="3086100" cy="966916"/>
            <a:chOff x="0" y="0"/>
            <a:chExt cx="812800" cy="2546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54661"/>
            </a:xfrm>
            <a:custGeom>
              <a:avLst/>
              <a:gdLst/>
              <a:ahLst/>
              <a:cxnLst/>
              <a:rect l="l" t="t" r="r" b="b"/>
              <a:pathLst>
                <a:path w="812800" h="254661">
                  <a:moveTo>
                    <a:pt x="0" y="0"/>
                  </a:moveTo>
                  <a:lnTo>
                    <a:pt x="812800" y="0"/>
                  </a:lnTo>
                  <a:lnTo>
                    <a:pt x="812800" y="254661"/>
                  </a:lnTo>
                  <a:lnTo>
                    <a:pt x="0" y="254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311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163226" y="1360711"/>
            <a:ext cx="32959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Claus d'observació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55369" y="1360711"/>
            <a:ext cx="193474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Preguntem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28700" y="2204680"/>
            <a:ext cx="5082798" cy="2160008"/>
            <a:chOff x="0" y="0"/>
            <a:chExt cx="6777064" cy="2880010"/>
          </a:xfrm>
        </p:grpSpPr>
        <p:sp>
          <p:nvSpPr>
            <p:cNvPr id="9" name="TextBox 9"/>
            <p:cNvSpPr txBox="1"/>
            <p:nvPr/>
          </p:nvSpPr>
          <p:spPr>
            <a:xfrm>
              <a:off x="991745" y="38100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veus en aquesta cara?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1745" y="953842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et fan pensar que és vergonya?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0377" y="801442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1745" y="1950793"/>
              <a:ext cx="497189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tots/es ens canvia la cara igual quan ens avergonyim?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25392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03942" y="2204680"/>
            <a:ext cx="5082798" cy="2420358"/>
            <a:chOff x="0" y="0"/>
            <a:chExt cx="6777064" cy="3227144"/>
          </a:xfrm>
        </p:grpSpPr>
        <p:sp>
          <p:nvSpPr>
            <p:cNvPr id="16" name="TextBox 16"/>
            <p:cNvSpPr txBox="1"/>
            <p:nvPr/>
          </p:nvSpPr>
          <p:spPr>
            <a:xfrm>
              <a:off x="991745" y="38100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Mira cap avall?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1745" y="912568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Té la cara vermella?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0377" y="798267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1745" y="1792043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Sembla que vulgui amagar-se?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677743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1745" y="2668344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queda en silenci?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554044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11498" y="1028700"/>
            <a:ext cx="6065004" cy="8572444"/>
          </a:xfrm>
          <a:custGeom>
            <a:avLst/>
            <a:gdLst/>
            <a:ahLst/>
            <a:cxnLst/>
            <a:rect l="l" t="t" r="r" b="b"/>
            <a:pathLst>
              <a:path w="6065004" h="8572444">
                <a:moveTo>
                  <a:pt x="0" y="0"/>
                </a:moveTo>
                <a:lnTo>
                  <a:pt x="6065004" y="0"/>
                </a:lnTo>
                <a:lnTo>
                  <a:pt x="6065004" y="8572444"/>
                </a:lnTo>
                <a:lnTo>
                  <a:pt x="0" y="8572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504623" y="7726438"/>
            <a:ext cx="3086100" cy="966916"/>
            <a:chOff x="0" y="0"/>
            <a:chExt cx="812800" cy="2546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54661"/>
            </a:xfrm>
            <a:custGeom>
              <a:avLst/>
              <a:gdLst/>
              <a:ahLst/>
              <a:cxnLst/>
              <a:rect l="l" t="t" r="r" b="b"/>
              <a:pathLst>
                <a:path w="812800" h="254661">
                  <a:moveTo>
                    <a:pt x="0" y="0"/>
                  </a:moveTo>
                  <a:lnTo>
                    <a:pt x="812800" y="0"/>
                  </a:lnTo>
                  <a:lnTo>
                    <a:pt x="812800" y="254661"/>
                  </a:lnTo>
                  <a:lnTo>
                    <a:pt x="0" y="254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311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10826" y="1360711"/>
            <a:ext cx="36007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Claus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d'observació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5910" y="1360711"/>
            <a:ext cx="211366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Preguntem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28700" y="2204680"/>
            <a:ext cx="5082798" cy="2160008"/>
            <a:chOff x="0" y="0"/>
            <a:chExt cx="6777064" cy="2880010"/>
          </a:xfrm>
        </p:grpSpPr>
        <p:sp>
          <p:nvSpPr>
            <p:cNvPr id="9" name="TextBox 9"/>
            <p:cNvSpPr txBox="1"/>
            <p:nvPr/>
          </p:nvSpPr>
          <p:spPr>
            <a:xfrm>
              <a:off x="991745" y="38100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veus en aquesta cara?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1745" y="953842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et fan pensar que és vergonya?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0377" y="801442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1745" y="1950793"/>
              <a:ext cx="497189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tots/es ens canvia la cara igual quan ens avergonyim?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25392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03942" y="2204680"/>
            <a:ext cx="5082798" cy="2420358"/>
            <a:chOff x="0" y="0"/>
            <a:chExt cx="6777064" cy="3227144"/>
          </a:xfrm>
        </p:grpSpPr>
        <p:sp>
          <p:nvSpPr>
            <p:cNvPr id="16" name="TextBox 16"/>
            <p:cNvSpPr txBox="1"/>
            <p:nvPr/>
          </p:nvSpPr>
          <p:spPr>
            <a:xfrm>
              <a:off x="991745" y="38100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Mira cap avall?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1745" y="912568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Té la cara vermella?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0377" y="798267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1745" y="1792043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Sembla que vulgui amagar-se?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677743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1745" y="2668344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queda en silenci?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554044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11498" y="1028700"/>
            <a:ext cx="6065004" cy="8512286"/>
          </a:xfrm>
          <a:custGeom>
            <a:avLst/>
            <a:gdLst/>
            <a:ahLst/>
            <a:cxnLst/>
            <a:rect l="l" t="t" r="r" b="b"/>
            <a:pathLst>
              <a:path w="6065004" h="8512286">
                <a:moveTo>
                  <a:pt x="0" y="0"/>
                </a:moveTo>
                <a:lnTo>
                  <a:pt x="6065004" y="0"/>
                </a:lnTo>
                <a:lnTo>
                  <a:pt x="6065004" y="8512286"/>
                </a:lnTo>
                <a:lnTo>
                  <a:pt x="0" y="8512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504623" y="7726438"/>
            <a:ext cx="3086100" cy="966916"/>
            <a:chOff x="0" y="0"/>
            <a:chExt cx="812800" cy="2546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54661"/>
            </a:xfrm>
            <a:custGeom>
              <a:avLst/>
              <a:gdLst/>
              <a:ahLst/>
              <a:cxnLst/>
              <a:rect l="l" t="t" r="r" b="b"/>
              <a:pathLst>
                <a:path w="812800" h="254661">
                  <a:moveTo>
                    <a:pt x="0" y="0"/>
                  </a:moveTo>
                  <a:lnTo>
                    <a:pt x="812800" y="0"/>
                  </a:lnTo>
                  <a:lnTo>
                    <a:pt x="812800" y="254661"/>
                  </a:lnTo>
                  <a:lnTo>
                    <a:pt x="0" y="254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311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239426" y="1360711"/>
            <a:ext cx="31435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Claus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d'observació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700098" y="1360711"/>
            <a:ext cx="184528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Preguntem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28700" y="2204680"/>
            <a:ext cx="5082798" cy="2160008"/>
            <a:chOff x="0" y="0"/>
            <a:chExt cx="6777064" cy="2880010"/>
          </a:xfrm>
        </p:grpSpPr>
        <p:sp>
          <p:nvSpPr>
            <p:cNvPr id="9" name="TextBox 9"/>
            <p:cNvSpPr txBox="1"/>
            <p:nvPr/>
          </p:nvSpPr>
          <p:spPr>
            <a:xfrm>
              <a:off x="991745" y="38100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veus en aquesta cara?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1745" y="953842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et fan pensar que és vergonya?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0377" y="801442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1745" y="1950793"/>
              <a:ext cx="497189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tots/es ens canvia la cara igual quan ens avergonyim?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25392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03942" y="2204680"/>
            <a:ext cx="5082798" cy="2420358"/>
            <a:chOff x="0" y="0"/>
            <a:chExt cx="6777064" cy="3227144"/>
          </a:xfrm>
        </p:grpSpPr>
        <p:sp>
          <p:nvSpPr>
            <p:cNvPr id="16" name="TextBox 16"/>
            <p:cNvSpPr txBox="1"/>
            <p:nvPr/>
          </p:nvSpPr>
          <p:spPr>
            <a:xfrm>
              <a:off x="991745" y="38100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Mira cap avall?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1745" y="912568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Té la cara vermella?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0377" y="798267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1745" y="1792043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Sembla que vulgui amagar-se?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677743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1745" y="2668344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queda en silenci?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554044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79607" y="1146245"/>
            <a:ext cx="5928786" cy="8394741"/>
          </a:xfrm>
          <a:custGeom>
            <a:avLst/>
            <a:gdLst/>
            <a:ahLst/>
            <a:cxnLst/>
            <a:rect l="l" t="t" r="r" b="b"/>
            <a:pathLst>
              <a:path w="5928786" h="8394741">
                <a:moveTo>
                  <a:pt x="0" y="0"/>
                </a:moveTo>
                <a:lnTo>
                  <a:pt x="5928786" y="0"/>
                </a:lnTo>
                <a:lnTo>
                  <a:pt x="5928786" y="8394741"/>
                </a:lnTo>
                <a:lnTo>
                  <a:pt x="0" y="83947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504623" y="7726438"/>
            <a:ext cx="3086100" cy="966916"/>
            <a:chOff x="0" y="0"/>
            <a:chExt cx="812800" cy="2546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54661"/>
            </a:xfrm>
            <a:custGeom>
              <a:avLst/>
              <a:gdLst/>
              <a:ahLst/>
              <a:cxnLst/>
              <a:rect l="l" t="t" r="r" b="b"/>
              <a:pathLst>
                <a:path w="812800" h="254661">
                  <a:moveTo>
                    <a:pt x="0" y="0"/>
                  </a:moveTo>
                  <a:lnTo>
                    <a:pt x="812800" y="0"/>
                  </a:lnTo>
                  <a:lnTo>
                    <a:pt x="812800" y="254661"/>
                  </a:lnTo>
                  <a:lnTo>
                    <a:pt x="0" y="254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311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87026" y="1360711"/>
            <a:ext cx="34483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Claus d'observació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10639" y="1360711"/>
            <a:ext cx="202420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Preguntem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28700" y="2204680"/>
            <a:ext cx="5082798" cy="2160008"/>
            <a:chOff x="0" y="0"/>
            <a:chExt cx="6777064" cy="2880010"/>
          </a:xfrm>
        </p:grpSpPr>
        <p:sp>
          <p:nvSpPr>
            <p:cNvPr id="9" name="TextBox 9"/>
            <p:cNvSpPr txBox="1"/>
            <p:nvPr/>
          </p:nvSpPr>
          <p:spPr>
            <a:xfrm>
              <a:off x="991745" y="38100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veus en aquesta cara?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1745" y="953842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et fan pensar que és vergonya?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0377" y="801442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1745" y="1950793"/>
              <a:ext cx="497189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tots/es ens canvia la cara igual quan ens avergonyim?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25392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03942" y="2204680"/>
            <a:ext cx="5082798" cy="2420358"/>
            <a:chOff x="0" y="0"/>
            <a:chExt cx="6777064" cy="3227144"/>
          </a:xfrm>
        </p:grpSpPr>
        <p:sp>
          <p:nvSpPr>
            <p:cNvPr id="16" name="TextBox 16"/>
            <p:cNvSpPr txBox="1"/>
            <p:nvPr/>
          </p:nvSpPr>
          <p:spPr>
            <a:xfrm>
              <a:off x="991745" y="38100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Mira cap avall?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1745" y="912568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Té la cara vermella?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0377" y="798267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1745" y="1792043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Sembla que vulgui amagar-se?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677743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1745" y="2668344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queda en silenci?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554044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79607" y="1258626"/>
            <a:ext cx="5928786" cy="8394741"/>
          </a:xfrm>
          <a:custGeom>
            <a:avLst/>
            <a:gdLst/>
            <a:ahLst/>
            <a:cxnLst/>
            <a:rect l="l" t="t" r="r" b="b"/>
            <a:pathLst>
              <a:path w="5928786" h="8394741">
                <a:moveTo>
                  <a:pt x="0" y="0"/>
                </a:moveTo>
                <a:lnTo>
                  <a:pt x="5928786" y="0"/>
                </a:lnTo>
                <a:lnTo>
                  <a:pt x="5928786" y="8394741"/>
                </a:lnTo>
                <a:lnTo>
                  <a:pt x="0" y="83947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504623" y="7726438"/>
            <a:ext cx="3086100" cy="966916"/>
            <a:chOff x="0" y="0"/>
            <a:chExt cx="812800" cy="2546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54661"/>
            </a:xfrm>
            <a:custGeom>
              <a:avLst/>
              <a:gdLst/>
              <a:ahLst/>
              <a:cxnLst/>
              <a:rect l="l" t="t" r="r" b="b"/>
              <a:pathLst>
                <a:path w="812800" h="254661">
                  <a:moveTo>
                    <a:pt x="0" y="0"/>
                  </a:moveTo>
                  <a:lnTo>
                    <a:pt x="812800" y="0"/>
                  </a:lnTo>
                  <a:lnTo>
                    <a:pt x="812800" y="254661"/>
                  </a:lnTo>
                  <a:lnTo>
                    <a:pt x="0" y="254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311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163226" y="1360711"/>
            <a:ext cx="32959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Claus d'observació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55369" y="1360711"/>
            <a:ext cx="193474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Preguntem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28700" y="2204680"/>
            <a:ext cx="5082798" cy="2160008"/>
            <a:chOff x="0" y="0"/>
            <a:chExt cx="6777064" cy="2880010"/>
          </a:xfrm>
        </p:grpSpPr>
        <p:sp>
          <p:nvSpPr>
            <p:cNvPr id="9" name="TextBox 9"/>
            <p:cNvSpPr txBox="1"/>
            <p:nvPr/>
          </p:nvSpPr>
          <p:spPr>
            <a:xfrm>
              <a:off x="991745" y="38100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veus en aquesta cara?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1745" y="953842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et fan pensar que és vergonya?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0377" y="801442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1745" y="1950793"/>
              <a:ext cx="497189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tots/es ens canvia la cara igual quan ens avergonyim?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25392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03942" y="2204680"/>
            <a:ext cx="5082798" cy="2420358"/>
            <a:chOff x="0" y="0"/>
            <a:chExt cx="6777064" cy="3227144"/>
          </a:xfrm>
        </p:grpSpPr>
        <p:sp>
          <p:nvSpPr>
            <p:cNvPr id="16" name="TextBox 16"/>
            <p:cNvSpPr txBox="1"/>
            <p:nvPr/>
          </p:nvSpPr>
          <p:spPr>
            <a:xfrm>
              <a:off x="991745" y="38100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Mira cap avall?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1745" y="912568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Té la cara vermella?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0377" y="798267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1745" y="1792043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Sembla que vulgui amagar-se?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677743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1745" y="2668344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queda en silenci?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554044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38632" y="1369480"/>
            <a:ext cx="5810736" cy="8213054"/>
          </a:xfrm>
          <a:custGeom>
            <a:avLst/>
            <a:gdLst/>
            <a:ahLst/>
            <a:cxnLst/>
            <a:rect l="l" t="t" r="r" b="b"/>
            <a:pathLst>
              <a:path w="5810736" h="8213054">
                <a:moveTo>
                  <a:pt x="0" y="0"/>
                </a:moveTo>
                <a:lnTo>
                  <a:pt x="5810736" y="0"/>
                </a:lnTo>
                <a:lnTo>
                  <a:pt x="5810736" y="8213054"/>
                </a:lnTo>
                <a:lnTo>
                  <a:pt x="0" y="82130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504623" y="7726438"/>
            <a:ext cx="3086100" cy="966916"/>
            <a:chOff x="0" y="0"/>
            <a:chExt cx="812800" cy="2546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54661"/>
            </a:xfrm>
            <a:custGeom>
              <a:avLst/>
              <a:gdLst/>
              <a:ahLst/>
              <a:cxnLst/>
              <a:rect l="l" t="t" r="r" b="b"/>
              <a:pathLst>
                <a:path w="812800" h="254661">
                  <a:moveTo>
                    <a:pt x="0" y="0"/>
                  </a:moveTo>
                  <a:lnTo>
                    <a:pt x="812800" y="0"/>
                  </a:lnTo>
                  <a:lnTo>
                    <a:pt x="812800" y="254661"/>
                  </a:lnTo>
                  <a:lnTo>
                    <a:pt x="0" y="2546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311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194080" y="1360711"/>
            <a:ext cx="323426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Claus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d'observació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673480" y="1360711"/>
            <a:ext cx="189852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Preguntem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28700" y="2204680"/>
            <a:ext cx="5082798" cy="2160008"/>
            <a:chOff x="0" y="0"/>
            <a:chExt cx="6777064" cy="2880010"/>
          </a:xfrm>
        </p:grpSpPr>
        <p:sp>
          <p:nvSpPr>
            <p:cNvPr id="9" name="TextBox 9"/>
            <p:cNvSpPr txBox="1"/>
            <p:nvPr/>
          </p:nvSpPr>
          <p:spPr>
            <a:xfrm>
              <a:off x="991745" y="38100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veus en aquesta cara?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1745" y="953842"/>
              <a:ext cx="5785319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senyals et fan pensar que és vergonya?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0377" y="801442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1745" y="1950793"/>
              <a:ext cx="4971895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tots/es ens canvia la cara igual quan ens avergonyim?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25392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03942" y="2204680"/>
            <a:ext cx="5082798" cy="2420358"/>
            <a:chOff x="0" y="0"/>
            <a:chExt cx="6777064" cy="3227144"/>
          </a:xfrm>
        </p:grpSpPr>
        <p:sp>
          <p:nvSpPr>
            <p:cNvPr id="16" name="TextBox 16"/>
            <p:cNvSpPr txBox="1"/>
            <p:nvPr/>
          </p:nvSpPr>
          <p:spPr>
            <a:xfrm>
              <a:off x="991745" y="38100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Mira cap avall?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0377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1745" y="912568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Té la cara vermella?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0377" y="798267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1745" y="1792043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Sembla que vulgui amagar-se?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677743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1745" y="2668344"/>
              <a:ext cx="5785319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queda en silenci?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554044"/>
              <a:ext cx="76156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350" y="3389324"/>
            <a:ext cx="7432690" cy="5082102"/>
          </a:xfrm>
          <a:custGeom>
            <a:avLst/>
            <a:gdLst/>
            <a:ahLst/>
            <a:cxnLst/>
            <a:rect l="l" t="t" r="r" b="b"/>
            <a:pathLst>
              <a:path w="7432690" h="5082102">
                <a:moveTo>
                  <a:pt x="0" y="0"/>
                </a:moveTo>
                <a:lnTo>
                  <a:pt x="7432690" y="0"/>
                </a:lnTo>
                <a:lnTo>
                  <a:pt x="7432690" y="5082101"/>
                </a:lnTo>
                <a:lnTo>
                  <a:pt x="0" y="5082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6781799" y="1787000"/>
            <a:ext cx="4724402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Tancament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del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dia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074648" y="3360749"/>
            <a:ext cx="5042108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Tancarem el dia recordant el que hem après sobre la vergonya: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 tots/es la sentim, que no estem sols/es i que parlar-ne la fa més lleugera.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074648" y="6122110"/>
            <a:ext cx="5042108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vergonya no és un enemic.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una emoció que ens acompanya i que podem aprendre a expressar amb calma i respecte.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12795" y="6717081"/>
            <a:ext cx="906241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9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Pluja d’idees – «Quan sento vergonya?»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2. Desencadenants de la vergonya i suport mutu 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70220" y="3061149"/>
            <a:ext cx="5209332" cy="6646675"/>
          </a:xfrm>
          <a:custGeom>
            <a:avLst/>
            <a:gdLst/>
            <a:ahLst/>
            <a:cxnLst/>
            <a:rect l="l" t="t" r="r" b="b"/>
            <a:pathLst>
              <a:path w="5209332" h="6646675">
                <a:moveTo>
                  <a:pt x="0" y="0"/>
                </a:moveTo>
                <a:lnTo>
                  <a:pt x="5209332" y="0"/>
                </a:lnTo>
                <a:lnTo>
                  <a:pt x="5209332" y="6646675"/>
                </a:lnTo>
                <a:lnTo>
                  <a:pt x="0" y="6646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644652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o notes adhesives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mural gran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música suau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09952" y="1160650"/>
            <a:ext cx="5331088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Pensarem en situacions que poden fer vergonya a l'escola.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Escriurem o dibuixarem una situació en una targeta (no cal que sigui personal).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Després, posarem totes les targetes en un mural per veure quines coses es repeteixen.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81828" y="4741211"/>
            <a:ext cx="7324344" cy="8229600"/>
          </a:xfrm>
          <a:custGeom>
            <a:avLst/>
            <a:gdLst/>
            <a:ahLst/>
            <a:cxnLst/>
            <a:rect l="l" t="t" r="r" b="b"/>
            <a:pathLst>
              <a:path w="7324344" h="8229600">
                <a:moveTo>
                  <a:pt x="0" y="0"/>
                </a:moveTo>
                <a:lnTo>
                  <a:pt x="7324344" y="0"/>
                </a:lnTo>
                <a:lnTo>
                  <a:pt x="73243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7829051" y="851461"/>
            <a:ext cx="3297098" cy="3076902"/>
            <a:chOff x="0" y="0"/>
            <a:chExt cx="4396130" cy="4102537"/>
          </a:xfrm>
        </p:grpSpPr>
        <p:sp>
          <p:nvSpPr>
            <p:cNvPr id="4" name="Freeform 4"/>
            <p:cNvSpPr/>
            <p:nvPr/>
          </p:nvSpPr>
          <p:spPr>
            <a:xfrm rot="-1991874">
              <a:off x="409500" y="770209"/>
              <a:ext cx="3577130" cy="2562119"/>
            </a:xfrm>
            <a:custGeom>
              <a:avLst/>
              <a:gdLst/>
              <a:ahLst/>
              <a:cxnLst/>
              <a:rect l="l" t="t" r="r" b="b"/>
              <a:pathLst>
                <a:path w="3577130" h="2562119">
                  <a:moveTo>
                    <a:pt x="0" y="0"/>
                  </a:moveTo>
                  <a:lnTo>
                    <a:pt x="3577130" y="0"/>
                  </a:lnTo>
                  <a:lnTo>
                    <a:pt x="3577130" y="2562119"/>
                  </a:lnTo>
                  <a:lnTo>
                    <a:pt x="0" y="2562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189894" y="1315551"/>
              <a:ext cx="2260745" cy="1399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Equivocar-se davant dels altres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140404" y="2659913"/>
            <a:ext cx="2682847" cy="1921590"/>
            <a:chOff x="0" y="0"/>
            <a:chExt cx="3577130" cy="2562120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3577130" cy="2562120"/>
            </a:xfrm>
            <a:custGeom>
              <a:avLst/>
              <a:gdLst/>
              <a:ahLst/>
              <a:cxnLst/>
              <a:rect l="l" t="t" r="r" b="b"/>
              <a:pathLst>
                <a:path w="3577130" h="2562120">
                  <a:moveTo>
                    <a:pt x="3577130" y="0"/>
                  </a:moveTo>
                  <a:lnTo>
                    <a:pt x="0" y="0"/>
                  </a:lnTo>
                  <a:lnTo>
                    <a:pt x="0" y="2562120"/>
                  </a:lnTo>
                  <a:lnTo>
                    <a:pt x="3577130" y="2562120"/>
                  </a:lnTo>
                  <a:lnTo>
                    <a:pt x="357713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20072" y="552926"/>
              <a:ext cx="2260745" cy="1399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 rebre reconeixement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05098" y="5143500"/>
            <a:ext cx="3206972" cy="2785858"/>
            <a:chOff x="0" y="0"/>
            <a:chExt cx="4275963" cy="3714478"/>
          </a:xfrm>
        </p:grpSpPr>
        <p:sp>
          <p:nvSpPr>
            <p:cNvPr id="10" name="Freeform 10"/>
            <p:cNvSpPr/>
            <p:nvPr/>
          </p:nvSpPr>
          <p:spPr>
            <a:xfrm rot="-1318404" flipH="1">
              <a:off x="349416" y="576179"/>
              <a:ext cx="3577130" cy="2562119"/>
            </a:xfrm>
            <a:custGeom>
              <a:avLst/>
              <a:gdLst/>
              <a:ahLst/>
              <a:cxnLst/>
              <a:rect l="l" t="t" r="r" b="b"/>
              <a:pathLst>
                <a:path w="3577130" h="2562119">
                  <a:moveTo>
                    <a:pt x="3577130" y="0"/>
                  </a:moveTo>
                  <a:lnTo>
                    <a:pt x="0" y="0"/>
                  </a:lnTo>
                  <a:lnTo>
                    <a:pt x="0" y="2562119"/>
                  </a:lnTo>
                  <a:lnTo>
                    <a:pt x="3577130" y="2562119"/>
                  </a:lnTo>
                  <a:lnTo>
                    <a:pt x="357713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94247" y="894155"/>
              <a:ext cx="2260745" cy="1869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Parlar d'alguna cosa molt personal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550056" y="1699119"/>
            <a:ext cx="2682847" cy="2274015"/>
            <a:chOff x="0" y="0"/>
            <a:chExt cx="3577130" cy="3032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77130" cy="3032020"/>
            </a:xfrm>
            <a:custGeom>
              <a:avLst/>
              <a:gdLst/>
              <a:ahLst/>
              <a:cxnLst/>
              <a:rect l="l" t="t" r="r" b="b"/>
              <a:pathLst>
                <a:path w="3577130" h="3032020">
                  <a:moveTo>
                    <a:pt x="0" y="0"/>
                  </a:moveTo>
                  <a:lnTo>
                    <a:pt x="3577130" y="0"/>
                  </a:lnTo>
                  <a:lnTo>
                    <a:pt x="3577130" y="3032020"/>
                  </a:lnTo>
                  <a:lnTo>
                    <a:pt x="0" y="3032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9170" r="-917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2569" y="552926"/>
              <a:ext cx="2260745" cy="1869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Sentir-se observat/ada o jutjat/ada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91479" y="4036709"/>
            <a:ext cx="3297273" cy="3078426"/>
            <a:chOff x="0" y="0"/>
            <a:chExt cx="4396364" cy="4104568"/>
          </a:xfrm>
        </p:grpSpPr>
        <p:sp>
          <p:nvSpPr>
            <p:cNvPr id="16" name="Freeform 16"/>
            <p:cNvSpPr/>
            <p:nvPr/>
          </p:nvSpPr>
          <p:spPr>
            <a:xfrm rot="1996272">
              <a:off x="409617" y="771224"/>
              <a:ext cx="3577130" cy="2562119"/>
            </a:xfrm>
            <a:custGeom>
              <a:avLst/>
              <a:gdLst/>
              <a:ahLst/>
              <a:cxnLst/>
              <a:rect l="l" t="t" r="r" b="b"/>
              <a:pathLst>
                <a:path w="3577130" h="2562119">
                  <a:moveTo>
                    <a:pt x="0" y="0"/>
                  </a:moveTo>
                  <a:lnTo>
                    <a:pt x="3577130" y="0"/>
                  </a:lnTo>
                  <a:lnTo>
                    <a:pt x="3577130" y="2562119"/>
                  </a:lnTo>
                  <a:lnTo>
                    <a:pt x="0" y="2562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47348" y="1324150"/>
              <a:ext cx="2260745" cy="1399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Ser exclòs/osa o ignorat/ada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81828" y="4741211"/>
            <a:ext cx="7324344" cy="8229600"/>
          </a:xfrm>
          <a:custGeom>
            <a:avLst/>
            <a:gdLst/>
            <a:ahLst/>
            <a:cxnLst/>
            <a:rect l="l" t="t" r="r" b="b"/>
            <a:pathLst>
              <a:path w="7324344" h="8229600">
                <a:moveTo>
                  <a:pt x="0" y="0"/>
                </a:moveTo>
                <a:lnTo>
                  <a:pt x="7324344" y="0"/>
                </a:lnTo>
                <a:lnTo>
                  <a:pt x="73243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30565" y="1939945"/>
            <a:ext cx="3990603" cy="1695596"/>
            <a:chOff x="0" y="0"/>
            <a:chExt cx="1051023" cy="446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51023" cy="446577"/>
            </a:xfrm>
            <a:custGeom>
              <a:avLst/>
              <a:gdLst/>
              <a:ahLst/>
              <a:cxnLst/>
              <a:rect l="l" t="t" r="r" b="b"/>
              <a:pathLst>
                <a:path w="1051023" h="446577">
                  <a:moveTo>
                    <a:pt x="58201" y="0"/>
                  </a:moveTo>
                  <a:lnTo>
                    <a:pt x="992822" y="0"/>
                  </a:lnTo>
                  <a:cubicBezTo>
                    <a:pt x="1008258" y="0"/>
                    <a:pt x="1023061" y="6132"/>
                    <a:pt x="1033976" y="17047"/>
                  </a:cubicBezTo>
                  <a:cubicBezTo>
                    <a:pt x="1044891" y="27962"/>
                    <a:pt x="1051023" y="42765"/>
                    <a:pt x="1051023" y="58201"/>
                  </a:cubicBezTo>
                  <a:lnTo>
                    <a:pt x="1051023" y="388376"/>
                  </a:lnTo>
                  <a:cubicBezTo>
                    <a:pt x="1051023" y="403811"/>
                    <a:pt x="1044891" y="418615"/>
                    <a:pt x="1033976" y="429530"/>
                  </a:cubicBezTo>
                  <a:cubicBezTo>
                    <a:pt x="1023061" y="440445"/>
                    <a:pt x="1008258" y="446577"/>
                    <a:pt x="992822" y="446577"/>
                  </a:cubicBezTo>
                  <a:lnTo>
                    <a:pt x="58201" y="446577"/>
                  </a:lnTo>
                  <a:cubicBezTo>
                    <a:pt x="42765" y="446577"/>
                    <a:pt x="27962" y="440445"/>
                    <a:pt x="17047" y="429530"/>
                  </a:cubicBezTo>
                  <a:cubicBezTo>
                    <a:pt x="6132" y="418615"/>
                    <a:pt x="0" y="403811"/>
                    <a:pt x="0" y="388376"/>
                  </a:cubicBezTo>
                  <a:lnTo>
                    <a:pt x="0" y="58201"/>
                  </a:lnTo>
                  <a:cubicBezTo>
                    <a:pt x="0" y="42765"/>
                    <a:pt x="6132" y="27962"/>
                    <a:pt x="17047" y="17047"/>
                  </a:cubicBezTo>
                  <a:cubicBezTo>
                    <a:pt x="27962" y="6132"/>
                    <a:pt x="42765" y="0"/>
                    <a:pt x="582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051023" cy="5132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Hi ha situacions que es repeteixen al mural?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147579" y="1939945"/>
            <a:ext cx="3990603" cy="1695596"/>
            <a:chOff x="0" y="0"/>
            <a:chExt cx="1051023" cy="4465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51023" cy="446577"/>
            </a:xfrm>
            <a:custGeom>
              <a:avLst/>
              <a:gdLst/>
              <a:ahLst/>
              <a:cxnLst/>
              <a:rect l="l" t="t" r="r" b="b"/>
              <a:pathLst>
                <a:path w="1051023" h="446577">
                  <a:moveTo>
                    <a:pt x="58201" y="0"/>
                  </a:moveTo>
                  <a:lnTo>
                    <a:pt x="992822" y="0"/>
                  </a:lnTo>
                  <a:cubicBezTo>
                    <a:pt x="1008258" y="0"/>
                    <a:pt x="1023061" y="6132"/>
                    <a:pt x="1033976" y="17047"/>
                  </a:cubicBezTo>
                  <a:cubicBezTo>
                    <a:pt x="1044891" y="27962"/>
                    <a:pt x="1051023" y="42765"/>
                    <a:pt x="1051023" y="58201"/>
                  </a:cubicBezTo>
                  <a:lnTo>
                    <a:pt x="1051023" y="388376"/>
                  </a:lnTo>
                  <a:cubicBezTo>
                    <a:pt x="1051023" y="403811"/>
                    <a:pt x="1044891" y="418615"/>
                    <a:pt x="1033976" y="429530"/>
                  </a:cubicBezTo>
                  <a:cubicBezTo>
                    <a:pt x="1023061" y="440445"/>
                    <a:pt x="1008258" y="446577"/>
                    <a:pt x="992822" y="446577"/>
                  </a:cubicBezTo>
                  <a:lnTo>
                    <a:pt x="58201" y="446577"/>
                  </a:lnTo>
                  <a:cubicBezTo>
                    <a:pt x="42765" y="446577"/>
                    <a:pt x="27962" y="440445"/>
                    <a:pt x="17047" y="429530"/>
                  </a:cubicBezTo>
                  <a:cubicBezTo>
                    <a:pt x="6132" y="418615"/>
                    <a:pt x="0" y="403811"/>
                    <a:pt x="0" y="388376"/>
                  </a:cubicBezTo>
                  <a:lnTo>
                    <a:pt x="0" y="58201"/>
                  </a:lnTo>
                  <a:cubicBezTo>
                    <a:pt x="0" y="42765"/>
                    <a:pt x="6132" y="27962"/>
                    <a:pt x="17047" y="17047"/>
                  </a:cubicBezTo>
                  <a:cubicBezTo>
                    <a:pt x="27962" y="6132"/>
                    <a:pt x="42765" y="0"/>
                    <a:pt x="5820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051023" cy="5132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Per què algunes coses fan més vergonya que altres?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766832" y="1939945"/>
            <a:ext cx="3990603" cy="1695596"/>
            <a:chOff x="0" y="0"/>
            <a:chExt cx="1051023" cy="4465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51023" cy="446577"/>
            </a:xfrm>
            <a:custGeom>
              <a:avLst/>
              <a:gdLst/>
              <a:ahLst/>
              <a:cxnLst/>
              <a:rect l="l" t="t" r="r" b="b"/>
              <a:pathLst>
                <a:path w="1051023" h="446577">
                  <a:moveTo>
                    <a:pt x="58201" y="0"/>
                  </a:moveTo>
                  <a:lnTo>
                    <a:pt x="992822" y="0"/>
                  </a:lnTo>
                  <a:cubicBezTo>
                    <a:pt x="1008258" y="0"/>
                    <a:pt x="1023061" y="6132"/>
                    <a:pt x="1033976" y="17047"/>
                  </a:cubicBezTo>
                  <a:cubicBezTo>
                    <a:pt x="1044891" y="27962"/>
                    <a:pt x="1051023" y="42765"/>
                    <a:pt x="1051023" y="58201"/>
                  </a:cubicBezTo>
                  <a:lnTo>
                    <a:pt x="1051023" y="388376"/>
                  </a:lnTo>
                  <a:cubicBezTo>
                    <a:pt x="1051023" y="403811"/>
                    <a:pt x="1044891" y="418615"/>
                    <a:pt x="1033976" y="429530"/>
                  </a:cubicBezTo>
                  <a:cubicBezTo>
                    <a:pt x="1023061" y="440445"/>
                    <a:pt x="1008258" y="446577"/>
                    <a:pt x="992822" y="446577"/>
                  </a:cubicBezTo>
                  <a:lnTo>
                    <a:pt x="58201" y="446577"/>
                  </a:lnTo>
                  <a:cubicBezTo>
                    <a:pt x="42765" y="446577"/>
                    <a:pt x="27962" y="440445"/>
                    <a:pt x="17047" y="429530"/>
                  </a:cubicBezTo>
                  <a:cubicBezTo>
                    <a:pt x="6132" y="418615"/>
                    <a:pt x="0" y="403811"/>
                    <a:pt x="0" y="388376"/>
                  </a:cubicBezTo>
                  <a:lnTo>
                    <a:pt x="0" y="58201"/>
                  </a:lnTo>
                  <a:cubicBezTo>
                    <a:pt x="0" y="42765"/>
                    <a:pt x="6132" y="27962"/>
                    <a:pt x="17047" y="17047"/>
                  </a:cubicBezTo>
                  <a:cubicBezTo>
                    <a:pt x="27962" y="6132"/>
                    <a:pt x="42765" y="0"/>
                    <a:pt x="5820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051023" cy="5132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Què podem fer perquè ningú se senti malament per equivocar-se a classe?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5706879"/>
            <a:ext cx="4138161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sentim vergonya alguna vegada. Podem aprendre a reconèixer-la i a tenir-ne cura quan apareix. En aquesta classe, tots/es podem ajudar perquè ningú se senti malament per equivocar-se.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12795" y="5590652"/>
            <a:ext cx="906241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9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que m'ajuda quan sento vergonya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416677" y="3778509"/>
            <a:ext cx="145464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70220" y="3061149"/>
            <a:ext cx="5209332" cy="6646675"/>
          </a:xfrm>
          <a:custGeom>
            <a:avLst/>
            <a:gdLst/>
            <a:ahLst/>
            <a:cxnLst/>
            <a:rect l="l" t="t" r="r" b="b"/>
            <a:pathLst>
              <a:path w="5209332" h="6646675">
                <a:moveTo>
                  <a:pt x="0" y="0"/>
                </a:moveTo>
                <a:lnTo>
                  <a:pt x="5209332" y="0"/>
                </a:lnTo>
                <a:lnTo>
                  <a:pt x="5209332" y="6646675"/>
                </a:lnTo>
                <a:lnTo>
                  <a:pt x="0" y="6646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644652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o notes adhesives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mural gran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música suau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09952" y="1160650"/>
            <a:ext cx="5873070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Pensarem en situacions que poden fer vergonya a l'escola.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Escriurem o dibuixarem una situació en una targeta (no cal que sigui personal).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Després, posarem totes les targetes en un mural per veure quines coses es repeteixen.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4195" y="3696400"/>
            <a:ext cx="5170192" cy="1774332"/>
            <a:chOff x="0" y="0"/>
            <a:chExt cx="1361697" cy="4673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61697" cy="467314"/>
            </a:xfrm>
            <a:custGeom>
              <a:avLst/>
              <a:gdLst/>
              <a:ahLst/>
              <a:cxnLst/>
              <a:rect l="l" t="t" r="r" b="b"/>
              <a:pathLst>
                <a:path w="1361697" h="467314">
                  <a:moveTo>
                    <a:pt x="44922" y="0"/>
                  </a:moveTo>
                  <a:lnTo>
                    <a:pt x="1316774" y="0"/>
                  </a:lnTo>
                  <a:cubicBezTo>
                    <a:pt x="1341584" y="0"/>
                    <a:pt x="1361697" y="20112"/>
                    <a:pt x="1361697" y="44922"/>
                  </a:cubicBezTo>
                  <a:lnTo>
                    <a:pt x="1361697" y="422391"/>
                  </a:lnTo>
                  <a:cubicBezTo>
                    <a:pt x="1361697" y="434306"/>
                    <a:pt x="1356964" y="445732"/>
                    <a:pt x="1348539" y="454156"/>
                  </a:cubicBezTo>
                  <a:cubicBezTo>
                    <a:pt x="1340115" y="462581"/>
                    <a:pt x="1328688" y="467314"/>
                    <a:pt x="1316774" y="467314"/>
                  </a:cubicBezTo>
                  <a:lnTo>
                    <a:pt x="44922" y="467314"/>
                  </a:lnTo>
                  <a:cubicBezTo>
                    <a:pt x="33008" y="467314"/>
                    <a:pt x="21582" y="462581"/>
                    <a:pt x="13157" y="454156"/>
                  </a:cubicBezTo>
                  <a:cubicBezTo>
                    <a:pt x="4733" y="445732"/>
                    <a:pt x="0" y="434306"/>
                    <a:pt x="0" y="422391"/>
                  </a:cubicBezTo>
                  <a:lnTo>
                    <a:pt x="0" y="44922"/>
                  </a:lnTo>
                  <a:cubicBezTo>
                    <a:pt x="0" y="33008"/>
                    <a:pt x="4733" y="21582"/>
                    <a:pt x="13157" y="13157"/>
                  </a:cubicBezTo>
                  <a:cubicBezTo>
                    <a:pt x="21582" y="4733"/>
                    <a:pt x="33008" y="0"/>
                    <a:pt x="4492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361697" cy="5339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paraules, gestos o accions fan que ens sentim millor?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02149" y="1904937"/>
            <a:ext cx="725428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Ja hem vist quines coses ens poden fer vergonya.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Ara pensarem en el que ens ajuda quan sentim això.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007299" y="6019482"/>
            <a:ext cx="7254283" cy="2295906"/>
            <a:chOff x="0" y="0"/>
            <a:chExt cx="9672378" cy="3061208"/>
          </a:xfrm>
        </p:grpSpPr>
        <p:sp>
          <p:nvSpPr>
            <p:cNvPr id="8" name="TextBox 8"/>
            <p:cNvSpPr txBox="1"/>
            <p:nvPr/>
          </p:nvSpPr>
          <p:spPr>
            <a:xfrm>
              <a:off x="0" y="-66675"/>
              <a:ext cx="9672378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Exemples: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12767"/>
              <a:ext cx="9672378" cy="2348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2" lvl="1" indent="-215901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algú m'escolti.</a:t>
              </a:r>
            </a:p>
            <a:p>
              <a:pPr marL="431802" lvl="1" indent="-215901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no es riguin de mi.</a:t>
              </a:r>
            </a:p>
            <a:p>
              <a:pPr marL="431802" lvl="1" indent="-215901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em diguin alguna cosa amable.</a:t>
              </a:r>
            </a:p>
            <a:p>
              <a:pPr marL="431802" lvl="1" indent="-215901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em donin temps per calmar-me.</a:t>
              </a:r>
            </a:p>
            <a:p>
              <a:pPr marL="431802" lvl="1" indent="-215901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em recordin que a tots/es ens passa.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89789A9-7FE7-C2B6-81C3-57E4C588C1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68"/>
          <a:stretch>
            <a:fillRect/>
          </a:stretch>
        </p:blipFill>
        <p:spPr>
          <a:xfrm>
            <a:off x="10591800" y="1733480"/>
            <a:ext cx="6095999" cy="747450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4410" y="1932684"/>
            <a:ext cx="7502381" cy="1686815"/>
            <a:chOff x="0" y="-30654"/>
            <a:chExt cx="1975936" cy="4442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75936" cy="377589"/>
            </a:xfrm>
            <a:custGeom>
              <a:avLst/>
              <a:gdLst/>
              <a:ahLst/>
              <a:cxnLst/>
              <a:rect l="l" t="t" r="r" b="b"/>
              <a:pathLst>
                <a:path w="1975936" h="377589">
                  <a:moveTo>
                    <a:pt x="30958" y="0"/>
                  </a:moveTo>
                  <a:lnTo>
                    <a:pt x="1944978" y="0"/>
                  </a:lnTo>
                  <a:cubicBezTo>
                    <a:pt x="1953188" y="0"/>
                    <a:pt x="1961062" y="3262"/>
                    <a:pt x="1966868" y="9067"/>
                  </a:cubicBezTo>
                  <a:cubicBezTo>
                    <a:pt x="1972674" y="14873"/>
                    <a:pt x="1975936" y="22747"/>
                    <a:pt x="1975936" y="30958"/>
                  </a:cubicBezTo>
                  <a:lnTo>
                    <a:pt x="1975936" y="346631"/>
                  </a:lnTo>
                  <a:cubicBezTo>
                    <a:pt x="1975936" y="363729"/>
                    <a:pt x="1962075" y="377589"/>
                    <a:pt x="1944978" y="377589"/>
                  </a:cubicBezTo>
                  <a:lnTo>
                    <a:pt x="30958" y="377589"/>
                  </a:lnTo>
                  <a:cubicBezTo>
                    <a:pt x="13860" y="377589"/>
                    <a:pt x="0" y="363729"/>
                    <a:pt x="0" y="346631"/>
                  </a:cubicBezTo>
                  <a:lnTo>
                    <a:pt x="0" y="30958"/>
                  </a:lnTo>
                  <a:cubicBezTo>
                    <a:pt x="0" y="13860"/>
                    <a:pt x="13860" y="0"/>
                    <a:pt x="3095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0654"/>
              <a:ext cx="1975936" cy="444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coses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et fan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acompanyat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/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ada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t'avergonyeixes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4410" y="3848099"/>
            <a:ext cx="7502381" cy="1686815"/>
            <a:chOff x="0" y="-51092"/>
            <a:chExt cx="1975936" cy="4442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75936" cy="377589"/>
            </a:xfrm>
            <a:custGeom>
              <a:avLst/>
              <a:gdLst/>
              <a:ahLst/>
              <a:cxnLst/>
              <a:rect l="l" t="t" r="r" b="b"/>
              <a:pathLst>
                <a:path w="1975936" h="377589">
                  <a:moveTo>
                    <a:pt x="30958" y="0"/>
                  </a:moveTo>
                  <a:lnTo>
                    <a:pt x="1944978" y="0"/>
                  </a:lnTo>
                  <a:cubicBezTo>
                    <a:pt x="1953188" y="0"/>
                    <a:pt x="1961062" y="3262"/>
                    <a:pt x="1966868" y="9067"/>
                  </a:cubicBezTo>
                  <a:cubicBezTo>
                    <a:pt x="1972674" y="14873"/>
                    <a:pt x="1975936" y="22747"/>
                    <a:pt x="1975936" y="30958"/>
                  </a:cubicBezTo>
                  <a:lnTo>
                    <a:pt x="1975936" y="346631"/>
                  </a:lnTo>
                  <a:cubicBezTo>
                    <a:pt x="1975936" y="363729"/>
                    <a:pt x="1962075" y="377589"/>
                    <a:pt x="1944978" y="377589"/>
                  </a:cubicBezTo>
                  <a:lnTo>
                    <a:pt x="30958" y="377589"/>
                  </a:lnTo>
                  <a:cubicBezTo>
                    <a:pt x="13860" y="377589"/>
                    <a:pt x="0" y="363729"/>
                    <a:pt x="0" y="346631"/>
                  </a:cubicBezTo>
                  <a:lnTo>
                    <a:pt x="0" y="30958"/>
                  </a:lnTo>
                  <a:cubicBezTo>
                    <a:pt x="0" y="13860"/>
                    <a:pt x="13860" y="0"/>
                    <a:pt x="3095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1092"/>
              <a:ext cx="1975936" cy="444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Quin gest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t'agradaria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rebre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dels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altres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74410" y="5895085"/>
            <a:ext cx="7502381" cy="1686815"/>
            <a:chOff x="0" y="-37567"/>
            <a:chExt cx="1975936" cy="4442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75936" cy="377589"/>
            </a:xfrm>
            <a:custGeom>
              <a:avLst/>
              <a:gdLst/>
              <a:ahLst/>
              <a:cxnLst/>
              <a:rect l="l" t="t" r="r" b="b"/>
              <a:pathLst>
                <a:path w="1975936" h="377589">
                  <a:moveTo>
                    <a:pt x="30958" y="0"/>
                  </a:moveTo>
                  <a:lnTo>
                    <a:pt x="1944978" y="0"/>
                  </a:lnTo>
                  <a:cubicBezTo>
                    <a:pt x="1953188" y="0"/>
                    <a:pt x="1961062" y="3262"/>
                    <a:pt x="1966868" y="9067"/>
                  </a:cubicBezTo>
                  <a:cubicBezTo>
                    <a:pt x="1972674" y="14873"/>
                    <a:pt x="1975936" y="22747"/>
                    <a:pt x="1975936" y="30958"/>
                  </a:cubicBezTo>
                  <a:lnTo>
                    <a:pt x="1975936" y="346631"/>
                  </a:lnTo>
                  <a:cubicBezTo>
                    <a:pt x="1975936" y="363729"/>
                    <a:pt x="1962075" y="377589"/>
                    <a:pt x="1944978" y="377589"/>
                  </a:cubicBezTo>
                  <a:lnTo>
                    <a:pt x="30958" y="377589"/>
                  </a:lnTo>
                  <a:cubicBezTo>
                    <a:pt x="13860" y="377589"/>
                    <a:pt x="0" y="363729"/>
                    <a:pt x="0" y="346631"/>
                  </a:cubicBezTo>
                  <a:lnTo>
                    <a:pt x="0" y="30958"/>
                  </a:lnTo>
                  <a:cubicBezTo>
                    <a:pt x="0" y="13860"/>
                    <a:pt x="13860" y="0"/>
                    <a:pt x="3095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7567"/>
              <a:ext cx="1975936" cy="444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Com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podem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ajudar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nostres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companys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/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companyes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74410" y="1148492"/>
            <a:ext cx="7502381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 un mural per recordar-ho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ABC90A-F801-A412-00FC-CA7204B1E7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68"/>
          <a:stretch>
            <a:fillRect/>
          </a:stretch>
        </p:blipFill>
        <p:spPr>
          <a:xfrm>
            <a:off x="10287000" y="1414717"/>
            <a:ext cx="6624132" cy="812206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131536"/>
            <a:ext cx="9155934" cy="8023927"/>
          </a:xfrm>
          <a:custGeom>
            <a:avLst/>
            <a:gdLst/>
            <a:ahLst/>
            <a:cxnLst/>
            <a:rect l="l" t="t" r="r" b="b"/>
            <a:pathLst>
              <a:path w="9155934" h="8023927">
                <a:moveTo>
                  <a:pt x="0" y="0"/>
                </a:moveTo>
                <a:lnTo>
                  <a:pt x="9155934" y="0"/>
                </a:lnTo>
                <a:lnTo>
                  <a:pt x="9155934" y="8023928"/>
                </a:lnTo>
                <a:lnTo>
                  <a:pt x="0" y="8023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794592" y="1316696"/>
            <a:ext cx="8014016" cy="7653608"/>
            <a:chOff x="0" y="0"/>
            <a:chExt cx="1503258" cy="14356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03258" cy="1435653"/>
            </a:xfrm>
            <a:custGeom>
              <a:avLst/>
              <a:gdLst/>
              <a:ahLst/>
              <a:cxnLst/>
              <a:rect l="l" t="t" r="r" b="b"/>
              <a:pathLst>
                <a:path w="1503258" h="1435653">
                  <a:moveTo>
                    <a:pt x="751629" y="0"/>
                  </a:moveTo>
                  <a:cubicBezTo>
                    <a:pt x="336516" y="0"/>
                    <a:pt x="0" y="321382"/>
                    <a:pt x="0" y="717827"/>
                  </a:cubicBezTo>
                  <a:cubicBezTo>
                    <a:pt x="0" y="1114271"/>
                    <a:pt x="336516" y="1435653"/>
                    <a:pt x="751629" y="1435653"/>
                  </a:cubicBezTo>
                  <a:cubicBezTo>
                    <a:pt x="1166742" y="1435653"/>
                    <a:pt x="1503258" y="1114271"/>
                    <a:pt x="1503258" y="717827"/>
                  </a:cubicBezTo>
                  <a:cubicBezTo>
                    <a:pt x="1503258" y="321382"/>
                    <a:pt x="1166742" y="0"/>
                    <a:pt x="751629" y="0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40930" y="67917"/>
              <a:ext cx="1221397" cy="1233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Recorda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Tots/es podem sentir vergonya.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 tots/es podem ajudar que algú se senti millor.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El nostre mural és un recordatori que junts/es fem de la classe un lloc segur.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nosaltres. </a:t>
              </a: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 entenem, podem respondre amb més calma i empatia.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12795" y="6717081"/>
            <a:ext cx="906241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9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Històries anònimes de vergonya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complementàries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46960" y="1160650"/>
            <a:ext cx="6446520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Fulls en blanc o papelitos petits.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Caixa, sobre gran o bossa (per recollir les històries).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rotatli i retoladors.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Etiqueta decorativa: «Coses que ens uneixen» (per a la caixa).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09952" y="1160650"/>
            <a:ext cx="587307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Escriurem històries anònimes de vergonya, no cal que siguin reals.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A0E414-4D53-A982-5025-650FBC6D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3467100"/>
            <a:ext cx="5713505" cy="539995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3306" y="2095301"/>
            <a:ext cx="6887273" cy="6348814"/>
          </a:xfrm>
          <a:custGeom>
            <a:avLst/>
            <a:gdLst/>
            <a:ahLst/>
            <a:cxnLst/>
            <a:rect l="l" t="t" r="r" b="b"/>
            <a:pathLst>
              <a:path w="6887273" h="6348814">
                <a:moveTo>
                  <a:pt x="0" y="0"/>
                </a:moveTo>
                <a:lnTo>
                  <a:pt x="6887273" y="0"/>
                </a:lnTo>
                <a:lnTo>
                  <a:pt x="6887273" y="6348814"/>
                </a:lnTo>
                <a:lnTo>
                  <a:pt x="0" y="63488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240" b="-4240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47195" y="2354198"/>
            <a:ext cx="3900736" cy="1981598"/>
            <a:chOff x="0" y="0"/>
            <a:chExt cx="1027354" cy="5219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7354" cy="521902"/>
            </a:xfrm>
            <a:custGeom>
              <a:avLst/>
              <a:gdLst/>
              <a:ahLst/>
              <a:cxnLst/>
              <a:rect l="l" t="t" r="r" b="b"/>
              <a:pathLst>
                <a:path w="1027354" h="521902">
                  <a:moveTo>
                    <a:pt x="59542" y="0"/>
                  </a:moveTo>
                  <a:lnTo>
                    <a:pt x="967812" y="0"/>
                  </a:lnTo>
                  <a:cubicBezTo>
                    <a:pt x="983604" y="0"/>
                    <a:pt x="998749" y="6273"/>
                    <a:pt x="1009915" y="17439"/>
                  </a:cubicBezTo>
                  <a:cubicBezTo>
                    <a:pt x="1021081" y="28606"/>
                    <a:pt x="1027354" y="43750"/>
                    <a:pt x="1027354" y="59542"/>
                  </a:cubicBezTo>
                  <a:lnTo>
                    <a:pt x="1027354" y="462360"/>
                  </a:lnTo>
                  <a:cubicBezTo>
                    <a:pt x="1027354" y="478152"/>
                    <a:pt x="1021081" y="493297"/>
                    <a:pt x="1009915" y="504463"/>
                  </a:cubicBezTo>
                  <a:cubicBezTo>
                    <a:pt x="998749" y="515629"/>
                    <a:pt x="983604" y="521902"/>
                    <a:pt x="967812" y="521902"/>
                  </a:cubicBezTo>
                  <a:lnTo>
                    <a:pt x="59542" y="521902"/>
                  </a:lnTo>
                  <a:cubicBezTo>
                    <a:pt x="26658" y="521902"/>
                    <a:pt x="0" y="495245"/>
                    <a:pt x="0" y="462360"/>
                  </a:cubicBezTo>
                  <a:lnTo>
                    <a:pt x="0" y="59542"/>
                  </a:lnTo>
                  <a:cubicBezTo>
                    <a:pt x="0" y="43750"/>
                    <a:pt x="6273" y="28606"/>
                    <a:pt x="17439" y="17439"/>
                  </a:cubicBezTo>
                  <a:cubicBezTo>
                    <a:pt x="28606" y="6273"/>
                    <a:pt x="43750" y="0"/>
                    <a:pt x="5954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027354" cy="588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aquesta situació pot causar vergonya?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47195" y="4656147"/>
            <a:ext cx="3900736" cy="1981598"/>
            <a:chOff x="0" y="0"/>
            <a:chExt cx="1027354" cy="5219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7354" cy="521902"/>
            </a:xfrm>
            <a:custGeom>
              <a:avLst/>
              <a:gdLst/>
              <a:ahLst/>
              <a:cxnLst/>
              <a:rect l="l" t="t" r="r" b="b"/>
              <a:pathLst>
                <a:path w="1027354" h="521902">
                  <a:moveTo>
                    <a:pt x="59542" y="0"/>
                  </a:moveTo>
                  <a:lnTo>
                    <a:pt x="967812" y="0"/>
                  </a:lnTo>
                  <a:cubicBezTo>
                    <a:pt x="983604" y="0"/>
                    <a:pt x="998749" y="6273"/>
                    <a:pt x="1009915" y="17439"/>
                  </a:cubicBezTo>
                  <a:cubicBezTo>
                    <a:pt x="1021081" y="28606"/>
                    <a:pt x="1027354" y="43750"/>
                    <a:pt x="1027354" y="59542"/>
                  </a:cubicBezTo>
                  <a:lnTo>
                    <a:pt x="1027354" y="462360"/>
                  </a:lnTo>
                  <a:cubicBezTo>
                    <a:pt x="1027354" y="478152"/>
                    <a:pt x="1021081" y="493297"/>
                    <a:pt x="1009915" y="504463"/>
                  </a:cubicBezTo>
                  <a:cubicBezTo>
                    <a:pt x="998749" y="515629"/>
                    <a:pt x="983604" y="521902"/>
                    <a:pt x="967812" y="521902"/>
                  </a:cubicBezTo>
                  <a:lnTo>
                    <a:pt x="59542" y="521902"/>
                  </a:lnTo>
                  <a:cubicBezTo>
                    <a:pt x="26658" y="521902"/>
                    <a:pt x="0" y="495245"/>
                    <a:pt x="0" y="462360"/>
                  </a:cubicBezTo>
                  <a:lnTo>
                    <a:pt x="0" y="59542"/>
                  </a:lnTo>
                  <a:cubicBezTo>
                    <a:pt x="0" y="43750"/>
                    <a:pt x="6273" y="28606"/>
                    <a:pt x="17439" y="17439"/>
                  </a:cubicBezTo>
                  <a:cubicBezTo>
                    <a:pt x="28606" y="6273"/>
                    <a:pt x="43750" y="0"/>
                    <a:pt x="5954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027354" cy="588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podríiem fer si li passés a un company/una companya?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447195" y="6958095"/>
            <a:ext cx="3900736" cy="1981598"/>
            <a:chOff x="0" y="0"/>
            <a:chExt cx="1027354" cy="5219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7354" cy="521902"/>
            </a:xfrm>
            <a:custGeom>
              <a:avLst/>
              <a:gdLst/>
              <a:ahLst/>
              <a:cxnLst/>
              <a:rect l="l" t="t" r="r" b="b"/>
              <a:pathLst>
                <a:path w="1027354" h="521902">
                  <a:moveTo>
                    <a:pt x="59542" y="0"/>
                  </a:moveTo>
                  <a:lnTo>
                    <a:pt x="967812" y="0"/>
                  </a:lnTo>
                  <a:cubicBezTo>
                    <a:pt x="983604" y="0"/>
                    <a:pt x="998749" y="6273"/>
                    <a:pt x="1009915" y="17439"/>
                  </a:cubicBezTo>
                  <a:cubicBezTo>
                    <a:pt x="1021081" y="28606"/>
                    <a:pt x="1027354" y="43750"/>
                    <a:pt x="1027354" y="59542"/>
                  </a:cubicBezTo>
                  <a:lnTo>
                    <a:pt x="1027354" y="462360"/>
                  </a:lnTo>
                  <a:cubicBezTo>
                    <a:pt x="1027354" y="478152"/>
                    <a:pt x="1021081" y="493297"/>
                    <a:pt x="1009915" y="504463"/>
                  </a:cubicBezTo>
                  <a:cubicBezTo>
                    <a:pt x="998749" y="515629"/>
                    <a:pt x="983604" y="521902"/>
                    <a:pt x="967812" y="521902"/>
                  </a:cubicBezTo>
                  <a:lnTo>
                    <a:pt x="59542" y="521902"/>
                  </a:lnTo>
                  <a:cubicBezTo>
                    <a:pt x="26658" y="521902"/>
                    <a:pt x="0" y="495245"/>
                    <a:pt x="0" y="462360"/>
                  </a:cubicBezTo>
                  <a:lnTo>
                    <a:pt x="0" y="59542"/>
                  </a:lnTo>
                  <a:cubicBezTo>
                    <a:pt x="0" y="43750"/>
                    <a:pt x="6273" y="28606"/>
                    <a:pt x="17439" y="17439"/>
                  </a:cubicBezTo>
                  <a:cubicBezTo>
                    <a:pt x="28606" y="6273"/>
                    <a:pt x="43750" y="0"/>
                    <a:pt x="5954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027354" cy="588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ajuda en aquests moments?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504046" y="1544859"/>
            <a:ext cx="57870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Llegirem un paper a la vegada i respondrem: 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27728" y="2864943"/>
            <a:ext cx="11432543" cy="5859178"/>
          </a:xfrm>
          <a:custGeom>
            <a:avLst/>
            <a:gdLst/>
            <a:ahLst/>
            <a:cxnLst/>
            <a:rect l="l" t="t" r="r" b="b"/>
            <a:pathLst>
              <a:path w="11432543" h="5859178">
                <a:moveTo>
                  <a:pt x="0" y="0"/>
                </a:moveTo>
                <a:lnTo>
                  <a:pt x="11432544" y="0"/>
                </a:lnTo>
                <a:lnTo>
                  <a:pt x="11432544" y="5859178"/>
                </a:lnTo>
                <a:lnTo>
                  <a:pt x="0" y="58591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501356" y="1347382"/>
            <a:ext cx="928528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«La vergonya és alguna cosa que tots/es sentim.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en parlem sense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por, ens entenem millor i ens cuidem més.»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12795" y="6717081"/>
            <a:ext cx="906241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9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semàfor de la vergonya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complementàries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1671" y="3781117"/>
            <a:ext cx="5581486" cy="8178001"/>
          </a:xfrm>
          <a:custGeom>
            <a:avLst/>
            <a:gdLst/>
            <a:ahLst/>
            <a:cxnLst/>
            <a:rect l="l" t="t" r="r" b="b"/>
            <a:pathLst>
              <a:path w="5581486" h="8178001">
                <a:moveTo>
                  <a:pt x="0" y="0"/>
                </a:moveTo>
                <a:lnTo>
                  <a:pt x="5581485" y="0"/>
                </a:lnTo>
                <a:lnTo>
                  <a:pt x="5581485" y="8178001"/>
                </a:lnTo>
                <a:lnTo>
                  <a:pt x="0" y="817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589850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Targetes: vermell, groc, verd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Llista de situacions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per moure's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30718" y="1160650"/>
            <a:ext cx="661032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Utilitzarem un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«semàfor emocional»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mostrar quanta vergonya ens farien diverses situacions.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Llegirem diverses frases i cadascú/cadascuna aixecarà la targeta que representa la seva intensitat.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49718" y="7480300"/>
            <a:ext cx="7150887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Tots/es hem sentit vergonya alguna vegada.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Quan la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compartim (encara que sigui de manera anònima), ens entenem millor i aprenem a tractar-nos amb més respecte.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1671" y="3781117"/>
            <a:ext cx="5581486" cy="8178001"/>
          </a:xfrm>
          <a:custGeom>
            <a:avLst/>
            <a:gdLst/>
            <a:ahLst/>
            <a:cxnLst/>
            <a:rect l="l" t="t" r="r" b="b"/>
            <a:pathLst>
              <a:path w="5581486" h="8178001">
                <a:moveTo>
                  <a:pt x="0" y="0"/>
                </a:moveTo>
                <a:lnTo>
                  <a:pt x="5581485" y="0"/>
                </a:lnTo>
                <a:lnTo>
                  <a:pt x="5581485" y="8178001"/>
                </a:lnTo>
                <a:lnTo>
                  <a:pt x="0" y="817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727652"/>
            <a:ext cx="5898506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Vermell: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Molt</a:t>
            </a:r>
          </a:p>
          <a:p>
            <a:pPr marL="431802" lvl="1" indent="-215901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Groc: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Mig</a:t>
            </a:r>
          </a:p>
          <a:p>
            <a:pPr marL="431802" lvl="1" indent="-215901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Verd: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Poc o gens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888730" y="1494366"/>
            <a:ext cx="6573394" cy="663575"/>
            <a:chOff x="0" y="0"/>
            <a:chExt cx="8764525" cy="884767"/>
          </a:xfrm>
        </p:grpSpPr>
        <p:sp>
          <p:nvSpPr>
            <p:cNvPr id="5" name="TextBox 5"/>
            <p:cNvSpPr txBox="1"/>
            <p:nvPr/>
          </p:nvSpPr>
          <p:spPr>
            <a:xfrm>
              <a:off x="0" y="-76200"/>
              <a:ext cx="629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31520" y="-53975"/>
              <a:ext cx="8033005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Oblidar la lletra d'una cançó a classe de música.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12530" y="2439369"/>
            <a:ext cx="6649594" cy="447676"/>
            <a:chOff x="0" y="0"/>
            <a:chExt cx="8866125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0" y="-76200"/>
              <a:ext cx="629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33120" y="-53975"/>
              <a:ext cx="803300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Ensopegar i caure al pati.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74430" y="3388694"/>
            <a:ext cx="7540100" cy="663575"/>
            <a:chOff x="0" y="0"/>
            <a:chExt cx="10053467" cy="88476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3920" y="-53975"/>
              <a:ext cx="916954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Treure una mala nota en una assignatura que normalment se'm dóna bé.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74430" y="4340302"/>
            <a:ext cx="6687694" cy="663575"/>
            <a:chOff x="0" y="0"/>
            <a:chExt cx="8916925" cy="88476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3920" y="-53975"/>
              <a:ext cx="8033005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algú llegeixi en veu alta alguna cosa que vaig escriure.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774430" y="5289627"/>
            <a:ext cx="7173695" cy="447676"/>
            <a:chOff x="0" y="0"/>
            <a:chExt cx="9564927" cy="596901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3920" y="-53975"/>
              <a:ext cx="868100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Arribar tard quan tots/es ja estan asseguts/ades.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774430" y="6238952"/>
            <a:ext cx="7173695" cy="2488929"/>
            <a:chOff x="0" y="0"/>
            <a:chExt cx="9564927" cy="3318571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83920" y="-53975"/>
              <a:ext cx="868100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faria vergonya caure davant dels meus amics/amigues.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440030"/>
              <a:ext cx="9564927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Recorda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persona viu la vergonya a la seva manera. No hi ha intensitats «correctes»: </a:t>
              </a: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totes són vàlides.</a:t>
              </a:r>
            </a:p>
            <a:p>
              <a:pPr algn="l">
                <a:lnSpc>
                  <a:spcPts val="2800"/>
                </a:lnSpc>
                <a:spcBef>
                  <a:spcPct val="0"/>
                </a:spcBef>
              </a:pPr>
              <a:endPara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70752" y="746752"/>
            <a:ext cx="13021032" cy="6933699"/>
          </a:xfrm>
          <a:custGeom>
            <a:avLst/>
            <a:gdLst/>
            <a:ahLst/>
            <a:cxnLst/>
            <a:rect l="l" t="t" r="r" b="b"/>
            <a:pathLst>
              <a:path w="13021032" h="6933699">
                <a:moveTo>
                  <a:pt x="0" y="0"/>
                </a:moveTo>
                <a:lnTo>
                  <a:pt x="13021032" y="0"/>
                </a:lnTo>
                <a:lnTo>
                  <a:pt x="13021032" y="6933699"/>
                </a:lnTo>
                <a:lnTo>
                  <a:pt x="0" y="6933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1486862" y="2981181"/>
            <a:ext cx="14988811" cy="6839112"/>
            <a:chOff x="0" y="0"/>
            <a:chExt cx="3947670" cy="18012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47670" cy="1801247"/>
            </a:xfrm>
            <a:custGeom>
              <a:avLst/>
              <a:gdLst/>
              <a:ahLst/>
              <a:cxnLst/>
              <a:rect l="l" t="t" r="r" b="b"/>
              <a:pathLst>
                <a:path w="3947670" h="1801247">
                  <a:moveTo>
                    <a:pt x="0" y="0"/>
                  </a:moveTo>
                  <a:lnTo>
                    <a:pt x="3947670" y="0"/>
                  </a:lnTo>
                  <a:lnTo>
                    <a:pt x="3947670" y="1801247"/>
                  </a:lnTo>
                  <a:lnTo>
                    <a:pt x="0" y="1801247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947670" cy="1867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37691" y="5889100"/>
            <a:ext cx="9012618" cy="1358095"/>
            <a:chOff x="0" y="0"/>
            <a:chExt cx="2373694" cy="35768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73694" cy="357687"/>
            </a:xfrm>
            <a:custGeom>
              <a:avLst/>
              <a:gdLst/>
              <a:ahLst/>
              <a:cxnLst/>
              <a:rect l="l" t="t" r="r" b="b"/>
              <a:pathLst>
                <a:path w="2373694" h="357687">
                  <a:moveTo>
                    <a:pt x="25770" y="0"/>
                  </a:moveTo>
                  <a:lnTo>
                    <a:pt x="2347923" y="0"/>
                  </a:lnTo>
                  <a:cubicBezTo>
                    <a:pt x="2354758" y="0"/>
                    <a:pt x="2361313" y="2715"/>
                    <a:pt x="2366146" y="7548"/>
                  </a:cubicBezTo>
                  <a:cubicBezTo>
                    <a:pt x="2370979" y="12381"/>
                    <a:pt x="2373694" y="18936"/>
                    <a:pt x="2373694" y="25770"/>
                  </a:cubicBezTo>
                  <a:lnTo>
                    <a:pt x="2373694" y="331917"/>
                  </a:lnTo>
                  <a:cubicBezTo>
                    <a:pt x="2373694" y="338752"/>
                    <a:pt x="2370979" y="345307"/>
                    <a:pt x="2366146" y="350140"/>
                  </a:cubicBezTo>
                  <a:cubicBezTo>
                    <a:pt x="2361313" y="354972"/>
                    <a:pt x="2354758" y="357687"/>
                    <a:pt x="2347923" y="357687"/>
                  </a:cubicBezTo>
                  <a:lnTo>
                    <a:pt x="25770" y="357687"/>
                  </a:lnTo>
                  <a:cubicBezTo>
                    <a:pt x="11538" y="357687"/>
                    <a:pt x="0" y="346150"/>
                    <a:pt x="0" y="331917"/>
                  </a:cubicBezTo>
                  <a:lnTo>
                    <a:pt x="0" y="25770"/>
                  </a:lnTo>
                  <a:cubicBezTo>
                    <a:pt x="0" y="11538"/>
                    <a:pt x="11538" y="0"/>
                    <a:pt x="2577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373694" cy="424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Tots/es sentim vergonya de vegades. No és alguna cosa dolenta. És un senyal que ens ajuda a entendre'ns i a demanar el que necessitem.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661191" y="7774521"/>
            <a:ext cx="11019619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hem vist que tots/es sentim vergonya alguna vegada i que cada persona la viu de manera diferent. Quan en parlem, la comprendem millor. I quan ens tractem amb respecte, ningú no s'ha d'amagar per com se sent.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Gràcies per participar i per construir junts/es una classe més segura i empàtica.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4202F4-9125-10C8-3BFE-475B35BA3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2022</Words>
  <Application>Microsoft Office PowerPoint</Application>
  <PresentationFormat>Custom</PresentationFormat>
  <Paragraphs>317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Poppins</vt:lpstr>
      <vt:lpstr>Calibri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M6_Verguenza_Primària.pptx</dc:title>
  <cp:lastModifiedBy>Itzel Gn</cp:lastModifiedBy>
  <cp:revision>2</cp:revision>
  <dcterms:created xsi:type="dcterms:W3CDTF">2006-08-16T00:00:00Z</dcterms:created>
  <dcterms:modified xsi:type="dcterms:W3CDTF">2026-05-05T13:00:08Z</dcterms:modified>
  <dc:identifier>DAHGu4fmZSw</dc:identifier>
</cp:coreProperties>
</file>