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5_0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83" r:id="rId10"/>
    <p:sldId id="261" r:id="rId11"/>
    <p:sldId id="284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8288000" cy="10287000"/>
  <p:notesSz cx="6858000" cy="9144000"/>
  <p:embeddedFontLst>
    <p:embeddedFont>
      <p:font typeface="Aptos Bold" panose="020B0004020202020204" pitchFamily="34" charset="0"/>
      <p:regular r:id="rId34"/>
      <p:bold r:id="rId35"/>
    </p:embeddedFont>
    <p:embeddedFont>
      <p:font typeface="Poppins" panose="00000500000000000000" pitchFamily="2" charset="0"/>
      <p:regular r:id="rId36"/>
      <p:bold r:id="rId37"/>
      <p:italic r:id="rId38"/>
      <p:boldItalic r:id="rId39"/>
    </p:embeddedFont>
    <p:embeddedFont>
      <p:font typeface="Poppins Bold" panose="00000800000000000000" pitchFamily="2" charset="0"/>
      <p:regular r:id="rId40"/>
      <p:bold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32D406-3211-4089-B184-248EBDFD7CB4}" name="Charline Solís" initials="CS" userId="S::charline.solis@insolite.es::c2bff8f2-be08-4c15-b186-e8c3b8f9edc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5B98A1-F834-29A3-DE99-0D76EAE6C0FE}" v="19" dt="2026-05-05T12:32:42.6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48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5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ine Solís" userId="S::charline.solis@insolite.es::c2bff8f2-be08-4c15-b186-e8c3b8f9edc6" providerId="AD" clId="Web-{145B98A1-F834-29A3-DE99-0D76EAE6C0FE}"/>
    <pc:docChg chg="mod addSld modSld">
      <pc:chgData name="Charline Solís" userId="S::charline.solis@insolite.es::c2bff8f2-be08-4c15-b186-e8c3b8f9edc6" providerId="AD" clId="Web-{145B98A1-F834-29A3-DE99-0D76EAE6C0FE}" dt="2026-05-05T12:32:40.086" v="15" actId="20577"/>
      <pc:docMkLst>
        <pc:docMk/>
      </pc:docMkLst>
      <pc:sldChg chg="addSp modSp new">
        <pc:chgData name="Charline Solís" userId="S::charline.solis@insolite.es::c2bff8f2-be08-4c15-b186-e8c3b8f9edc6" providerId="AD" clId="Web-{145B98A1-F834-29A3-DE99-0D76EAE6C0FE}" dt="2026-05-05T12:31:16.240" v="3" actId="1076"/>
        <pc:sldMkLst>
          <pc:docMk/>
          <pc:sldMk cId="668848975" sldId="283"/>
        </pc:sldMkLst>
        <pc:spChg chg="add mod">
          <ac:chgData name="Charline Solís" userId="S::charline.solis@insolite.es::c2bff8f2-be08-4c15-b186-e8c3b8f9edc6" providerId="AD" clId="Web-{145B98A1-F834-29A3-DE99-0D76EAE6C0FE}" dt="2026-05-05T12:31:16.240" v="3" actId="1076"/>
          <ac:spMkLst>
            <pc:docMk/>
            <pc:sldMk cId="668848975" sldId="283"/>
            <ac:spMk id="2" creationId="{74D8BD18-4E78-274A-528C-485E5A0BF0A5}"/>
          </ac:spMkLst>
        </pc:spChg>
      </pc:sldChg>
      <pc:sldChg chg="addSp modSp new">
        <pc:chgData name="Charline Solís" userId="S::charline.solis@insolite.es::c2bff8f2-be08-4c15-b186-e8c3b8f9edc6" providerId="AD" clId="Web-{145B98A1-F834-29A3-DE99-0D76EAE6C0FE}" dt="2026-05-05T12:32:40.086" v="15" actId="20577"/>
        <pc:sldMkLst>
          <pc:docMk/>
          <pc:sldMk cId="3842614160" sldId="284"/>
        </pc:sldMkLst>
        <pc:spChg chg="add mod">
          <ac:chgData name="Charline Solís" userId="S::charline.solis@insolite.es::c2bff8f2-be08-4c15-b186-e8c3b8f9edc6" providerId="AD" clId="Web-{145B98A1-F834-29A3-DE99-0D76EAE6C0FE}" dt="2026-05-05T12:32:40.086" v="15" actId="20577"/>
          <ac:spMkLst>
            <pc:docMk/>
            <pc:sldMk cId="3842614160" sldId="284"/>
            <ac:spMk id="2" creationId="{1749E318-E0F0-5A40-4EEF-6EAC91835AB4}"/>
          </ac:spMkLst>
        </pc:spChg>
      </pc:sldChg>
    </pc:docChg>
  </pc:docChgLst>
</pc:chgInfo>
</file>

<file path=ppt/comments/modernComment_10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B8C1AFB-A6C4-4F5E-B620-3869536898A5}" authorId="{7C32D406-3211-4089-B184-248EBDFD7CB4}" created="2026-05-05T12:32:16.77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1"/>
      <ac:spMk id="6" creationId="{00000000-0000-0000-0000-000000000000}"/>
      <ac:txMk cp="10" len="9">
        <ac:context len="20" hash="2121172570"/>
      </ac:txMk>
    </ac:txMkLst>
    <p188:pos x="1417898" y="882569"/>
    <p188:txBody>
      <a:bodyPr/>
      <a:lstStyle/>
      <a:p>
        <a:r>
          <a:rPr lang="es-ES"/>
          <a:t>SE ME OCURRE QUE AQUI PUEDES PONER COMOE JEMPLO LA DE LA ANSIEDAD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5_0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42820" y="3500517"/>
            <a:ext cx="9578340" cy="3285965"/>
            <a:chOff x="0" y="0"/>
            <a:chExt cx="12771120" cy="4381287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2374880" cy="1328931"/>
              <a:chOff x="0" y="0"/>
              <a:chExt cx="12374880" cy="132893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2374880" cy="1328931"/>
              </a:xfrm>
              <a:custGeom>
                <a:avLst/>
                <a:gdLst/>
                <a:ahLst/>
                <a:cxnLst/>
                <a:rect l="l" t="t" r="r" b="b"/>
                <a:pathLst>
                  <a:path w="12374880" h="1328931">
                    <a:moveTo>
                      <a:pt x="0" y="0"/>
                    </a:moveTo>
                    <a:lnTo>
                      <a:pt x="12374880" y="0"/>
                    </a:lnTo>
                    <a:lnTo>
                      <a:pt x="12374880" y="1328931"/>
                    </a:lnTo>
                    <a:lnTo>
                      <a:pt x="0" y="1328931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80520" r="-25615" b="-175321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12374880" cy="1376556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800"/>
                  </a:lnSpc>
                </a:pPr>
                <a:r>
                  <a:rPr lang="en-US" sz="4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Modulo 7</a:t>
                </a:r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1281305"/>
              <a:ext cx="12374880" cy="1025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Jovenes </a:t>
              </a:r>
              <a:r>
                <a:rPr lang="en-US" sz="5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cuidadores</a:t>
              </a:r>
              <a:endParaRPr lang="en-US" sz="5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360" y="3914562"/>
              <a:ext cx="12557760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4"/>
                </a:lnSpc>
              </a:pPr>
              <a:r>
                <a:rPr lang="en-US" sz="2295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Entender antes de juzgar.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722830" y="9077325"/>
            <a:ext cx="94183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2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Actividades ESO</a:t>
            </a:r>
          </a:p>
        </p:txBody>
      </p:sp>
      <p:sp>
        <p:nvSpPr>
          <p:cNvPr id="9" name="Freeform 9"/>
          <p:cNvSpPr/>
          <p:nvPr/>
        </p:nvSpPr>
        <p:spPr>
          <a:xfrm>
            <a:off x="1142624" y="2194400"/>
            <a:ext cx="7580206" cy="5898201"/>
          </a:xfrm>
          <a:custGeom>
            <a:avLst/>
            <a:gdLst/>
            <a:ahLst/>
            <a:cxnLst/>
            <a:rect l="l" t="t" r="r" b="b"/>
            <a:pathLst>
              <a:path w="7580206" h="5898201">
                <a:moveTo>
                  <a:pt x="0" y="0"/>
                </a:moveTo>
                <a:lnTo>
                  <a:pt x="7580206" y="0"/>
                </a:lnTo>
                <a:lnTo>
                  <a:pt x="7580206" y="5898200"/>
                </a:lnTo>
                <a:lnTo>
                  <a:pt x="0" y="5898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9399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81272" y="6210059"/>
            <a:ext cx="6925455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una enfermedad mental?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16602" y="3973953"/>
            <a:ext cx="185479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38476" y="5340125"/>
            <a:ext cx="7315200" cy="3621024"/>
          </a:xfrm>
          <a:custGeom>
            <a:avLst/>
            <a:gdLst/>
            <a:ahLst/>
            <a:cxnLst/>
            <a:rect l="l" t="t" r="r" b="b"/>
            <a:pathLst>
              <a:path w="7315200" h="3621024">
                <a:moveTo>
                  <a:pt x="0" y="0"/>
                </a:moveTo>
                <a:lnTo>
                  <a:pt x="7315200" y="0"/>
                </a:lnTo>
                <a:lnTo>
                  <a:pt x="7315200" y="3621024"/>
                </a:lnTo>
                <a:lnTo>
                  <a:pt x="0" y="36210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99020" y="1771650"/>
            <a:ext cx="3410974" cy="2544056"/>
            <a:chOff x="0" y="0"/>
            <a:chExt cx="898363" cy="6700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ln w="19050" cap="rnd">
              <a:solidFill>
                <a:srgbClr val="E4829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98363" cy="68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salud mental forma parte de la salud general.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438513" y="1771650"/>
            <a:ext cx="3410974" cy="2544056"/>
            <a:chOff x="0" y="0"/>
            <a:chExt cx="898363" cy="6700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ln w="19050" cap="rnd">
              <a:solidFill>
                <a:srgbClr val="FFED4C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98363" cy="68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Todos tenemos pensamientos, emociones y estados de ánimo.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78006" y="1771650"/>
            <a:ext cx="3410974" cy="2544056"/>
            <a:chOff x="0" y="0"/>
            <a:chExt cx="898363" cy="6700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ln w="19050" cap="rnd">
              <a:solidFill>
                <a:srgbClr val="51B264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898363" cy="68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Estos pueden cambiar a lo largo del tiempo.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278006" y="5878609"/>
            <a:ext cx="3410974" cy="2544056"/>
            <a:chOff x="0" y="0"/>
            <a:chExt cx="898363" cy="6700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898363" cy="68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¿Qué cosas pueden afectar nuestro estado de ánimo?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44000" y="1028700"/>
            <a:ext cx="19050" cy="82296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565420" y="5670876"/>
            <a:ext cx="4931078" cy="7174848"/>
          </a:xfrm>
          <a:custGeom>
            <a:avLst/>
            <a:gdLst/>
            <a:ahLst/>
            <a:cxnLst/>
            <a:rect l="l" t="t" r="r" b="b"/>
            <a:pathLst>
              <a:path w="4931078" h="7174848">
                <a:moveTo>
                  <a:pt x="0" y="0"/>
                </a:moveTo>
                <a:lnTo>
                  <a:pt x="4931078" y="0"/>
                </a:lnTo>
                <a:lnTo>
                  <a:pt x="4931078" y="7174848"/>
                </a:lnTo>
                <a:lnTo>
                  <a:pt x="0" y="7174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3368212" y="1302584"/>
            <a:ext cx="225296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Malestar puntual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60199" y="2387465"/>
            <a:ext cx="4268986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Dura poco tiempo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Tiene causa concreta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Mejora con descanso o apoyo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0934750" y="1331159"/>
            <a:ext cx="5651572" cy="9089514"/>
            <a:chOff x="0" y="0"/>
            <a:chExt cx="7535430" cy="12119352"/>
          </a:xfrm>
        </p:grpSpPr>
        <p:sp>
          <p:nvSpPr>
            <p:cNvPr id="7" name="Freeform 7"/>
            <p:cNvSpPr/>
            <p:nvPr/>
          </p:nvSpPr>
          <p:spPr>
            <a:xfrm>
              <a:off x="164871" y="5325037"/>
              <a:ext cx="7370559" cy="6794315"/>
            </a:xfrm>
            <a:custGeom>
              <a:avLst/>
              <a:gdLst/>
              <a:ahLst/>
              <a:cxnLst/>
              <a:rect l="l" t="t" r="r" b="b"/>
              <a:pathLst>
                <a:path w="7370559" h="6794315">
                  <a:moveTo>
                    <a:pt x="0" y="0"/>
                  </a:moveTo>
                  <a:lnTo>
                    <a:pt x="7370559" y="0"/>
                  </a:lnTo>
                  <a:lnTo>
                    <a:pt x="7370559" y="6794315"/>
                  </a:lnTo>
                  <a:lnTo>
                    <a:pt x="0" y="67943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11144" y="-28575"/>
              <a:ext cx="347801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Enfermedad mental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417933"/>
              <a:ext cx="753543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Dura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más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tiempo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Afecta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varias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áreas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 la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vida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431801" lvl="1" indent="-215900" algn="l">
                <a:lnSpc>
                  <a:spcPts val="24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Necesita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tratamiento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profesional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2400"/>
                </a:lnSpc>
                <a:spcBef>
                  <a:spcPct val="0"/>
                </a:spcBef>
              </a:pP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44000" y="1028700"/>
            <a:ext cx="19050" cy="82296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565420" y="5670876"/>
            <a:ext cx="4931078" cy="7174848"/>
          </a:xfrm>
          <a:custGeom>
            <a:avLst/>
            <a:gdLst/>
            <a:ahLst/>
            <a:cxnLst/>
            <a:rect l="l" t="t" r="r" b="b"/>
            <a:pathLst>
              <a:path w="4931078" h="7174848">
                <a:moveTo>
                  <a:pt x="0" y="0"/>
                </a:moveTo>
                <a:lnTo>
                  <a:pt x="4931078" y="0"/>
                </a:lnTo>
                <a:lnTo>
                  <a:pt x="4931078" y="7174848"/>
                </a:lnTo>
                <a:lnTo>
                  <a:pt x="0" y="7174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0810875" y="7347718"/>
            <a:ext cx="5775447" cy="1608134"/>
            <a:chOff x="0" y="0"/>
            <a:chExt cx="1521105" cy="4235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1105" cy="423541"/>
            </a:xfrm>
            <a:custGeom>
              <a:avLst/>
              <a:gdLst/>
              <a:ahLst/>
              <a:cxnLst/>
              <a:rect l="l" t="t" r="r" b="b"/>
              <a:pathLst>
                <a:path w="1521105" h="423541">
                  <a:moveTo>
                    <a:pt x="40215" y="0"/>
                  </a:moveTo>
                  <a:lnTo>
                    <a:pt x="1480891" y="0"/>
                  </a:lnTo>
                  <a:cubicBezTo>
                    <a:pt x="1491556" y="0"/>
                    <a:pt x="1501785" y="4237"/>
                    <a:pt x="1509327" y="11779"/>
                  </a:cubicBezTo>
                  <a:cubicBezTo>
                    <a:pt x="1516869" y="19320"/>
                    <a:pt x="1521105" y="29549"/>
                    <a:pt x="1521105" y="40215"/>
                  </a:cubicBezTo>
                  <a:lnTo>
                    <a:pt x="1521105" y="383327"/>
                  </a:lnTo>
                  <a:cubicBezTo>
                    <a:pt x="1521105" y="405537"/>
                    <a:pt x="1503101" y="423541"/>
                    <a:pt x="1480891" y="423541"/>
                  </a:cubicBezTo>
                  <a:lnTo>
                    <a:pt x="40215" y="423541"/>
                  </a:lnTo>
                  <a:cubicBezTo>
                    <a:pt x="29549" y="423541"/>
                    <a:pt x="19320" y="419304"/>
                    <a:pt x="11779" y="411763"/>
                  </a:cubicBezTo>
                  <a:cubicBezTo>
                    <a:pt x="4237" y="404221"/>
                    <a:pt x="0" y="393992"/>
                    <a:pt x="0" y="383327"/>
                  </a:cubicBezTo>
                  <a:lnTo>
                    <a:pt x="0" y="40215"/>
                  </a:lnTo>
                  <a:cubicBezTo>
                    <a:pt x="0" y="29549"/>
                    <a:pt x="4237" y="19320"/>
                    <a:pt x="11779" y="11779"/>
                  </a:cubicBezTo>
                  <a:cubicBezTo>
                    <a:pt x="19320" y="4237"/>
                    <a:pt x="29549" y="0"/>
                    <a:pt x="4021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521105" cy="45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¿Por qué creeis que estas ideas son importantes?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368212" y="1302584"/>
            <a:ext cx="225296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Malestar puntual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26452" y="2387465"/>
            <a:ext cx="4268986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Dura poco tiempo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Tiene causa concreta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Mejora con descanso o apoyo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99725" y="1302584"/>
            <a:ext cx="664527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Enfermedad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mental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34750" y="2387465"/>
            <a:ext cx="565157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Ejemplo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algn="l">
              <a:lnSpc>
                <a:spcPts val="2400"/>
              </a:lnSpc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Depresión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934750" y="3606665"/>
            <a:ext cx="5651572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 solo estar triste.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 afectar energía, concentración y motivación.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 tratarse con ayuda profesional.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34750" y="531801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es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debilidad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34750" y="586613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es falta de esfuerzo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34750" y="641858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es culpa de la familia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4D8BD18-4E78-274A-528C-485E5A0BF0A5}"/>
              </a:ext>
            </a:extLst>
          </p:cNvPr>
          <p:cNvSpPr txBox="1"/>
          <p:nvPr/>
        </p:nvSpPr>
        <p:spPr>
          <a:xfrm>
            <a:off x="3544747" y="2915373"/>
            <a:ext cx="9144000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¿Qué puede pasar cuando un adulto tiene depresión?</a:t>
            </a:r>
          </a:p>
          <a:p>
            <a:r>
              <a:rPr lang="en-US"/>
              <a:t>A veces, un adulto puede sentirse mal durante mucho tiempo, aunque desde fuera no siempre se entienda.</a:t>
            </a:r>
          </a:p>
          <a:p>
            <a:r>
              <a:rPr lang="en-US"/>
              <a:t>La depresión puede hacer que una persona:</a:t>
            </a:r>
          </a:p>
          <a:p>
            <a:pPr>
              <a:buFont typeface=""/>
              <a:buChar char="•"/>
            </a:pPr>
            <a:r>
              <a:rPr lang="en-US"/>
              <a:t>Tenga muy poca energía o esté siempre cansada </a:t>
            </a:r>
          </a:p>
          <a:p>
            <a:pPr>
              <a:buFont typeface=""/>
              <a:buChar char="•"/>
            </a:pPr>
            <a:r>
              <a:rPr lang="en-US"/>
              <a:t>Pierda el interés por cosas importantes (incluso su familia) </a:t>
            </a:r>
          </a:p>
          <a:p>
            <a:pPr>
              <a:buFont typeface=""/>
              <a:buChar char="•"/>
            </a:pPr>
            <a:r>
              <a:rPr lang="en-US"/>
              <a:t>Esté más irritable, distante o apagada </a:t>
            </a:r>
          </a:p>
          <a:p>
            <a:pPr>
              <a:buFont typeface=""/>
              <a:buChar char="•"/>
            </a:pPr>
            <a:r>
              <a:rPr lang="en-US"/>
              <a:t>Le cueste concentrarse o tomar decisiones </a:t>
            </a:r>
          </a:p>
          <a:p>
            <a:pPr>
              <a:buFont typeface=""/>
              <a:buChar char="•"/>
            </a:pPr>
            <a:r>
              <a:rPr lang="en-US"/>
              <a:t>Necesite aislarse más </a:t>
            </a:r>
          </a:p>
          <a:p>
            <a:r>
              <a:rPr lang="en-US"/>
              <a:t>💬 </a:t>
            </a:r>
            <a:r>
              <a:rPr lang="en-US" b="1"/>
              <a:t>Claves importantes:</a:t>
            </a:r>
          </a:p>
          <a:p>
            <a:pPr>
              <a:buFont typeface=""/>
              <a:buChar char="•"/>
            </a:pPr>
            <a:r>
              <a:rPr lang="en-US"/>
              <a:t>No es culpa de los hijos </a:t>
            </a:r>
          </a:p>
          <a:p>
            <a:pPr>
              <a:buFont typeface=""/>
              <a:buChar char="•"/>
            </a:pPr>
            <a:r>
              <a:rPr lang="en-US"/>
              <a:t>No significa que no quiera a su familia </a:t>
            </a:r>
          </a:p>
          <a:p>
            <a:pPr>
              <a:buFont typeface=""/>
              <a:buChar char="•"/>
            </a:pPr>
            <a:r>
              <a:rPr lang="en-US"/>
              <a:t>No es falta de esfuerzo </a:t>
            </a:r>
          </a:p>
          <a:p>
            <a:r>
              <a:rPr lang="en-US"/>
              <a:t>👉 </a:t>
            </a:r>
            <a:r>
              <a:rPr lang="en-US" b="1"/>
              <a:t>Es una situación que necesita apoyo y, a veces, ayuda profesional</a:t>
            </a:r>
          </a:p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8848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10875" y="7347718"/>
            <a:ext cx="5775447" cy="1608134"/>
            <a:chOff x="0" y="0"/>
            <a:chExt cx="1521105" cy="4235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1105" cy="423541"/>
            </a:xfrm>
            <a:custGeom>
              <a:avLst/>
              <a:gdLst/>
              <a:ahLst/>
              <a:cxnLst/>
              <a:rect l="l" t="t" r="r" b="b"/>
              <a:pathLst>
                <a:path w="1521105" h="423541">
                  <a:moveTo>
                    <a:pt x="40215" y="0"/>
                  </a:moveTo>
                  <a:lnTo>
                    <a:pt x="1480891" y="0"/>
                  </a:lnTo>
                  <a:cubicBezTo>
                    <a:pt x="1491556" y="0"/>
                    <a:pt x="1501785" y="4237"/>
                    <a:pt x="1509327" y="11779"/>
                  </a:cubicBezTo>
                  <a:cubicBezTo>
                    <a:pt x="1516869" y="19320"/>
                    <a:pt x="1521105" y="29549"/>
                    <a:pt x="1521105" y="40215"/>
                  </a:cubicBezTo>
                  <a:lnTo>
                    <a:pt x="1521105" y="383327"/>
                  </a:lnTo>
                  <a:cubicBezTo>
                    <a:pt x="1521105" y="405537"/>
                    <a:pt x="1503101" y="423541"/>
                    <a:pt x="1480891" y="423541"/>
                  </a:cubicBezTo>
                  <a:lnTo>
                    <a:pt x="40215" y="423541"/>
                  </a:lnTo>
                  <a:cubicBezTo>
                    <a:pt x="29549" y="423541"/>
                    <a:pt x="19320" y="419304"/>
                    <a:pt x="11779" y="411763"/>
                  </a:cubicBezTo>
                  <a:cubicBezTo>
                    <a:pt x="4237" y="404221"/>
                    <a:pt x="0" y="393992"/>
                    <a:pt x="0" y="383327"/>
                  </a:cubicBezTo>
                  <a:lnTo>
                    <a:pt x="0" y="40215"/>
                  </a:lnTo>
                  <a:cubicBezTo>
                    <a:pt x="0" y="29549"/>
                    <a:pt x="4237" y="19320"/>
                    <a:pt x="11779" y="11779"/>
                  </a:cubicBezTo>
                  <a:cubicBezTo>
                    <a:pt x="19320" y="4237"/>
                    <a:pt x="29549" y="0"/>
                    <a:pt x="4021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521105" cy="45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¿Por qué creeis que estas ideas son importantes?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517914" y="1302584"/>
            <a:ext cx="260889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Enfermedad mental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934750" y="2387465"/>
            <a:ext cx="565157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Ejemplo: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Depresión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34750" y="3606665"/>
            <a:ext cx="5651572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 solo estar triste.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 afectar energía, concentración y motivación.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 tratarse con ayuda profesional.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34750" y="531801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es debilidad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34750" y="586613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es falta de esfuerzo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34750" y="641858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es culpa de la familia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792346" y="2344603"/>
            <a:ext cx="5235118" cy="447676"/>
            <a:chOff x="0" y="0"/>
            <a:chExt cx="6980157" cy="596901"/>
          </a:xfrm>
        </p:grpSpPr>
        <p:sp>
          <p:nvSpPr>
            <p:cNvPr id="12" name="TextBox 12"/>
            <p:cNvSpPr txBox="1"/>
            <p:nvPr/>
          </p:nvSpPr>
          <p:spPr>
            <a:xfrm>
              <a:off x="800218" y="66675"/>
              <a:ext cx="617993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Las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enfermedades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mentales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existen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625952" y="4085363"/>
            <a:ext cx="2716652" cy="447676"/>
            <a:chOff x="0" y="0"/>
            <a:chExt cx="3622202" cy="596901"/>
          </a:xfrm>
        </p:grpSpPr>
        <p:sp>
          <p:nvSpPr>
            <p:cNvPr id="15" name="TextBox 15"/>
            <p:cNvSpPr txBox="1"/>
            <p:nvPr/>
          </p:nvSpPr>
          <p:spPr>
            <a:xfrm>
              <a:off x="1022076" y="66675"/>
              <a:ext cx="260012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Son frecuentes.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25952" y="5826123"/>
            <a:ext cx="2962962" cy="447676"/>
            <a:chOff x="0" y="0"/>
            <a:chExt cx="3950616" cy="596901"/>
          </a:xfrm>
        </p:grpSpPr>
        <p:sp>
          <p:nvSpPr>
            <p:cNvPr id="18" name="TextBox 18"/>
            <p:cNvSpPr txBox="1"/>
            <p:nvPr/>
          </p:nvSpPr>
          <p:spPr>
            <a:xfrm>
              <a:off x="1022076" y="66675"/>
              <a:ext cx="292854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tratar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625952" y="7566883"/>
            <a:ext cx="5594988" cy="447676"/>
            <a:chOff x="0" y="0"/>
            <a:chExt cx="7459984" cy="596901"/>
          </a:xfrm>
        </p:grpSpPr>
        <p:sp>
          <p:nvSpPr>
            <p:cNvPr id="21" name="TextBox 21"/>
            <p:cNvSpPr txBox="1"/>
            <p:nvPr/>
          </p:nvSpPr>
          <p:spPr>
            <a:xfrm>
              <a:off x="1022076" y="66675"/>
              <a:ext cx="6437908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Pedir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ayuda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es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señal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fortaleza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749E318-E0F0-5A40-4EEF-6EAC91835AB4}"/>
              </a:ext>
            </a:extLst>
          </p:cNvPr>
          <p:cNvSpPr txBox="1"/>
          <p:nvPr/>
        </p:nvSpPr>
        <p:spPr>
          <a:xfrm>
            <a:off x="3588152" y="3016652"/>
            <a:ext cx="9144000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¿</a:t>
            </a:r>
            <a:r>
              <a:rPr lang="en-US" b="1" dirty="0" err="1"/>
              <a:t>Qué</a:t>
            </a:r>
            <a:r>
              <a:rPr lang="en-US" b="1" dirty="0"/>
              <a:t> </a:t>
            </a:r>
            <a:r>
              <a:rPr lang="en-US" b="1" dirty="0" err="1"/>
              <a:t>puede</a:t>
            </a:r>
            <a:r>
              <a:rPr lang="en-US" b="1" dirty="0"/>
              <a:t> pasar </a:t>
            </a:r>
            <a:r>
              <a:rPr lang="en-US" b="1" dirty="0" err="1"/>
              <a:t>cuando</a:t>
            </a:r>
            <a:r>
              <a:rPr lang="en-US" b="1" dirty="0"/>
              <a:t> un </a:t>
            </a:r>
            <a:r>
              <a:rPr lang="en-US" b="1" dirty="0" err="1"/>
              <a:t>adulto</a:t>
            </a:r>
            <a:r>
              <a:rPr lang="en-US" b="1" dirty="0"/>
              <a:t> </a:t>
            </a:r>
            <a:r>
              <a:rPr lang="en-US" b="1" dirty="0" err="1"/>
              <a:t>tiene</a:t>
            </a:r>
            <a:r>
              <a:rPr lang="en-US" b="1" dirty="0"/>
              <a:t> </a:t>
            </a:r>
            <a:r>
              <a:rPr lang="en-US" b="1" dirty="0" err="1"/>
              <a:t>ansiedad</a:t>
            </a:r>
            <a:r>
              <a:rPr lang="en-US" b="1" dirty="0"/>
              <a:t>?</a:t>
            </a:r>
          </a:p>
          <a:p>
            <a:r>
              <a:rPr lang="en-US" dirty="0"/>
              <a:t>A </a:t>
            </a:r>
            <a:r>
              <a:rPr lang="en-US" dirty="0" err="1"/>
              <a:t>veces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y la </a:t>
            </a:r>
            <a:r>
              <a:rPr lang="en-US" dirty="0" err="1"/>
              <a:t>mente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persona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alerta</a:t>
            </a:r>
            <a:r>
              <a:rPr lang="en-US" dirty="0"/>
              <a:t> </a:t>
            </a:r>
            <a:r>
              <a:rPr lang="en-US" dirty="0" err="1"/>
              <a:t>constante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algo fuera a </a:t>
            </a:r>
            <a:r>
              <a:rPr lang="en-US" dirty="0" err="1"/>
              <a:t>ir</a:t>
            </a:r>
            <a:r>
              <a:rPr lang="en-US" dirty="0"/>
              <a:t> mal.</a:t>
            </a:r>
            <a:br>
              <a:rPr lang="en-US" dirty="0"/>
            </a:br>
            <a:endParaRPr lang="en-US" dirty="0">
              <a:ea typeface="Calibri"/>
              <a:cs typeface="Calibri"/>
            </a:endParaRPr>
          </a:p>
          <a:p>
            <a:r>
              <a:rPr lang="en-US" dirty="0"/>
              <a:t>La </a:t>
            </a:r>
            <a:r>
              <a:rPr lang="en-US" dirty="0" err="1"/>
              <a:t>ansiedad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alguien</a:t>
            </a:r>
            <a:r>
              <a:rPr lang="en-US" dirty="0"/>
              <a:t>:</a:t>
            </a:r>
            <a:endParaRPr lang="en-US" dirty="0">
              <a:ea typeface="Calibri"/>
              <a:cs typeface="Calibri"/>
            </a:endParaRPr>
          </a:p>
          <a:p>
            <a:pPr>
              <a:buFont typeface=""/>
              <a:buChar char="•"/>
            </a:pPr>
            <a:r>
              <a:rPr lang="en-US" dirty="0"/>
              <a:t>Se </a:t>
            </a:r>
            <a:r>
              <a:rPr lang="en-US" dirty="0" err="1"/>
              <a:t>preocupe</a:t>
            </a:r>
            <a:r>
              <a:rPr lang="en-US" dirty="0"/>
              <a:t> </a:t>
            </a:r>
            <a:r>
              <a:rPr lang="en-US" dirty="0" err="1"/>
              <a:t>demasiado</a:t>
            </a:r>
            <a:r>
              <a:rPr lang="en-US" dirty="0"/>
              <a:t> o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</a:t>
            </a:r>
            <a:endParaRPr lang="en-US" dirty="0">
              <a:ea typeface="Calibri"/>
              <a:cs typeface="Calibri"/>
            </a:endParaRPr>
          </a:p>
          <a:p>
            <a:pPr>
              <a:buFont typeface=""/>
              <a:buChar char="•"/>
            </a:pPr>
            <a:r>
              <a:rPr lang="en-US" dirty="0"/>
              <a:t>Se </a:t>
            </a:r>
            <a:r>
              <a:rPr lang="en-US" dirty="0" err="1"/>
              <a:t>sienta</a:t>
            </a:r>
            <a:r>
              <a:rPr lang="en-US" dirty="0"/>
              <a:t> tenso/a, </a:t>
            </a:r>
            <a:r>
              <a:rPr lang="en-US" dirty="0" err="1"/>
              <a:t>nervioso</a:t>
            </a:r>
            <a:r>
              <a:rPr lang="en-US" dirty="0"/>
              <a:t>/a o irritable </a:t>
            </a:r>
            <a:endParaRPr lang="en-US" dirty="0">
              <a:ea typeface="Calibri"/>
              <a:cs typeface="Calibri"/>
            </a:endParaRPr>
          </a:p>
          <a:p>
            <a:pPr>
              <a:buFont typeface=""/>
              <a:buChar char="•"/>
            </a:pPr>
            <a:r>
              <a:rPr lang="en-US" dirty="0" err="1"/>
              <a:t>Reaccione</a:t>
            </a:r>
            <a:r>
              <a:rPr lang="en-US" dirty="0"/>
              <a:t> de forma </a:t>
            </a:r>
            <a:r>
              <a:rPr lang="en-US" dirty="0" err="1"/>
              <a:t>intensa</a:t>
            </a:r>
            <a:r>
              <a:rPr lang="en-US" dirty="0"/>
              <a:t> ante </a:t>
            </a:r>
            <a:r>
              <a:rPr lang="en-US" dirty="0" err="1"/>
              <a:t>situaciones</a:t>
            </a:r>
            <a:r>
              <a:rPr lang="en-US" dirty="0"/>
              <a:t> </a:t>
            </a:r>
            <a:r>
              <a:rPr lang="en-US" dirty="0" err="1"/>
              <a:t>pequeñas</a:t>
            </a:r>
            <a:r>
              <a:rPr lang="en-US" dirty="0"/>
              <a:t> </a:t>
            </a:r>
            <a:endParaRPr lang="en-US" dirty="0">
              <a:ea typeface="Calibri"/>
              <a:cs typeface="Calibri"/>
            </a:endParaRPr>
          </a:p>
          <a:p>
            <a:pPr>
              <a:buFont typeface=""/>
              <a:buChar char="•"/>
            </a:pPr>
            <a:r>
              <a:rPr lang="en-US" dirty="0" err="1"/>
              <a:t>Tenga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</a:t>
            </a:r>
            <a:r>
              <a:rPr lang="en-US" dirty="0" err="1"/>
              <a:t>físicos</a:t>
            </a:r>
            <a:r>
              <a:rPr lang="en-US" dirty="0"/>
              <a:t> (</a:t>
            </a:r>
            <a:r>
              <a:rPr lang="en-US" dirty="0" err="1"/>
              <a:t>cansancio</a:t>
            </a:r>
            <a:r>
              <a:rPr lang="en-US" dirty="0"/>
              <a:t>, </a:t>
            </a:r>
            <a:r>
              <a:rPr lang="en-US" dirty="0" err="1"/>
              <a:t>tensión</a:t>
            </a:r>
            <a:r>
              <a:rPr lang="en-US" dirty="0"/>
              <a:t>, </a:t>
            </a:r>
            <a:r>
              <a:rPr lang="en-US" dirty="0" err="1"/>
              <a:t>dificultad</a:t>
            </a:r>
            <a:r>
              <a:rPr lang="en-US" dirty="0"/>
              <a:t> para </a:t>
            </a:r>
            <a:r>
              <a:rPr lang="en-US" dirty="0" err="1"/>
              <a:t>dormir</a:t>
            </a:r>
            <a:r>
              <a:rPr lang="en-US" dirty="0"/>
              <a:t>) </a:t>
            </a:r>
            <a:endParaRPr lang="en-US" dirty="0">
              <a:ea typeface="Calibri"/>
              <a:cs typeface="Calibri"/>
            </a:endParaRPr>
          </a:p>
          <a:p>
            <a:pPr>
              <a:buFont typeface=""/>
              <a:buChar char="•"/>
            </a:pPr>
            <a:r>
              <a:rPr lang="en-US" dirty="0"/>
              <a:t>Le </a:t>
            </a:r>
            <a:r>
              <a:rPr lang="en-US" dirty="0" err="1"/>
              <a:t>cueste</a:t>
            </a:r>
            <a:r>
              <a:rPr lang="en-US" dirty="0"/>
              <a:t> </a:t>
            </a:r>
            <a:r>
              <a:rPr lang="en-US" dirty="0" err="1"/>
              <a:t>relajarse</a:t>
            </a:r>
            <a:r>
              <a:rPr lang="en-US" dirty="0"/>
              <a:t> o </a:t>
            </a:r>
            <a:r>
              <a:rPr lang="en-US" dirty="0" err="1"/>
              <a:t>desconectar</a:t>
            </a:r>
            <a:r>
              <a:rPr lang="en-US" dirty="0"/>
              <a:t> </a:t>
            </a:r>
            <a:br>
              <a:rPr lang="en-US" dirty="0"/>
            </a:br>
            <a:endParaRPr lang="en-US" dirty="0">
              <a:ea typeface="Calibri"/>
              <a:cs typeface="Calibri"/>
            </a:endParaRPr>
          </a:p>
          <a:p>
            <a:r>
              <a:rPr lang="en-US" dirty="0"/>
              <a:t>💬 </a:t>
            </a:r>
            <a:r>
              <a:rPr lang="en-US" b="1" dirty="0"/>
              <a:t>Claves </a:t>
            </a:r>
            <a:r>
              <a:rPr lang="en-US" b="1" dirty="0" err="1"/>
              <a:t>importantes</a:t>
            </a:r>
            <a:r>
              <a:rPr lang="en-US" b="1" dirty="0"/>
              <a:t>:</a:t>
            </a:r>
            <a:endParaRPr lang="en-US" b="1" dirty="0">
              <a:ea typeface="Calibri"/>
              <a:cs typeface="Calibri"/>
            </a:endParaRPr>
          </a:p>
          <a:p>
            <a:pPr>
              <a:buFont typeface=""/>
              <a:buChar char="•"/>
            </a:pPr>
            <a:r>
              <a:rPr lang="en-US" dirty="0"/>
              <a:t>No es culpa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hijos</a:t>
            </a:r>
            <a:r>
              <a:rPr lang="en-US" dirty="0"/>
              <a:t> </a:t>
            </a:r>
            <a:endParaRPr lang="en-US" dirty="0">
              <a:ea typeface="Calibri"/>
              <a:cs typeface="Calibri"/>
            </a:endParaRPr>
          </a:p>
          <a:p>
            <a:pPr>
              <a:buFont typeface=""/>
              <a:buChar char="•"/>
            </a:pPr>
            <a:r>
              <a:rPr lang="en-US" dirty="0"/>
              <a:t>No es algo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adulto</a:t>
            </a:r>
            <a:r>
              <a:rPr lang="en-US" dirty="0"/>
              <a:t> </a:t>
            </a:r>
            <a:r>
              <a:rPr lang="en-US" dirty="0" err="1"/>
              <a:t>controle</a:t>
            </a:r>
            <a:r>
              <a:rPr lang="en-US" dirty="0"/>
              <a:t> </a:t>
            </a:r>
            <a:r>
              <a:rPr lang="en-US" dirty="0" err="1"/>
              <a:t>fácilmente</a:t>
            </a:r>
            <a:r>
              <a:rPr lang="en-US" dirty="0"/>
              <a:t> </a:t>
            </a:r>
            <a:endParaRPr lang="en-US" dirty="0">
              <a:ea typeface="Calibri"/>
              <a:cs typeface="Calibri"/>
            </a:endParaRPr>
          </a:p>
          <a:p>
            <a:pPr>
              <a:buFont typeface=""/>
              <a:buChar char="•"/>
            </a:pP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mejorar</a:t>
            </a:r>
            <a:r>
              <a:rPr lang="en-US" dirty="0"/>
              <a:t> con </a:t>
            </a:r>
            <a:r>
              <a:rPr lang="en-US" dirty="0" err="1"/>
              <a:t>ayuda</a:t>
            </a:r>
            <a:br>
              <a:rPr lang="en-US" dirty="0"/>
            </a:br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👉 </a:t>
            </a:r>
            <a:r>
              <a:rPr lang="en-US" b="1" dirty="0" err="1"/>
              <a:t>Entenderlo</a:t>
            </a:r>
            <a:r>
              <a:rPr lang="en-US" b="1" dirty="0"/>
              <a:t> </a:t>
            </a:r>
            <a:r>
              <a:rPr lang="en-US" b="1" dirty="0" err="1"/>
              <a:t>ayuda</a:t>
            </a:r>
            <a:r>
              <a:rPr lang="en-US" b="1" dirty="0"/>
              <a:t> a no </a:t>
            </a:r>
            <a:r>
              <a:rPr lang="en-US" b="1" dirty="0" err="1"/>
              <a:t>confundirse</a:t>
            </a:r>
            <a:r>
              <a:rPr lang="en-US" b="1" dirty="0"/>
              <a:t> </a:t>
            </a:r>
            <a:r>
              <a:rPr lang="en-US" b="1" dirty="0" err="1"/>
              <a:t>ni</a:t>
            </a:r>
            <a:r>
              <a:rPr lang="en-US" b="1" dirty="0"/>
              <a:t> </a:t>
            </a:r>
            <a:r>
              <a:rPr lang="en-US" b="1" dirty="0" err="1"/>
              <a:t>sentirse</a:t>
            </a:r>
            <a:r>
              <a:rPr lang="en-US" b="1" dirty="0"/>
              <a:t> </a:t>
            </a:r>
            <a:r>
              <a:rPr lang="en-US" b="1" dirty="0" err="1"/>
              <a:t>responsable</a:t>
            </a:r>
            <a:endParaRPr lang="en-US" b="1" dirty="0" err="1">
              <a:ea typeface="Calibri"/>
              <a:cs typeface="Calibri"/>
            </a:endParaRPr>
          </a:p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2614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81272" y="6210059"/>
            <a:ext cx="6925455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Mitos y realidades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76081" y="3973953"/>
            <a:ext cx="1935837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1.2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3606" y="3969834"/>
            <a:ext cx="4014860" cy="4992621"/>
            <a:chOff x="555157" y="0"/>
            <a:chExt cx="5353147" cy="6656828"/>
          </a:xfrm>
        </p:grpSpPr>
        <p:sp>
          <p:nvSpPr>
            <p:cNvPr id="3" name="TextBox 3"/>
            <p:cNvSpPr txBox="1"/>
            <p:nvPr/>
          </p:nvSpPr>
          <p:spPr>
            <a:xfrm>
              <a:off x="1336538" y="0"/>
              <a:ext cx="3441541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Levantar las tarjetas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 rot="992739">
              <a:off x="2898132" y="2831092"/>
              <a:ext cx="3010172" cy="3825736"/>
              <a:chOff x="0" y="0"/>
              <a:chExt cx="594602" cy="75570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594602" cy="755701"/>
              </a:xfrm>
              <a:custGeom>
                <a:avLst/>
                <a:gdLst/>
                <a:ahLst/>
                <a:cxnLst/>
                <a:rect l="l" t="t" r="r" b="b"/>
                <a:pathLst>
                  <a:path w="594602" h="755701">
                    <a:moveTo>
                      <a:pt x="102877" y="0"/>
                    </a:moveTo>
                    <a:lnTo>
                      <a:pt x="491725" y="0"/>
                    </a:lnTo>
                    <a:cubicBezTo>
                      <a:pt x="519010" y="0"/>
                      <a:pt x="545177" y="10839"/>
                      <a:pt x="564470" y="30132"/>
                    </a:cubicBezTo>
                    <a:cubicBezTo>
                      <a:pt x="583763" y="49425"/>
                      <a:pt x="594602" y="75592"/>
                      <a:pt x="594602" y="102877"/>
                    </a:cubicBezTo>
                    <a:lnTo>
                      <a:pt x="594602" y="652824"/>
                    </a:lnTo>
                    <a:cubicBezTo>
                      <a:pt x="594602" y="709641"/>
                      <a:pt x="548542" y="755701"/>
                      <a:pt x="491725" y="755701"/>
                    </a:cubicBezTo>
                    <a:lnTo>
                      <a:pt x="102877" y="755701"/>
                    </a:lnTo>
                    <a:cubicBezTo>
                      <a:pt x="75592" y="755701"/>
                      <a:pt x="49425" y="744862"/>
                      <a:pt x="30132" y="725569"/>
                    </a:cubicBezTo>
                    <a:cubicBezTo>
                      <a:pt x="10839" y="706276"/>
                      <a:pt x="0" y="680109"/>
                      <a:pt x="0" y="652824"/>
                    </a:cubicBezTo>
                    <a:lnTo>
                      <a:pt x="0" y="102877"/>
                    </a:lnTo>
                    <a:cubicBezTo>
                      <a:pt x="0" y="75592"/>
                      <a:pt x="10839" y="49425"/>
                      <a:pt x="30132" y="30132"/>
                    </a:cubicBezTo>
                    <a:cubicBezTo>
                      <a:pt x="49425" y="10839"/>
                      <a:pt x="75592" y="0"/>
                      <a:pt x="102877" y="0"/>
                    </a:cubicBezTo>
                    <a:close/>
                  </a:path>
                </a:pathLst>
              </a:custGeom>
              <a:solidFill>
                <a:srgbClr val="51B264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28575"/>
                <a:ext cx="594602" cy="784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1177833">
              <a:off x="555157" y="2831092"/>
              <a:ext cx="3010172" cy="3825736"/>
              <a:chOff x="0" y="0"/>
              <a:chExt cx="594602" cy="75570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594602" cy="755701"/>
              </a:xfrm>
              <a:custGeom>
                <a:avLst/>
                <a:gdLst/>
                <a:ahLst/>
                <a:cxnLst/>
                <a:rect l="l" t="t" r="r" b="b"/>
                <a:pathLst>
                  <a:path w="594602" h="755701">
                    <a:moveTo>
                      <a:pt x="102877" y="0"/>
                    </a:moveTo>
                    <a:lnTo>
                      <a:pt x="491725" y="0"/>
                    </a:lnTo>
                    <a:cubicBezTo>
                      <a:pt x="519010" y="0"/>
                      <a:pt x="545177" y="10839"/>
                      <a:pt x="564470" y="30132"/>
                    </a:cubicBezTo>
                    <a:cubicBezTo>
                      <a:pt x="583763" y="49425"/>
                      <a:pt x="594602" y="75592"/>
                      <a:pt x="594602" y="102877"/>
                    </a:cubicBezTo>
                    <a:lnTo>
                      <a:pt x="594602" y="652824"/>
                    </a:lnTo>
                    <a:cubicBezTo>
                      <a:pt x="594602" y="709641"/>
                      <a:pt x="548542" y="755701"/>
                      <a:pt x="491725" y="755701"/>
                    </a:cubicBezTo>
                    <a:lnTo>
                      <a:pt x="102877" y="755701"/>
                    </a:lnTo>
                    <a:cubicBezTo>
                      <a:pt x="75592" y="755701"/>
                      <a:pt x="49425" y="744862"/>
                      <a:pt x="30132" y="725569"/>
                    </a:cubicBezTo>
                    <a:cubicBezTo>
                      <a:pt x="10839" y="706276"/>
                      <a:pt x="0" y="680109"/>
                      <a:pt x="0" y="652824"/>
                    </a:cubicBezTo>
                    <a:lnTo>
                      <a:pt x="0" y="102877"/>
                    </a:lnTo>
                    <a:cubicBezTo>
                      <a:pt x="0" y="75592"/>
                      <a:pt x="10839" y="49425"/>
                      <a:pt x="30132" y="30132"/>
                    </a:cubicBezTo>
                    <a:cubicBezTo>
                      <a:pt x="49425" y="10839"/>
                      <a:pt x="75592" y="0"/>
                      <a:pt x="102877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594602" cy="784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 rot="20460721">
              <a:off x="1254164" y="3720683"/>
              <a:ext cx="1018192" cy="4103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Mito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 rot="950171">
              <a:off x="3757436" y="3783207"/>
              <a:ext cx="1705891" cy="4103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Realidad</a:t>
              </a:r>
              <a:endPara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75490" y="3969834"/>
            <a:ext cx="4995746" cy="7045526"/>
            <a:chOff x="0" y="0"/>
            <a:chExt cx="6660995" cy="9394035"/>
          </a:xfrm>
        </p:grpSpPr>
        <p:sp>
          <p:nvSpPr>
            <p:cNvPr id="13" name="TextBox 13"/>
            <p:cNvSpPr txBox="1"/>
            <p:nvPr/>
          </p:nvSpPr>
          <p:spPr>
            <a:xfrm>
              <a:off x="1625441" y="0"/>
              <a:ext cx="3065145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Levantar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la mano 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2733040"/>
              <a:ext cx="6660995" cy="6660995"/>
            </a:xfrm>
            <a:custGeom>
              <a:avLst/>
              <a:gdLst/>
              <a:ahLst/>
              <a:cxnLst/>
              <a:rect l="l" t="t" r="r" b="b"/>
              <a:pathLst>
                <a:path w="6660995" h="6660995">
                  <a:moveTo>
                    <a:pt x="0" y="0"/>
                  </a:moveTo>
                  <a:lnTo>
                    <a:pt x="6660995" y="0"/>
                  </a:lnTo>
                  <a:lnTo>
                    <a:pt x="6660995" y="6660995"/>
                  </a:lnTo>
                  <a:lnTo>
                    <a:pt x="0" y="6660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268641" y="3969834"/>
            <a:ext cx="5179849" cy="6317166"/>
            <a:chOff x="0" y="0"/>
            <a:chExt cx="6906465" cy="8422888"/>
          </a:xfrm>
        </p:grpSpPr>
        <p:sp>
          <p:nvSpPr>
            <p:cNvPr id="16" name="TextBox 16"/>
            <p:cNvSpPr txBox="1"/>
            <p:nvPr/>
          </p:nvSpPr>
          <p:spPr>
            <a:xfrm>
              <a:off x="1912667" y="0"/>
              <a:ext cx="3081136" cy="3778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Usar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tu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voz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3441600"/>
              <a:ext cx="6906465" cy="4981288"/>
            </a:xfrm>
            <a:custGeom>
              <a:avLst/>
              <a:gdLst/>
              <a:ahLst/>
              <a:cxnLst/>
              <a:rect l="l" t="t" r="r" b="b"/>
              <a:pathLst>
                <a:path w="6906465" h="4981288">
                  <a:moveTo>
                    <a:pt x="0" y="0"/>
                  </a:moveTo>
                  <a:lnTo>
                    <a:pt x="6906465" y="0"/>
                  </a:lnTo>
                  <a:lnTo>
                    <a:pt x="6906465" y="4981288"/>
                  </a:lnTo>
                  <a:lnTo>
                    <a:pt x="0" y="4981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048001" y="1038225"/>
            <a:ext cx="12192000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Entender</a:t>
            </a:r>
            <a:r>
              <a: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antes de </a:t>
            </a:r>
            <a:r>
              <a:rPr lang="en-US" sz="3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juzgar</a:t>
            </a:r>
            <a:endParaRPr lang="en-US" sz="3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980563" y="2356146"/>
            <a:ext cx="832687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 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votar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las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siguientes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frases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son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realidad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puedes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Las enfermedades mentales son raras.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3135352" y="2603148"/>
            <a:ext cx="12005615" cy="4299957"/>
            <a:chOff x="-1568873" y="-66675"/>
            <a:chExt cx="16007487" cy="5733277"/>
          </a:xfrm>
        </p:grpSpPr>
        <p:sp>
          <p:nvSpPr>
            <p:cNvPr id="7" name="TextBox 7"/>
            <p:cNvSpPr txBox="1"/>
            <p:nvPr/>
          </p:nvSpPr>
          <p:spPr>
            <a:xfrm>
              <a:off x="-1568873" y="4976583"/>
              <a:ext cx="4760331" cy="6900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 dirty="0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MITO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962408" y="-66675"/>
              <a:ext cx="6476206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Las enfermedades mentales son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frecuentes en todo el mundo. </a:t>
              </a: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Muchas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personas las experimentan en algún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momento de su vida.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alguien parece estar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bien, no puede tener una enfermedad mental.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601952" y="2338306"/>
            <a:ext cx="13096577" cy="5359819"/>
            <a:chOff x="-2280073" y="-66675"/>
            <a:chExt cx="17462102" cy="7146425"/>
          </a:xfrm>
        </p:grpSpPr>
        <p:sp>
          <p:nvSpPr>
            <p:cNvPr id="7" name="TextBox 7"/>
            <p:cNvSpPr txBox="1"/>
            <p:nvPr/>
          </p:nvSpPr>
          <p:spPr>
            <a:xfrm>
              <a:off x="-2280073" y="6389731"/>
              <a:ext cx="6182730" cy="6900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 dirty="0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MITO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34945" y="-66675"/>
              <a:ext cx="7647084" cy="1871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Muchas enfermedades mentales no se ven</a:t>
              </a:r>
            </a:p>
            <a:p>
              <a:pPr algn="ctr">
                <a:lnSpc>
                  <a:spcPts val="2840"/>
                </a:lnSpc>
              </a:pP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desde fuera</a:t>
              </a: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. Una persona puede parecer</a:t>
              </a:r>
            </a:p>
            <a:p>
              <a:pPr algn="ctr">
                <a:lnSpc>
                  <a:spcPts val="284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estar bien y estar pasando por un momento</a:t>
              </a:r>
            </a:p>
            <a:p>
              <a:pPr algn="ctr">
                <a:lnSpc>
                  <a:spcPts val="284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difícil.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 hijos son responsables si un padre o una madre tiene una enfermedad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mental.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601952" y="2388312"/>
            <a:ext cx="13096577" cy="4872298"/>
            <a:chOff x="-2280073" y="0"/>
            <a:chExt cx="17462102" cy="6496397"/>
          </a:xfrm>
        </p:grpSpPr>
        <p:sp>
          <p:nvSpPr>
            <p:cNvPr id="7" name="TextBox 7"/>
            <p:cNvSpPr txBox="1"/>
            <p:nvPr/>
          </p:nvSpPr>
          <p:spPr>
            <a:xfrm>
              <a:off x="-2280073" y="5806378"/>
              <a:ext cx="6182730" cy="6900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 dirty="0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MITO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34945" y="0"/>
              <a:ext cx="7647084" cy="1221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Las enfermedades mentales no son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causadas por los hijos. </a:t>
              </a: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Son</a:t>
              </a:r>
            </a:p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condiciones de salud.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Pedir ayuda es una señal de debilidad.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601952" y="2338306"/>
            <a:ext cx="13096577" cy="5012474"/>
            <a:chOff x="-2280073" y="-66675"/>
            <a:chExt cx="17462102" cy="6683299"/>
          </a:xfrm>
        </p:grpSpPr>
        <p:sp>
          <p:nvSpPr>
            <p:cNvPr id="7" name="TextBox 7"/>
            <p:cNvSpPr txBox="1"/>
            <p:nvPr/>
          </p:nvSpPr>
          <p:spPr>
            <a:xfrm>
              <a:off x="-2280073" y="5926605"/>
              <a:ext cx="6182730" cy="6900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 dirty="0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MITO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34945" y="-66675"/>
              <a:ext cx="7647084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Pedir ayuda es una muestra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de responsabilidad y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fortaleza.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Las personas con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depresión o ansiedad pueden mejorar con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ayuda adecuada.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3294240" y="2388312"/>
            <a:ext cx="12404289" cy="5006166"/>
            <a:chOff x="0" y="0"/>
            <a:chExt cx="16539052" cy="6674888"/>
          </a:xfrm>
        </p:grpSpPr>
        <p:sp>
          <p:nvSpPr>
            <p:cNvPr id="7" name="TextBox 7"/>
            <p:cNvSpPr txBox="1"/>
            <p:nvPr/>
          </p:nvSpPr>
          <p:spPr>
            <a:xfrm>
              <a:off x="0" y="5926605"/>
              <a:ext cx="4336629" cy="748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 dirty="0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VERDAD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891967" y="-66675"/>
              <a:ext cx="7647084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 apoyo y tratamiento adecuado</a:t>
              </a: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, muchas personas mejoran significativamente.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39188" y="2407994"/>
            <a:ext cx="5275139" cy="8229600"/>
          </a:xfrm>
          <a:custGeom>
            <a:avLst/>
            <a:gdLst/>
            <a:ahLst/>
            <a:cxnLst/>
            <a:rect l="l" t="t" r="r" b="b"/>
            <a:pathLst>
              <a:path w="5275139" h="8229600">
                <a:moveTo>
                  <a:pt x="0" y="0"/>
                </a:moveTo>
                <a:lnTo>
                  <a:pt x="5275139" y="0"/>
                </a:lnTo>
                <a:lnTo>
                  <a:pt x="52751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59" t="-585" b="-58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150791" y="2400301"/>
            <a:ext cx="6027234" cy="2296465"/>
            <a:chOff x="0" y="-48171"/>
            <a:chExt cx="1587420" cy="604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87420" cy="519105"/>
            </a:xfrm>
            <a:custGeom>
              <a:avLst/>
              <a:gdLst/>
              <a:ahLst/>
              <a:cxnLst/>
              <a:rect l="l" t="t" r="r" b="b"/>
              <a:pathLst>
                <a:path w="1587420" h="519105">
                  <a:moveTo>
                    <a:pt x="38535" y="0"/>
                  </a:moveTo>
                  <a:lnTo>
                    <a:pt x="1548885" y="0"/>
                  </a:lnTo>
                  <a:cubicBezTo>
                    <a:pt x="1570167" y="0"/>
                    <a:pt x="1587420" y="17253"/>
                    <a:pt x="1587420" y="38535"/>
                  </a:cubicBezTo>
                  <a:lnTo>
                    <a:pt x="1587420" y="480571"/>
                  </a:lnTo>
                  <a:cubicBezTo>
                    <a:pt x="1587420" y="501853"/>
                    <a:pt x="1570167" y="519105"/>
                    <a:pt x="1548885" y="519105"/>
                  </a:cubicBezTo>
                  <a:lnTo>
                    <a:pt x="38535" y="519105"/>
                  </a:lnTo>
                  <a:cubicBezTo>
                    <a:pt x="17253" y="519105"/>
                    <a:pt x="0" y="501853"/>
                    <a:pt x="0" y="480571"/>
                  </a:cubicBezTo>
                  <a:lnTo>
                    <a:pt x="0" y="38535"/>
                  </a:lnTo>
                  <a:cubicBezTo>
                    <a:pt x="0" y="17253"/>
                    <a:pt x="17253" y="0"/>
                    <a:pt x="3853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8171"/>
              <a:ext cx="1587420" cy="604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¿Por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qué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existen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los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mitos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305933" y="5341787"/>
            <a:ext cx="5716951" cy="2362014"/>
            <a:chOff x="0" y="0"/>
            <a:chExt cx="7622601" cy="3149352"/>
          </a:xfrm>
        </p:grpSpPr>
        <p:sp>
          <p:nvSpPr>
            <p:cNvPr id="7" name="TextBox 7"/>
            <p:cNvSpPr txBox="1"/>
            <p:nvPr/>
          </p:nvSpPr>
          <p:spPr>
            <a:xfrm>
              <a:off x="1284636" y="19050"/>
              <a:ext cx="5053330" cy="1088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1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Falta de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información</a:t>
              </a:r>
              <a:endParaRPr lang="en-US" sz="20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endParaRPr>
            </a:p>
            <a:p>
              <a:pPr marL="431801" lvl="1" indent="-215900" algn="l">
                <a:lnSpc>
                  <a:spcPts val="21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Miedo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a lo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que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no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entendemos</a:t>
              </a:r>
              <a:endParaRPr lang="en-US" sz="20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endParaRPr>
            </a:p>
            <a:p>
              <a:pPr marL="431801" lvl="1" indent="-215900" algn="l">
                <a:lnSpc>
                  <a:spcPts val="21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Estigma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social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416562"/>
              <a:ext cx="7622601" cy="732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2000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Cuando entendemos mejor algo, dejamos de tener miedo y reducimos el estigma.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81272" y="6210059"/>
            <a:ext cx="6925455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Impacto general en adolescentes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73819" y="3973953"/>
            <a:ext cx="194036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1.3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514" y="4760945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412755" y="5996978"/>
            <a:ext cx="6162586" cy="2727923"/>
            <a:chOff x="0" y="-46149"/>
            <a:chExt cx="1623068" cy="7184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3068" cy="632740"/>
            </a:xfrm>
            <a:custGeom>
              <a:avLst/>
              <a:gdLst/>
              <a:ahLst/>
              <a:cxnLst/>
              <a:rect l="l" t="t" r="r" b="b"/>
              <a:pathLst>
                <a:path w="1623068" h="632740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595052"/>
                  </a:lnTo>
                  <a:cubicBezTo>
                    <a:pt x="1623068" y="605048"/>
                    <a:pt x="1619097" y="614634"/>
                    <a:pt x="1612029" y="621702"/>
                  </a:cubicBezTo>
                  <a:cubicBezTo>
                    <a:pt x="1604961" y="628770"/>
                    <a:pt x="1595375" y="632740"/>
                    <a:pt x="1585380" y="632740"/>
                  </a:cubicBezTo>
                  <a:lnTo>
                    <a:pt x="37688" y="632740"/>
                  </a:lnTo>
                  <a:cubicBezTo>
                    <a:pt x="16874" y="632740"/>
                    <a:pt x="0" y="615867"/>
                    <a:pt x="0" y="595052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6149"/>
              <a:ext cx="1623068" cy="718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Qué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emociones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pueden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sentir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09527" y="2089007"/>
            <a:ext cx="5033803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 a pensar, en general, cómo puede afectar a un adolescente convivir con un adulto que tiene una enfermedad mental.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537058" y="2082657"/>
            <a:ext cx="5610617" cy="447676"/>
            <a:chOff x="0" y="0"/>
            <a:chExt cx="7480823" cy="596901"/>
          </a:xfrm>
        </p:grpSpPr>
        <p:sp>
          <p:nvSpPr>
            <p:cNvPr id="8" name="TextBox 8"/>
            <p:cNvSpPr txBox="1"/>
            <p:nvPr/>
          </p:nvSpPr>
          <p:spPr>
            <a:xfrm>
              <a:off x="769085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Preocupación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constante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adulto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412755" y="3009110"/>
            <a:ext cx="5734919" cy="447676"/>
            <a:chOff x="0" y="0"/>
            <a:chExt cx="7646559" cy="596901"/>
          </a:xfrm>
        </p:grpSpPr>
        <p:sp>
          <p:nvSpPr>
            <p:cNvPr id="11" name="TextBox 11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Pensar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deberían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ayudar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más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412755" y="3935562"/>
            <a:ext cx="5734919" cy="447676"/>
            <a:chOff x="0" y="0"/>
            <a:chExt cx="7646559" cy="596901"/>
          </a:xfrm>
        </p:grpSpPr>
        <p:sp>
          <p:nvSpPr>
            <p:cNvPr id="14" name="TextBox 14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Sentirse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responsables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 la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situación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412755" y="4804864"/>
            <a:ext cx="5734919" cy="511615"/>
            <a:chOff x="0" y="-76200"/>
            <a:chExt cx="7646559" cy="682153"/>
          </a:xfrm>
        </p:grpSpPr>
        <p:sp>
          <p:nvSpPr>
            <p:cNvPr id="17" name="TextBox 17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entender lo que está pasando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687865" cy="6821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 dirty="0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514" y="4760945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412755" y="1633914"/>
            <a:ext cx="6162586" cy="2402436"/>
            <a:chOff x="0" y="0"/>
            <a:chExt cx="1623068" cy="6327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3068" cy="632740"/>
            </a:xfrm>
            <a:custGeom>
              <a:avLst/>
              <a:gdLst/>
              <a:ahLst/>
              <a:cxnLst/>
              <a:rect l="l" t="t" r="r" b="b"/>
              <a:pathLst>
                <a:path w="1623068" h="632740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595052"/>
                  </a:lnTo>
                  <a:cubicBezTo>
                    <a:pt x="1623068" y="605048"/>
                    <a:pt x="1619097" y="614634"/>
                    <a:pt x="1612029" y="621702"/>
                  </a:cubicBezTo>
                  <a:cubicBezTo>
                    <a:pt x="1604961" y="628770"/>
                    <a:pt x="1595375" y="632740"/>
                    <a:pt x="1585380" y="632740"/>
                  </a:cubicBezTo>
                  <a:lnTo>
                    <a:pt x="37688" y="632740"/>
                  </a:lnTo>
                  <a:cubicBezTo>
                    <a:pt x="16874" y="632740"/>
                    <a:pt x="0" y="615867"/>
                    <a:pt x="0" y="595052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623068" cy="718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emociones pueden sentir?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12755" y="7239584"/>
            <a:ext cx="6162586" cy="2171114"/>
            <a:chOff x="0" y="-45587"/>
            <a:chExt cx="1623068" cy="5718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23068" cy="486091"/>
            </a:xfrm>
            <a:custGeom>
              <a:avLst/>
              <a:gdLst/>
              <a:ahLst/>
              <a:cxnLst/>
              <a:rect l="l" t="t" r="r" b="b"/>
              <a:pathLst>
                <a:path w="1623068" h="486091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448403"/>
                  </a:lnTo>
                  <a:cubicBezTo>
                    <a:pt x="1623068" y="458398"/>
                    <a:pt x="1619097" y="467984"/>
                    <a:pt x="1612029" y="475052"/>
                  </a:cubicBezTo>
                  <a:cubicBezTo>
                    <a:pt x="1604961" y="482120"/>
                    <a:pt x="1595375" y="486091"/>
                    <a:pt x="1585380" y="486091"/>
                  </a:cubicBezTo>
                  <a:lnTo>
                    <a:pt x="37688" y="486091"/>
                  </a:lnTo>
                  <a:cubicBezTo>
                    <a:pt x="16874" y="486091"/>
                    <a:pt x="0" y="469217"/>
                    <a:pt x="0" y="448403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5587"/>
              <a:ext cx="1623068" cy="571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Qué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consecuencias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pueden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tener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estos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pensamientos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11519" y="2632831"/>
            <a:ext cx="5033803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algo no se entiende bien, es normal que aparezcan emociones mezcladas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08922" y="4434684"/>
            <a:ext cx="19702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Confusión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Culpa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Vergüenza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Enfado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Tristeza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Cansancio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514" y="4760945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412755" y="1600786"/>
            <a:ext cx="6162586" cy="2171114"/>
            <a:chOff x="0" y="-46329"/>
            <a:chExt cx="1623068" cy="571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3068" cy="486091"/>
            </a:xfrm>
            <a:custGeom>
              <a:avLst/>
              <a:gdLst/>
              <a:ahLst/>
              <a:cxnLst/>
              <a:rect l="l" t="t" r="r" b="b"/>
              <a:pathLst>
                <a:path w="1623068" h="486091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448403"/>
                  </a:lnTo>
                  <a:cubicBezTo>
                    <a:pt x="1623068" y="458398"/>
                    <a:pt x="1619097" y="467984"/>
                    <a:pt x="1612029" y="475052"/>
                  </a:cubicBezTo>
                  <a:cubicBezTo>
                    <a:pt x="1604961" y="482120"/>
                    <a:pt x="1595375" y="486091"/>
                    <a:pt x="1585380" y="486091"/>
                  </a:cubicBezTo>
                  <a:lnTo>
                    <a:pt x="37688" y="486091"/>
                  </a:lnTo>
                  <a:cubicBezTo>
                    <a:pt x="16874" y="486091"/>
                    <a:pt x="0" y="469217"/>
                    <a:pt x="0" y="448403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6329"/>
              <a:ext cx="1623068" cy="571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Qué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consecuencias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pueden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tener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estos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sentimientos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11519" y="2632831"/>
            <a:ext cx="5033803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veces, cuando alguien quiere proteger a su familia, puede intentar asumir más de lo que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 corresponde.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65922" y="4434684"/>
            <a:ext cx="42562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Asumir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demasiadas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responsabilidades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Evitar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del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tema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Aislarse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Intentar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“ser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fuertes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”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tiempo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126" y="1028700"/>
            <a:ext cx="6104279" cy="8789437"/>
          </a:xfrm>
          <a:custGeom>
            <a:avLst/>
            <a:gdLst/>
            <a:ahLst/>
            <a:cxnLst/>
            <a:rect l="l" t="t" r="r" b="b"/>
            <a:pathLst>
              <a:path w="6104279" h="8789437">
                <a:moveTo>
                  <a:pt x="0" y="0"/>
                </a:moveTo>
                <a:lnTo>
                  <a:pt x="6104279" y="0"/>
                </a:lnTo>
                <a:lnTo>
                  <a:pt x="6104279" y="8789437"/>
                </a:lnTo>
                <a:lnTo>
                  <a:pt x="0" y="8789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35" r="-254" b="-1466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537058" y="2159260"/>
            <a:ext cx="5610617" cy="669925"/>
            <a:chOff x="0" y="0"/>
            <a:chExt cx="7480823" cy="893234"/>
          </a:xfrm>
        </p:grpSpPr>
        <p:sp>
          <p:nvSpPr>
            <p:cNvPr id="4" name="TextBox 4"/>
            <p:cNvSpPr txBox="1"/>
            <p:nvPr/>
          </p:nvSpPr>
          <p:spPr>
            <a:xfrm>
              <a:off x="769085" y="-45508"/>
              <a:ext cx="671173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responsabilidad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del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adolescente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resolver la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situación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12755" y="3772225"/>
            <a:ext cx="5734919" cy="447676"/>
            <a:chOff x="0" y="0"/>
            <a:chExt cx="7646559" cy="596901"/>
          </a:xfrm>
        </p:grpSpPr>
        <p:sp>
          <p:nvSpPr>
            <p:cNvPr id="7" name="TextBox 7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 culpa suya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412755" y="5162940"/>
            <a:ext cx="5734919" cy="447676"/>
            <a:chOff x="0" y="0"/>
            <a:chExt cx="7646559" cy="596901"/>
          </a:xfrm>
        </p:grpSpPr>
        <p:sp>
          <p:nvSpPr>
            <p:cNvPr id="10" name="TextBox 10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Entender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lo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ocurre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ayudar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825465" y="6738609"/>
            <a:ext cx="503380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información y el apoyo hacen una gran diferencia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81272" y="6210059"/>
            <a:ext cx="6925455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ayuda? — Red de apoyo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67509" y="3973953"/>
            <a:ext cx="195298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1.4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3002" y="3083573"/>
            <a:ext cx="6061596" cy="2811041"/>
            <a:chOff x="0" y="0"/>
            <a:chExt cx="8082129" cy="3748055"/>
          </a:xfrm>
        </p:grpSpPr>
        <p:sp>
          <p:nvSpPr>
            <p:cNvPr id="3" name="Freeform 3"/>
            <p:cNvSpPr/>
            <p:nvPr/>
          </p:nvSpPr>
          <p:spPr>
            <a:xfrm>
              <a:off x="2669464" y="1004855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0"/>
                  </a:moveTo>
                  <a:lnTo>
                    <a:pt x="2743200" y="0"/>
                  </a:lnTo>
                  <a:lnTo>
                    <a:pt x="2743200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9085" y="-45508"/>
              <a:ext cx="731304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información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clara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reduce la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confusión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886789" y="3083573"/>
            <a:ext cx="6372511" cy="2811041"/>
            <a:chOff x="0" y="0"/>
            <a:chExt cx="8496682" cy="3748055"/>
          </a:xfrm>
        </p:grpSpPr>
        <p:sp>
          <p:nvSpPr>
            <p:cNvPr id="7" name="Freeform 7"/>
            <p:cNvSpPr/>
            <p:nvPr/>
          </p:nvSpPr>
          <p:spPr>
            <a:xfrm>
              <a:off x="3397949" y="1004855"/>
              <a:ext cx="1700784" cy="2743200"/>
            </a:xfrm>
            <a:custGeom>
              <a:avLst/>
              <a:gdLst/>
              <a:ahLst/>
              <a:cxnLst/>
              <a:rect l="l" t="t" r="r" b="b"/>
              <a:pathLst>
                <a:path w="1700784" h="2743200">
                  <a:moveTo>
                    <a:pt x="0" y="0"/>
                  </a:moveTo>
                  <a:lnTo>
                    <a:pt x="1700784" y="0"/>
                  </a:lnTo>
                  <a:lnTo>
                    <a:pt x="1700784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34822" y="30692"/>
              <a:ext cx="756186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adulto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confianza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aporta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estabilidad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76540" y="6438124"/>
            <a:ext cx="5734919" cy="2369782"/>
            <a:chOff x="0" y="0"/>
            <a:chExt cx="7646559" cy="3159709"/>
          </a:xfrm>
        </p:grpSpPr>
        <p:sp>
          <p:nvSpPr>
            <p:cNvPr id="11" name="Freeform 11"/>
            <p:cNvSpPr/>
            <p:nvPr/>
          </p:nvSpPr>
          <p:spPr>
            <a:xfrm>
              <a:off x="2692202" y="897554"/>
              <a:ext cx="2262155" cy="2262155"/>
            </a:xfrm>
            <a:custGeom>
              <a:avLst/>
              <a:gdLst/>
              <a:ahLst/>
              <a:cxnLst/>
              <a:rect l="l" t="t" r="r" b="b"/>
              <a:pathLst>
                <a:path w="2262155" h="2262155">
                  <a:moveTo>
                    <a:pt x="0" y="0"/>
                  </a:moveTo>
                  <a:lnTo>
                    <a:pt x="2262155" y="0"/>
                  </a:lnTo>
                  <a:lnTo>
                    <a:pt x="2262155" y="2262155"/>
                  </a:lnTo>
                  <a:lnTo>
                    <a:pt x="0" y="2262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 red de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apoyo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evita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aislamiento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816082" y="1598443"/>
            <a:ext cx="6655837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Ahora que hemos comprendido el posible impacto, vamos a centrarnos en lo que puede ayudar.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816082" y="952500"/>
            <a:ext cx="6655837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Pilares fundamentales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16082" y="1598443"/>
            <a:ext cx="6655837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Ahora que hemos comprendido el posible impacto, vamos a centrarnos en lo que puede ayudar.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6082" y="952500"/>
            <a:ext cx="6655837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Pilares fundamentales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957744" y="3083573"/>
            <a:ext cx="6372511" cy="2811041"/>
            <a:chOff x="0" y="0"/>
            <a:chExt cx="8496682" cy="3748055"/>
          </a:xfrm>
        </p:grpSpPr>
        <p:sp>
          <p:nvSpPr>
            <p:cNvPr id="5" name="Freeform 5"/>
            <p:cNvSpPr/>
            <p:nvPr/>
          </p:nvSpPr>
          <p:spPr>
            <a:xfrm>
              <a:off x="3397949" y="1004855"/>
              <a:ext cx="1700784" cy="2743200"/>
            </a:xfrm>
            <a:custGeom>
              <a:avLst/>
              <a:gdLst/>
              <a:ahLst/>
              <a:cxnLst/>
              <a:rect l="l" t="t" r="r" b="b"/>
              <a:pathLst>
                <a:path w="1700784" h="2743200">
                  <a:moveTo>
                    <a:pt x="0" y="0"/>
                  </a:moveTo>
                  <a:lnTo>
                    <a:pt x="1700784" y="0"/>
                  </a:lnTo>
                  <a:lnTo>
                    <a:pt x="1700784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34822" y="30692"/>
              <a:ext cx="756186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adulto de confianza aporta estabilidad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236901" y="6423025"/>
            <a:ext cx="4156031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Ejemplos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Madre, padre u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otro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familiar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Profesor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/a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Orientador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/a escolar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Entrenador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/a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Otro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adulto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confianza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800"/>
              </a:lnSpc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92727" y="1943100"/>
            <a:ext cx="4787246" cy="3411587"/>
            <a:chOff x="0" y="-33453"/>
            <a:chExt cx="1260839" cy="8985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0839" cy="812800"/>
            </a:xfrm>
            <a:custGeom>
              <a:avLst/>
              <a:gdLst/>
              <a:ahLst/>
              <a:cxnLst/>
              <a:rect l="l" t="t" r="r" b="b"/>
              <a:pathLst>
                <a:path w="1260839" h="812800">
                  <a:moveTo>
                    <a:pt x="48516" y="0"/>
                  </a:moveTo>
                  <a:lnTo>
                    <a:pt x="1212323" y="0"/>
                  </a:lnTo>
                  <a:cubicBezTo>
                    <a:pt x="1225190" y="0"/>
                    <a:pt x="1237530" y="5111"/>
                    <a:pt x="1246629" y="14210"/>
                  </a:cubicBezTo>
                  <a:cubicBezTo>
                    <a:pt x="1255727" y="23308"/>
                    <a:pt x="1260839" y="35649"/>
                    <a:pt x="1260839" y="48516"/>
                  </a:cubicBezTo>
                  <a:lnTo>
                    <a:pt x="1260839" y="764284"/>
                  </a:lnTo>
                  <a:cubicBezTo>
                    <a:pt x="1260839" y="777151"/>
                    <a:pt x="1255727" y="789492"/>
                    <a:pt x="1246629" y="798590"/>
                  </a:cubicBezTo>
                  <a:cubicBezTo>
                    <a:pt x="1237530" y="807689"/>
                    <a:pt x="1225190" y="812800"/>
                    <a:pt x="1212323" y="812800"/>
                  </a:cubicBezTo>
                  <a:lnTo>
                    <a:pt x="48516" y="812800"/>
                  </a:lnTo>
                  <a:cubicBezTo>
                    <a:pt x="35649" y="812800"/>
                    <a:pt x="23308" y="807689"/>
                    <a:pt x="14210" y="798590"/>
                  </a:cubicBezTo>
                  <a:cubicBezTo>
                    <a:pt x="5111" y="789492"/>
                    <a:pt x="0" y="777151"/>
                    <a:pt x="0" y="764284"/>
                  </a:cubicBezTo>
                  <a:lnTo>
                    <a:pt x="0" y="48516"/>
                  </a:lnTo>
                  <a:cubicBezTo>
                    <a:pt x="0" y="35649"/>
                    <a:pt x="5111" y="23308"/>
                    <a:pt x="14210" y="14210"/>
                  </a:cubicBezTo>
                  <a:cubicBezTo>
                    <a:pt x="23308" y="5111"/>
                    <a:pt x="35649" y="0"/>
                    <a:pt x="4851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3453"/>
              <a:ext cx="1260839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Qué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estrategias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saludables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crees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pueden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utilizarse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679575" y="2043467"/>
            <a:ext cx="6310500" cy="6200066"/>
          </a:xfrm>
          <a:custGeom>
            <a:avLst/>
            <a:gdLst/>
            <a:ahLst/>
            <a:cxnLst/>
            <a:rect l="l" t="t" r="r" b="b"/>
            <a:pathLst>
              <a:path w="6310500" h="6200066">
                <a:moveTo>
                  <a:pt x="0" y="0"/>
                </a:moveTo>
                <a:lnTo>
                  <a:pt x="6310500" y="0"/>
                </a:lnTo>
                <a:lnTo>
                  <a:pt x="6310500" y="6200066"/>
                </a:lnTo>
                <a:lnTo>
                  <a:pt x="0" y="6200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297925" y="5953974"/>
            <a:ext cx="557685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sea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seguro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hacerlo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Mantener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rutinas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Tomar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descansos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Mantener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contacto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con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amistades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Buscar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ayuda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profesional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sea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necesario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79575" y="2043467"/>
            <a:ext cx="6310500" cy="6200066"/>
          </a:xfrm>
          <a:custGeom>
            <a:avLst/>
            <a:gdLst/>
            <a:ahLst/>
            <a:cxnLst/>
            <a:rect l="l" t="t" r="r" b="b"/>
            <a:pathLst>
              <a:path w="6310500" h="6200066">
                <a:moveTo>
                  <a:pt x="0" y="0"/>
                </a:moveTo>
                <a:lnTo>
                  <a:pt x="6310500" y="0"/>
                </a:lnTo>
                <a:lnTo>
                  <a:pt x="6310500" y="6200066"/>
                </a:lnTo>
                <a:lnTo>
                  <a:pt x="0" y="6200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76960" y="1755198"/>
            <a:ext cx="557685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18890" y="7522808"/>
            <a:ext cx="5576850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Buscar apoyo es una decisión responsable y madura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43193" y="3154238"/>
            <a:ext cx="6511810" cy="447676"/>
            <a:chOff x="0" y="0"/>
            <a:chExt cx="8682413" cy="596901"/>
          </a:xfrm>
        </p:grpSpPr>
        <p:sp>
          <p:nvSpPr>
            <p:cNvPr id="6" name="TextBox 6"/>
            <p:cNvSpPr txBox="1"/>
            <p:nvPr/>
          </p:nvSpPr>
          <p:spPr>
            <a:xfrm>
              <a:off x="769085" y="-45508"/>
              <a:ext cx="7913328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eres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responsable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arreglar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adultos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18890" y="4632653"/>
            <a:ext cx="5734919" cy="447676"/>
            <a:chOff x="0" y="0"/>
            <a:chExt cx="7646559" cy="596901"/>
          </a:xfrm>
        </p:grpSpPr>
        <p:sp>
          <p:nvSpPr>
            <p:cNvPr id="9" name="TextBox 9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Puedes pedir ayuda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18890" y="6111068"/>
            <a:ext cx="5734919" cy="447676"/>
            <a:chOff x="0" y="0"/>
            <a:chExt cx="7646559" cy="596901"/>
          </a:xfrm>
        </p:grpSpPr>
        <p:sp>
          <p:nvSpPr>
            <p:cNvPr id="12" name="TextBox 12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apoyo existe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1277964"/>
            <a:ext cx="15773400" cy="745617"/>
            <a:chOff x="0" y="0"/>
            <a:chExt cx="21031200" cy="994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994157"/>
            </a:xfrm>
            <a:custGeom>
              <a:avLst/>
              <a:gdLst/>
              <a:ahLst/>
              <a:cxnLst/>
              <a:rect l="l" t="t" r="r" b="b"/>
              <a:pathLst>
                <a:path w="21031200" h="994157">
                  <a:moveTo>
                    <a:pt x="0" y="0"/>
                  </a:moveTo>
                  <a:lnTo>
                    <a:pt x="21031200" y="0"/>
                  </a:lnTo>
                  <a:lnTo>
                    <a:pt x="21031200" y="994157"/>
                  </a:lnTo>
                  <a:lnTo>
                    <a:pt x="0" y="994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78866" b="-4455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984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Recordemos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379227" y="2783519"/>
            <a:ext cx="5738557" cy="4719963"/>
          </a:xfrm>
          <a:custGeom>
            <a:avLst/>
            <a:gdLst/>
            <a:ahLst/>
            <a:cxnLst/>
            <a:rect l="l" t="t" r="r" b="b"/>
            <a:pathLst>
              <a:path w="5738557" h="4719963">
                <a:moveTo>
                  <a:pt x="0" y="0"/>
                </a:moveTo>
                <a:lnTo>
                  <a:pt x="5738557" y="0"/>
                </a:lnTo>
                <a:lnTo>
                  <a:pt x="5738557" y="4719962"/>
                </a:lnTo>
                <a:lnTo>
                  <a:pt x="0" y="47199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9842992" y="6278146"/>
            <a:ext cx="6519956" cy="2370554"/>
            <a:chOff x="0" y="-53413"/>
            <a:chExt cx="1717190" cy="6243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7190" cy="538618"/>
            </a:xfrm>
            <a:custGeom>
              <a:avLst/>
              <a:gdLst/>
              <a:ahLst/>
              <a:cxnLst/>
              <a:rect l="l" t="t" r="r" b="b"/>
              <a:pathLst>
                <a:path w="1717190" h="538618">
                  <a:moveTo>
                    <a:pt x="35623" y="0"/>
                  </a:moveTo>
                  <a:lnTo>
                    <a:pt x="1681567" y="0"/>
                  </a:lnTo>
                  <a:cubicBezTo>
                    <a:pt x="1691015" y="0"/>
                    <a:pt x="1700076" y="3753"/>
                    <a:pt x="1706756" y="10434"/>
                  </a:cubicBezTo>
                  <a:cubicBezTo>
                    <a:pt x="1713437" y="17114"/>
                    <a:pt x="1717190" y="26175"/>
                    <a:pt x="1717190" y="35623"/>
                  </a:cubicBezTo>
                  <a:lnTo>
                    <a:pt x="1717190" y="502996"/>
                  </a:lnTo>
                  <a:cubicBezTo>
                    <a:pt x="1717190" y="512444"/>
                    <a:pt x="1713437" y="521504"/>
                    <a:pt x="1706756" y="528185"/>
                  </a:cubicBezTo>
                  <a:cubicBezTo>
                    <a:pt x="1700076" y="534865"/>
                    <a:pt x="1691015" y="538618"/>
                    <a:pt x="1681567" y="538618"/>
                  </a:cubicBezTo>
                  <a:lnTo>
                    <a:pt x="35623" y="538618"/>
                  </a:lnTo>
                  <a:cubicBezTo>
                    <a:pt x="26175" y="538618"/>
                    <a:pt x="17114" y="534865"/>
                    <a:pt x="10434" y="528185"/>
                  </a:cubicBezTo>
                  <a:cubicBezTo>
                    <a:pt x="3753" y="521504"/>
                    <a:pt x="0" y="512444"/>
                    <a:pt x="0" y="502996"/>
                  </a:cubicBezTo>
                  <a:lnTo>
                    <a:pt x="0" y="35623"/>
                  </a:lnTo>
                  <a:cubicBezTo>
                    <a:pt x="0" y="26175"/>
                    <a:pt x="3753" y="17114"/>
                    <a:pt x="10434" y="10434"/>
                  </a:cubicBezTo>
                  <a:cubicBezTo>
                    <a:pt x="17114" y="3753"/>
                    <a:pt x="26175" y="0"/>
                    <a:pt x="35623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3413"/>
              <a:ext cx="1717190" cy="624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¿Por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qué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crees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esto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es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importante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56502" y="2443705"/>
            <a:ext cx="5692936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Las enfermedades mentales existen.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son culpa de los hijos.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 adultos pueden recibir ayuda.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Pedir apoyo es una muestra de fortaleza.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56502" y="4605202"/>
            <a:ext cx="5574913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tienes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resolver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problemas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adultos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Nunca se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está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solo/a.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Siempre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hay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alguien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1277964"/>
            <a:ext cx="15773400" cy="745617"/>
            <a:chOff x="0" y="0"/>
            <a:chExt cx="21031200" cy="994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994157"/>
            </a:xfrm>
            <a:custGeom>
              <a:avLst/>
              <a:gdLst/>
              <a:ahLst/>
              <a:cxnLst/>
              <a:rect l="l" t="t" r="r" b="b"/>
              <a:pathLst>
                <a:path w="21031200" h="994157">
                  <a:moveTo>
                    <a:pt x="0" y="0"/>
                  </a:moveTo>
                  <a:lnTo>
                    <a:pt x="21031200" y="0"/>
                  </a:lnTo>
                  <a:lnTo>
                    <a:pt x="21031200" y="994157"/>
                  </a:lnTo>
                  <a:lnTo>
                    <a:pt x="0" y="994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78866" b="-4455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984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Recordemos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379227" y="2783519"/>
            <a:ext cx="5738557" cy="4719963"/>
          </a:xfrm>
          <a:custGeom>
            <a:avLst/>
            <a:gdLst/>
            <a:ahLst/>
            <a:cxnLst/>
            <a:rect l="l" t="t" r="r" b="b"/>
            <a:pathLst>
              <a:path w="5738557" h="4719963">
                <a:moveTo>
                  <a:pt x="0" y="0"/>
                </a:moveTo>
                <a:lnTo>
                  <a:pt x="5738557" y="0"/>
                </a:lnTo>
                <a:lnTo>
                  <a:pt x="5738557" y="4719962"/>
                </a:lnTo>
                <a:lnTo>
                  <a:pt x="0" y="47199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9842992" y="2468148"/>
            <a:ext cx="6519956" cy="2370554"/>
            <a:chOff x="0" y="-32934"/>
            <a:chExt cx="1717190" cy="6243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7190" cy="538618"/>
            </a:xfrm>
            <a:custGeom>
              <a:avLst/>
              <a:gdLst/>
              <a:ahLst/>
              <a:cxnLst/>
              <a:rect l="l" t="t" r="r" b="b"/>
              <a:pathLst>
                <a:path w="1717190" h="538618">
                  <a:moveTo>
                    <a:pt x="35623" y="0"/>
                  </a:moveTo>
                  <a:lnTo>
                    <a:pt x="1681567" y="0"/>
                  </a:lnTo>
                  <a:cubicBezTo>
                    <a:pt x="1691015" y="0"/>
                    <a:pt x="1700076" y="3753"/>
                    <a:pt x="1706756" y="10434"/>
                  </a:cubicBezTo>
                  <a:cubicBezTo>
                    <a:pt x="1713437" y="17114"/>
                    <a:pt x="1717190" y="26175"/>
                    <a:pt x="1717190" y="35623"/>
                  </a:cubicBezTo>
                  <a:lnTo>
                    <a:pt x="1717190" y="502996"/>
                  </a:lnTo>
                  <a:cubicBezTo>
                    <a:pt x="1717190" y="512444"/>
                    <a:pt x="1713437" y="521504"/>
                    <a:pt x="1706756" y="528185"/>
                  </a:cubicBezTo>
                  <a:cubicBezTo>
                    <a:pt x="1700076" y="534865"/>
                    <a:pt x="1691015" y="538618"/>
                    <a:pt x="1681567" y="538618"/>
                  </a:cubicBezTo>
                  <a:lnTo>
                    <a:pt x="35623" y="538618"/>
                  </a:lnTo>
                  <a:cubicBezTo>
                    <a:pt x="26175" y="538618"/>
                    <a:pt x="17114" y="534865"/>
                    <a:pt x="10434" y="528185"/>
                  </a:cubicBezTo>
                  <a:cubicBezTo>
                    <a:pt x="3753" y="521504"/>
                    <a:pt x="0" y="512444"/>
                    <a:pt x="0" y="502996"/>
                  </a:cubicBezTo>
                  <a:lnTo>
                    <a:pt x="0" y="35623"/>
                  </a:lnTo>
                  <a:cubicBezTo>
                    <a:pt x="0" y="26175"/>
                    <a:pt x="3753" y="17114"/>
                    <a:pt x="10434" y="10434"/>
                  </a:cubicBezTo>
                  <a:cubicBezTo>
                    <a:pt x="17114" y="3753"/>
                    <a:pt x="26175" y="0"/>
                    <a:pt x="35623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2934"/>
              <a:ext cx="1717190" cy="624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¿Por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qué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crees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esto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es </a:t>
              </a:r>
              <a:r>
                <a:rPr lang="en-US" sz="3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importante</a:t>
              </a:r>
              <a:r>
                <a:rPr lang="en-US" sz="3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881776" y="5365880"/>
            <a:ext cx="4442387" cy="3752461"/>
            <a:chOff x="0" y="0"/>
            <a:chExt cx="5923183" cy="5003282"/>
          </a:xfrm>
        </p:grpSpPr>
        <p:sp>
          <p:nvSpPr>
            <p:cNvPr id="10" name="Freeform 10"/>
            <p:cNvSpPr/>
            <p:nvPr/>
          </p:nvSpPr>
          <p:spPr>
            <a:xfrm>
              <a:off x="1045344" y="1269793"/>
              <a:ext cx="3832495" cy="3733489"/>
            </a:xfrm>
            <a:custGeom>
              <a:avLst/>
              <a:gdLst/>
              <a:ahLst/>
              <a:cxnLst/>
              <a:rect l="l" t="t" r="r" b="b"/>
              <a:pathLst>
                <a:path w="3832495" h="3733489">
                  <a:moveTo>
                    <a:pt x="0" y="0"/>
                  </a:moveTo>
                  <a:lnTo>
                    <a:pt x="3832495" y="0"/>
                  </a:lnTo>
                  <a:lnTo>
                    <a:pt x="3832495" y="3733489"/>
                  </a:lnTo>
                  <a:lnTo>
                    <a:pt x="0" y="3733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5923183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tienes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alguna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pregunta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,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escribirla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sin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poner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tu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nombre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F29556C-22A7-5AE7-9A33-F9ED3D4622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600" y="1181100"/>
            <a:ext cx="9587480" cy="7696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C26BA9-3A53-4044-D2A8-CF9A41C20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600" y="723900"/>
            <a:ext cx="2035787" cy="23622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CF07762-596B-BFA9-4FDE-AA53AE8460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77800" y="3707834"/>
            <a:ext cx="2971800" cy="189286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3A7B765-A457-4489-2136-31D8179BAF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77799" y="7277100"/>
            <a:ext cx="3208421" cy="121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E73CBEBA759B44833EA45D5BEE2169" ma:contentTypeVersion="3" ma:contentTypeDescription="Crear nuevo documento." ma:contentTypeScope="" ma:versionID="be61770ca6fb2663bf580990322c1710">
  <xsd:schema xmlns:xsd="http://www.w3.org/2001/XMLSchema" xmlns:xs="http://www.w3.org/2001/XMLSchema" xmlns:p="http://schemas.microsoft.com/office/2006/metadata/properties" xmlns:ns2="eccffda4-c051-40a9-a38b-d56ed3c9006c" targetNamespace="http://schemas.microsoft.com/office/2006/metadata/properties" ma:root="true" ma:fieldsID="6ab28d42e695fd2702e6a812274a6a49" ns2:_="">
    <xsd:import namespace="eccffda4-c051-40a9-a38b-d56ed3c900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cffda4-c051-40a9-a38b-d56ed3c900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7F31AD7-EB2B-4CC5-AA9A-425A2946AA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9AC098-49C6-488E-9A4B-E22B0B2F6D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cffda4-c051-40a9-a38b-d56ed3c90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8B3BC1-4073-4611-8E4E-955BD725AB7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834</Words>
  <Application>Microsoft Office PowerPoint</Application>
  <PresentationFormat>Personalizado</PresentationFormat>
  <Paragraphs>174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MOD7_Niños con padres con enfermedades_ESO</dc:title>
  <cp:lastModifiedBy>Itzel Gn</cp:lastModifiedBy>
  <cp:revision>8</cp:revision>
  <dcterms:created xsi:type="dcterms:W3CDTF">2006-08-16T00:00:00Z</dcterms:created>
  <dcterms:modified xsi:type="dcterms:W3CDTF">2026-05-05T12:32:47Z</dcterms:modified>
  <dc:identifier>DAHCvThmi-I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0x01010094E73CBEBA759B44833EA45D5BEE2169</vt:lpwstr>
  </property>
</Properties>
</file>