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</p:sldIdLst>
  <p:sldSz cx="18288000" cy="10287000"/>
  <p:notesSz cx="6858000" cy="9144000"/>
  <p:embeddedFontLst>
    <p:embeddedFont>
      <p:font typeface="Aptos Bold" panose="020B0604020202020204" charset="0"/>
      <p:regular r:id="rId51"/>
    </p:embeddedFont>
    <p:embeddedFont>
      <p:font typeface="Poppins" panose="00000500000000000000" pitchFamily="2" charset="0"/>
      <p:regular r:id="rId52"/>
    </p:embeddedFont>
    <p:embeddedFont>
      <p:font typeface="Poppins Bold" panose="00000800000000000000" charset="0"/>
      <p:regular r:id="rId53"/>
    </p:embeddedFont>
    <p:embeddedFont>
      <p:font typeface="Poppins Italics" panose="020B0604020202020204" charset="0"/>
      <p:regular r:id="rId54"/>
    </p:embeddedFont>
    <p:embeddedFont>
      <p:font typeface="Poppins Medium" panose="00000600000000000000" pitchFamily="2" charset="0"/>
      <p:regular r:id="rId55"/>
      <p:italic r:id="rId5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26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3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font" Target="fonts/font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2.fntdata"/><Relationship Id="rId6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sv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7" Type="http://schemas.openxmlformats.org/officeDocument/2006/relationships/image" Target="../media/image29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svg"/><Relationship Id="rId5" Type="http://schemas.openxmlformats.org/officeDocument/2006/relationships/image" Target="../media/image33.svg"/><Relationship Id="rId4" Type="http://schemas.openxmlformats.org/officeDocument/2006/relationships/image" Target="../media/image32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svg"/><Relationship Id="rId5" Type="http://schemas.openxmlformats.org/officeDocument/2006/relationships/image" Target="../media/image33.svg"/><Relationship Id="rId4" Type="http://schemas.openxmlformats.org/officeDocument/2006/relationships/image" Target="../media/image32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sv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53640" y="242497"/>
            <a:ext cx="13380720" cy="9801997"/>
            <a:chOff x="0" y="0"/>
            <a:chExt cx="17840960" cy="130693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840961" cy="13069315"/>
            </a:xfrm>
            <a:custGeom>
              <a:avLst/>
              <a:gdLst/>
              <a:ahLst/>
              <a:cxnLst/>
              <a:rect l="l" t="t" r="r" b="b"/>
              <a:pathLst>
                <a:path w="17840961" h="13069315">
                  <a:moveTo>
                    <a:pt x="0" y="6534658"/>
                  </a:moveTo>
                  <a:cubicBezTo>
                    <a:pt x="0" y="2925699"/>
                    <a:pt x="3993896" y="0"/>
                    <a:pt x="8920480" y="0"/>
                  </a:cubicBezTo>
                  <a:cubicBezTo>
                    <a:pt x="13847065" y="0"/>
                    <a:pt x="17840961" y="2925699"/>
                    <a:pt x="17840961" y="6534658"/>
                  </a:cubicBezTo>
                  <a:cubicBezTo>
                    <a:pt x="17840961" y="10143617"/>
                    <a:pt x="13847065" y="13069315"/>
                    <a:pt x="8920480" y="13069315"/>
                  </a:cubicBezTo>
                  <a:cubicBezTo>
                    <a:pt x="3993896" y="13069315"/>
                    <a:pt x="0" y="10143617"/>
                    <a:pt x="0" y="6534658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434840" y="9264177"/>
            <a:ext cx="94183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40"/>
              </a:lnSpc>
              <a:spcBef>
                <a:spcPct val="0"/>
              </a:spcBef>
            </a:pPr>
            <a:r>
              <a:rPr lang="en-US" sz="27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1r i 2n d'ESO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3314700" y="811368"/>
            <a:ext cx="11658600" cy="944880"/>
            <a:chOff x="0" y="0"/>
            <a:chExt cx="15544800" cy="12598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544800" cy="1259840"/>
            </a:xfrm>
            <a:custGeom>
              <a:avLst/>
              <a:gdLst/>
              <a:ahLst/>
              <a:cxnLst/>
              <a:rect l="l" t="t" r="r" b="b"/>
              <a:pathLst>
                <a:path w="15544800" h="1259840">
                  <a:moveTo>
                    <a:pt x="0" y="0"/>
                  </a:moveTo>
                  <a:lnTo>
                    <a:pt x="15544800" y="0"/>
                  </a:lnTo>
                  <a:lnTo>
                    <a:pt x="15544800" y="1259840"/>
                  </a:lnTo>
                  <a:lnTo>
                    <a:pt x="0" y="1259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90420" b="-19042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5544800" cy="13074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5759"/>
                </a:lnSpc>
                <a:spcBef>
                  <a:spcPct val="0"/>
                </a:spcBef>
              </a:pPr>
              <a:r>
                <a:rPr lang="en-US" sz="48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Mòdul 8: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503420" y="1754553"/>
            <a:ext cx="9281160" cy="1695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480"/>
              </a:lnSpc>
              <a:spcBef>
                <a:spcPct val="0"/>
              </a:spcBef>
            </a:pPr>
            <a:r>
              <a:rPr lang="en-US" sz="54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Ús dels mitjans digitals i salut mental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5227320" y="4575448"/>
            <a:ext cx="8290560" cy="4663440"/>
            <a:chOff x="0" y="0"/>
            <a:chExt cx="11054080" cy="6217920"/>
          </a:xfrm>
        </p:grpSpPr>
        <p:sp>
          <p:nvSpPr>
            <p:cNvPr id="10" name="Freeform 10" descr="A couple of people sitting cross legged  AI-generated content may be incorrect."/>
            <p:cNvSpPr/>
            <p:nvPr/>
          </p:nvSpPr>
          <p:spPr>
            <a:xfrm>
              <a:off x="0" y="0"/>
              <a:ext cx="11054080" cy="6217920"/>
            </a:xfrm>
            <a:custGeom>
              <a:avLst/>
              <a:gdLst/>
              <a:ahLst/>
              <a:cxnLst/>
              <a:rect l="l" t="t" r="r" b="b"/>
              <a:pathLst>
                <a:path w="11054080" h="6217920">
                  <a:moveTo>
                    <a:pt x="0" y="0"/>
                  </a:moveTo>
                  <a:lnTo>
                    <a:pt x="11054080" y="0"/>
                  </a:lnTo>
                  <a:lnTo>
                    <a:pt x="11054080" y="6217920"/>
                  </a:lnTo>
                  <a:lnTo>
                    <a:pt x="0" y="6217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4663440" y="3562979"/>
            <a:ext cx="9418320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54"/>
              </a:lnSpc>
              <a:spcBef>
                <a:spcPct val="0"/>
              </a:spcBef>
            </a:pPr>
            <a:r>
              <a:rPr lang="en-US" sz="2295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 usar les pantalles de manera que ens facin sentir bé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71800" y="1020585"/>
            <a:ext cx="12344400" cy="1714500"/>
            <a:chOff x="0" y="0"/>
            <a:chExt cx="16459200" cy="228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459200" cy="2286000"/>
            </a:xfrm>
            <a:custGeom>
              <a:avLst/>
              <a:gdLst/>
              <a:ahLst/>
              <a:cxnLst/>
              <a:rect l="l" t="t" r="r" b="b"/>
              <a:pathLst>
                <a:path w="16459200" h="2286000">
                  <a:moveTo>
                    <a:pt x="0" y="0"/>
                  </a:moveTo>
                  <a:lnTo>
                    <a:pt x="16459200" y="0"/>
                  </a:lnTo>
                  <a:lnTo>
                    <a:pt x="16459200" y="2286000"/>
                  </a:lnTo>
                  <a:lnTo>
                    <a:pt x="0" y="22860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0292" b="-9029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16459200" cy="23526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7200"/>
                </a:lnSpc>
                <a:spcBef>
                  <a:spcPct val="0"/>
                </a:spcBef>
              </a:pPr>
              <a:r>
                <a:rPr lang="en-US" sz="6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Per què en parlem, d'això?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537960" y="2850137"/>
            <a:ext cx="5212080" cy="74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Vivim envoltats/ades de pantalles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60620" y="3533594"/>
            <a:ext cx="8366760" cy="74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Ens ajuden a aprendre, divertir-nos i comunicar-nos.</a:t>
            </a:r>
          </a:p>
          <a:p>
            <a:pPr algn="ctr">
              <a:lnSpc>
                <a:spcPts val="2879"/>
              </a:lnSpc>
            </a:pPr>
            <a:endParaRPr lang="en-US" sz="24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4008120" y="5029076"/>
            <a:ext cx="4511040" cy="3571056"/>
            <a:chOff x="0" y="0"/>
            <a:chExt cx="6014720" cy="476140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014720" cy="4761484"/>
            </a:xfrm>
            <a:custGeom>
              <a:avLst/>
              <a:gdLst/>
              <a:ahLst/>
              <a:cxnLst/>
              <a:rect l="l" t="t" r="r" b="b"/>
              <a:pathLst>
                <a:path w="6014720" h="4761484">
                  <a:moveTo>
                    <a:pt x="0" y="793623"/>
                  </a:moveTo>
                  <a:cubicBezTo>
                    <a:pt x="0" y="355346"/>
                    <a:pt x="355346" y="0"/>
                    <a:pt x="793623" y="0"/>
                  </a:cubicBezTo>
                  <a:lnTo>
                    <a:pt x="5221097" y="0"/>
                  </a:lnTo>
                  <a:cubicBezTo>
                    <a:pt x="5659374" y="0"/>
                    <a:pt x="6014720" y="355346"/>
                    <a:pt x="6014720" y="793623"/>
                  </a:cubicBezTo>
                  <a:lnTo>
                    <a:pt x="6014720" y="3967861"/>
                  </a:lnTo>
                  <a:cubicBezTo>
                    <a:pt x="6014720" y="4406138"/>
                    <a:pt x="5659374" y="4761484"/>
                    <a:pt x="5221097" y="4761484"/>
                  </a:cubicBezTo>
                  <a:lnTo>
                    <a:pt x="793623" y="4761484"/>
                  </a:lnTo>
                  <a:cubicBezTo>
                    <a:pt x="355346" y="4761357"/>
                    <a:pt x="0" y="4406138"/>
                    <a:pt x="0" y="3967861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536319" y="6122108"/>
            <a:ext cx="3454641" cy="1384995"/>
            <a:chOff x="0" y="0"/>
            <a:chExt cx="4606188" cy="18466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606163" cy="1846711"/>
            </a:xfrm>
            <a:custGeom>
              <a:avLst/>
              <a:gdLst/>
              <a:ahLst/>
              <a:cxnLst/>
              <a:rect l="l" t="t" r="r" b="b"/>
              <a:pathLst>
                <a:path w="4606163" h="1846711">
                  <a:moveTo>
                    <a:pt x="0" y="0"/>
                  </a:moveTo>
                  <a:lnTo>
                    <a:pt x="4606163" y="0"/>
                  </a:lnTo>
                  <a:lnTo>
                    <a:pt x="4606163" y="1846711"/>
                  </a:lnTo>
                  <a:lnTo>
                    <a:pt x="0" y="1846711"/>
                  </a:ln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4606188" cy="1875235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b="1" u="none" strike="noStrike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Què t'agrada fer amb el mòbil o l'ordinador?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047359" y="5029076"/>
            <a:ext cx="4511040" cy="3571056"/>
            <a:chOff x="0" y="0"/>
            <a:chExt cx="6014720" cy="476140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014720" cy="4761484"/>
            </a:xfrm>
            <a:custGeom>
              <a:avLst/>
              <a:gdLst/>
              <a:ahLst/>
              <a:cxnLst/>
              <a:rect l="l" t="t" r="r" b="b"/>
              <a:pathLst>
                <a:path w="6014720" h="4761484">
                  <a:moveTo>
                    <a:pt x="0" y="793623"/>
                  </a:moveTo>
                  <a:cubicBezTo>
                    <a:pt x="0" y="355346"/>
                    <a:pt x="355346" y="0"/>
                    <a:pt x="793623" y="0"/>
                  </a:cubicBezTo>
                  <a:lnTo>
                    <a:pt x="5221097" y="0"/>
                  </a:lnTo>
                  <a:cubicBezTo>
                    <a:pt x="5659374" y="0"/>
                    <a:pt x="6014720" y="355346"/>
                    <a:pt x="6014720" y="793623"/>
                  </a:cubicBezTo>
                  <a:lnTo>
                    <a:pt x="6014720" y="3967861"/>
                  </a:lnTo>
                  <a:cubicBezTo>
                    <a:pt x="6014720" y="4406138"/>
                    <a:pt x="5659374" y="4761484"/>
                    <a:pt x="5221097" y="4761484"/>
                  </a:cubicBezTo>
                  <a:lnTo>
                    <a:pt x="793623" y="4761484"/>
                  </a:lnTo>
                  <a:cubicBezTo>
                    <a:pt x="355346" y="4761357"/>
                    <a:pt x="0" y="4406138"/>
                    <a:pt x="0" y="3967861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9666989" y="6139253"/>
            <a:ext cx="3271761" cy="1257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40"/>
              </a:lnSpc>
              <a:spcBef>
                <a:spcPct val="0"/>
              </a:spcBef>
            </a:pPr>
            <a:r>
              <a:rPr lang="en-US" sz="2700" b="1" u="none" strike="noStrik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Què t'agrada fer amb el mòbil o l'ordinador?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13560" y="686352"/>
            <a:ext cx="4602480" cy="1294923"/>
            <a:chOff x="0" y="0"/>
            <a:chExt cx="6136640" cy="17265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36640" cy="1726563"/>
            </a:xfrm>
            <a:custGeom>
              <a:avLst/>
              <a:gdLst/>
              <a:ahLst/>
              <a:cxnLst/>
              <a:rect l="l" t="t" r="r" b="b"/>
              <a:pathLst>
                <a:path w="6136640" h="1726563">
                  <a:moveTo>
                    <a:pt x="0" y="0"/>
                  </a:moveTo>
                  <a:lnTo>
                    <a:pt x="6136640" y="0"/>
                  </a:lnTo>
                  <a:lnTo>
                    <a:pt x="6136640" y="1726563"/>
                  </a:lnTo>
                  <a:lnTo>
                    <a:pt x="0" y="172656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9254" b="-1925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6136640" cy="17170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  <a:spcBef>
                  <a:spcPct val="0"/>
                </a:spcBef>
              </a:pPr>
              <a:r>
                <a:rPr lang="en-US" sz="6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Objectius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431502" y="2438267"/>
            <a:ext cx="8595360" cy="5691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157"/>
              </a:lnSpc>
              <a:spcBef>
                <a:spcPct val="0"/>
              </a:spcBef>
            </a:pPr>
            <a:r>
              <a:rPr lang="en-US" sz="222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Reconèixer com els mitjans digitals influeixen en el nostre benestar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431502" y="3471652"/>
            <a:ext cx="7345680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700"/>
              </a:lnSpc>
              <a:spcBef>
                <a:spcPct val="0"/>
              </a:spcBef>
            </a:pPr>
            <a:r>
              <a:rPr lang="en-US" sz="22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Aprendre a equilibrar el temps amb pantalles i sense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431502" y="4307404"/>
            <a:ext cx="7452360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700"/>
              </a:lnSpc>
              <a:spcBef>
                <a:spcPct val="0"/>
              </a:spcBef>
            </a:pPr>
            <a:r>
              <a:rPr lang="en-US" sz="22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Descobrir quines emocions sentim en usar els mitjans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31502" y="5486057"/>
            <a:ext cx="7452360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700"/>
              </a:lnSpc>
              <a:spcBef>
                <a:spcPct val="0"/>
              </a:spcBef>
            </a:pPr>
            <a:r>
              <a:rPr lang="en-US" sz="22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Crear estratègies personals per cuidar-nos mentre els usem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840480" y="7455427"/>
            <a:ext cx="8961120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40"/>
              </a:lnSpc>
              <a:spcBef>
                <a:spcPct val="0"/>
              </a:spcBef>
            </a:pPr>
            <a:r>
              <a:rPr lang="en-US" sz="2700" b="1" u="none" strike="noStrik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«Els mitjans formen part de la nostra vida, però nosaltres decidim com usar-los.»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427601" y="686352"/>
            <a:ext cx="5677519" cy="10455431"/>
            <a:chOff x="0" y="0"/>
            <a:chExt cx="7570026" cy="13940574"/>
          </a:xfrm>
        </p:grpSpPr>
        <p:sp>
          <p:nvSpPr>
            <p:cNvPr id="11" name="Freeform 11" descr="A cartoon of a child pointing up  AI-generated content may be incorrect."/>
            <p:cNvSpPr/>
            <p:nvPr/>
          </p:nvSpPr>
          <p:spPr>
            <a:xfrm>
              <a:off x="0" y="0"/>
              <a:ext cx="7569962" cy="13940537"/>
            </a:xfrm>
            <a:custGeom>
              <a:avLst/>
              <a:gdLst/>
              <a:ahLst/>
              <a:cxnLst/>
              <a:rect l="l" t="t" r="r" b="b"/>
              <a:pathLst>
                <a:path w="7569962" h="13940537">
                  <a:moveTo>
                    <a:pt x="0" y="0"/>
                  </a:moveTo>
                  <a:lnTo>
                    <a:pt x="7569962" y="0"/>
                  </a:lnTo>
                  <a:lnTo>
                    <a:pt x="7569962" y="13940537"/>
                  </a:lnTo>
                  <a:lnTo>
                    <a:pt x="0" y="139405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813560" y="2333492"/>
            <a:ext cx="391597" cy="52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76412" y="3371639"/>
            <a:ext cx="465892" cy="52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b="1">
                <a:solidFill>
                  <a:srgbClr val="FFED4C"/>
                </a:solidFill>
                <a:latin typeface="Poppins Bold"/>
                <a:ea typeface="Poppins Bold"/>
                <a:cs typeface="Poppins Bold"/>
                <a:sym typeface="Poppins Bold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69924" y="4259779"/>
            <a:ext cx="478869" cy="52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b="1">
                <a:solidFill>
                  <a:srgbClr val="E3829C"/>
                </a:solidFill>
                <a:latin typeface="Poppins Bold"/>
                <a:ea typeface="Poppins Bold"/>
                <a:cs typeface="Poppins Bold"/>
                <a:sym typeface="Poppins Bold"/>
              </a:rPr>
              <a:t>03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56231" y="5409242"/>
            <a:ext cx="506254" cy="52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b="1">
                <a:solidFill>
                  <a:srgbClr val="70C7D6"/>
                </a:solidFill>
                <a:latin typeface="Poppins Bold"/>
                <a:ea typeface="Poppins Bold"/>
                <a:cs typeface="Poppins Bold"/>
                <a:sym typeface="Poppins Bold"/>
              </a:rPr>
              <a:t>04</a:t>
            </a: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867400" y="579672"/>
            <a:ext cx="6553200" cy="1294923"/>
            <a:chOff x="0" y="0"/>
            <a:chExt cx="8737600" cy="17265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737600" cy="1726563"/>
            </a:xfrm>
            <a:custGeom>
              <a:avLst/>
              <a:gdLst/>
              <a:ahLst/>
              <a:cxnLst/>
              <a:rect l="l" t="t" r="r" b="b"/>
              <a:pathLst>
                <a:path w="8737600" h="1726563">
                  <a:moveTo>
                    <a:pt x="0" y="0"/>
                  </a:moveTo>
                  <a:lnTo>
                    <a:pt x="8737600" y="0"/>
                  </a:lnTo>
                  <a:lnTo>
                    <a:pt x="8737600" y="1726563"/>
                  </a:lnTo>
                  <a:lnTo>
                    <a:pt x="0" y="172656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8607" b="-4860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8737600" cy="17170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536"/>
                </a:lnSpc>
                <a:spcBef>
                  <a:spcPct val="0"/>
                </a:spcBef>
              </a:pPr>
              <a:r>
                <a:rPr lang="en-US" sz="42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3 Dies per reflexionar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965960" y="2667000"/>
            <a:ext cx="4145280" cy="4754880"/>
            <a:chOff x="0" y="0"/>
            <a:chExt cx="5527040" cy="63398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527040" cy="6339713"/>
            </a:xfrm>
            <a:custGeom>
              <a:avLst/>
              <a:gdLst/>
              <a:ahLst/>
              <a:cxnLst/>
              <a:rect l="l" t="t" r="r" b="b"/>
              <a:pathLst>
                <a:path w="5527040" h="6339713">
                  <a:moveTo>
                    <a:pt x="0" y="921131"/>
                  </a:moveTo>
                  <a:cubicBezTo>
                    <a:pt x="0" y="412369"/>
                    <a:pt x="412369" y="0"/>
                    <a:pt x="921131" y="0"/>
                  </a:cubicBezTo>
                  <a:lnTo>
                    <a:pt x="4605909" y="0"/>
                  </a:lnTo>
                  <a:cubicBezTo>
                    <a:pt x="5114671" y="0"/>
                    <a:pt x="5527040" y="412369"/>
                    <a:pt x="5527040" y="921131"/>
                  </a:cubicBezTo>
                  <a:lnTo>
                    <a:pt x="5527040" y="5418582"/>
                  </a:lnTo>
                  <a:cubicBezTo>
                    <a:pt x="5527040" y="5927344"/>
                    <a:pt x="5114671" y="6339713"/>
                    <a:pt x="4605909" y="6339713"/>
                  </a:cubicBezTo>
                  <a:lnTo>
                    <a:pt x="921131" y="6339713"/>
                  </a:lnTo>
                  <a:cubicBezTo>
                    <a:pt x="412369" y="6339840"/>
                    <a:pt x="0" y="5927344"/>
                    <a:pt x="0" y="5418582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261360" y="3034665"/>
            <a:ext cx="150876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b="1" u="none" strike="noStrik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Dia 1.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93620" y="3663401"/>
            <a:ext cx="3444240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b="1" u="none" strike="noStrike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Mitjans digitals i benestar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6644640" y="2667000"/>
            <a:ext cx="4145280" cy="4754880"/>
            <a:chOff x="0" y="0"/>
            <a:chExt cx="5527040" cy="63398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527040" cy="6339713"/>
            </a:xfrm>
            <a:custGeom>
              <a:avLst/>
              <a:gdLst/>
              <a:ahLst/>
              <a:cxnLst/>
              <a:rect l="l" t="t" r="r" b="b"/>
              <a:pathLst>
                <a:path w="5527040" h="6339713">
                  <a:moveTo>
                    <a:pt x="0" y="921131"/>
                  </a:moveTo>
                  <a:cubicBezTo>
                    <a:pt x="0" y="412369"/>
                    <a:pt x="412369" y="0"/>
                    <a:pt x="921131" y="0"/>
                  </a:cubicBezTo>
                  <a:lnTo>
                    <a:pt x="4605909" y="0"/>
                  </a:lnTo>
                  <a:cubicBezTo>
                    <a:pt x="5114671" y="0"/>
                    <a:pt x="5527040" y="412369"/>
                    <a:pt x="5527040" y="921131"/>
                  </a:cubicBezTo>
                  <a:lnTo>
                    <a:pt x="5527040" y="5418582"/>
                  </a:lnTo>
                  <a:cubicBezTo>
                    <a:pt x="5527040" y="5927344"/>
                    <a:pt x="5114671" y="6339713"/>
                    <a:pt x="4605909" y="6339713"/>
                  </a:cubicBezTo>
                  <a:lnTo>
                    <a:pt x="921131" y="6339713"/>
                  </a:lnTo>
                  <a:cubicBezTo>
                    <a:pt x="412369" y="6339840"/>
                    <a:pt x="0" y="5927344"/>
                    <a:pt x="0" y="5418582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886700" y="3034665"/>
            <a:ext cx="17678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b="1" u="none" strike="noStrik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Dia 2.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040880" y="3663401"/>
            <a:ext cx="3444240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b="1" u="none" strike="noStrike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Ús saludable dels mitjans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582400" y="2667000"/>
            <a:ext cx="4145280" cy="4754880"/>
            <a:chOff x="0" y="0"/>
            <a:chExt cx="5527040" cy="633984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527040" cy="6339840"/>
            </a:xfrm>
            <a:custGeom>
              <a:avLst/>
              <a:gdLst/>
              <a:ahLst/>
              <a:cxnLst/>
              <a:rect l="l" t="t" r="r" b="b"/>
              <a:pathLst>
                <a:path w="5527040" h="6339840">
                  <a:moveTo>
                    <a:pt x="0" y="921131"/>
                  </a:moveTo>
                  <a:cubicBezTo>
                    <a:pt x="0" y="412369"/>
                    <a:pt x="412369" y="0"/>
                    <a:pt x="921131" y="0"/>
                  </a:cubicBezTo>
                  <a:lnTo>
                    <a:pt x="4605909" y="0"/>
                  </a:lnTo>
                  <a:cubicBezTo>
                    <a:pt x="5114671" y="0"/>
                    <a:pt x="5527040" y="412369"/>
                    <a:pt x="5527040" y="921131"/>
                  </a:cubicBezTo>
                  <a:lnTo>
                    <a:pt x="5527040" y="5418709"/>
                  </a:lnTo>
                  <a:cubicBezTo>
                    <a:pt x="5527040" y="5927471"/>
                    <a:pt x="5114671" y="6339840"/>
                    <a:pt x="4605909" y="6339840"/>
                  </a:cubicBezTo>
                  <a:lnTo>
                    <a:pt x="921131" y="6339840"/>
                  </a:lnTo>
                  <a:cubicBezTo>
                    <a:pt x="412369" y="6339840"/>
                    <a:pt x="0" y="5927344"/>
                    <a:pt x="0" y="5418709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771120" y="3034665"/>
            <a:ext cx="17678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b="1" u="none" strike="noStrik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Dia 3.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932920" y="3663401"/>
            <a:ext cx="3444240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b="1" u="none" strike="noStrike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Reflexió i hàbits saludables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293620" y="5219786"/>
            <a:ext cx="3444240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00"/>
              </a:lnSpc>
              <a:spcBef>
                <a:spcPct val="0"/>
              </a:spcBef>
            </a:pPr>
            <a:r>
              <a:rPr lang="en-US" sz="22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Parlarem de com els mitjans ens fan sentir.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040880" y="5219786"/>
            <a:ext cx="3444240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00"/>
              </a:lnSpc>
              <a:spcBef>
                <a:spcPct val="0"/>
              </a:spcBef>
            </a:pPr>
            <a:r>
              <a:rPr lang="en-US" sz="22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Analitzarem els efectes positius i negatius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932920" y="5219786"/>
            <a:ext cx="3444240" cy="1400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00"/>
              </a:lnSpc>
              <a:spcBef>
                <a:spcPct val="0"/>
              </a:spcBef>
            </a:pPr>
            <a:r>
              <a:rPr lang="en-US" sz="22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Crearem les nostres pròpies regles i objectius per cuidar el nostre benestar digital.</a:t>
            </a: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867400" y="579672"/>
            <a:ext cx="6553200" cy="1294923"/>
            <a:chOff x="0" y="0"/>
            <a:chExt cx="8737600" cy="17265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737600" cy="1726563"/>
            </a:xfrm>
            <a:custGeom>
              <a:avLst/>
              <a:gdLst/>
              <a:ahLst/>
              <a:cxnLst/>
              <a:rect l="l" t="t" r="r" b="b"/>
              <a:pathLst>
                <a:path w="8737600" h="1726563">
                  <a:moveTo>
                    <a:pt x="0" y="0"/>
                  </a:moveTo>
                  <a:lnTo>
                    <a:pt x="8737600" y="0"/>
                  </a:lnTo>
                  <a:lnTo>
                    <a:pt x="8737600" y="1726563"/>
                  </a:lnTo>
                  <a:lnTo>
                    <a:pt x="0" y="172656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8607" b="-4860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8737600" cy="17170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536"/>
                </a:lnSpc>
                <a:spcBef>
                  <a:spcPct val="0"/>
                </a:spcBef>
              </a:pPr>
              <a:r>
                <a:rPr lang="en-US" sz="42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Punts importants 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861560" y="2251016"/>
            <a:ext cx="4145280" cy="2662374"/>
            <a:chOff x="0" y="0"/>
            <a:chExt cx="5527040" cy="3549831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5527040" cy="3549831"/>
              <a:chOff x="0" y="0"/>
              <a:chExt cx="5527040" cy="3549831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5527040" cy="3549760"/>
              </a:xfrm>
              <a:custGeom>
                <a:avLst/>
                <a:gdLst/>
                <a:ahLst/>
                <a:cxnLst/>
                <a:rect l="l" t="t" r="r" b="b"/>
                <a:pathLst>
                  <a:path w="5527040" h="3549760">
                    <a:moveTo>
                      <a:pt x="0" y="515764"/>
                    </a:moveTo>
                    <a:cubicBezTo>
                      <a:pt x="0" y="230895"/>
                      <a:pt x="412369" y="0"/>
                      <a:pt x="921131" y="0"/>
                    </a:cubicBezTo>
                    <a:lnTo>
                      <a:pt x="4605909" y="0"/>
                    </a:lnTo>
                    <a:cubicBezTo>
                      <a:pt x="5114671" y="0"/>
                      <a:pt x="5527040" y="230895"/>
                      <a:pt x="5527040" y="515764"/>
                    </a:cubicBezTo>
                    <a:lnTo>
                      <a:pt x="5527040" y="3033997"/>
                    </a:lnTo>
                    <a:cubicBezTo>
                      <a:pt x="5527040" y="3318865"/>
                      <a:pt x="5114671" y="3549760"/>
                      <a:pt x="4605909" y="3549760"/>
                    </a:cubicBezTo>
                    <a:lnTo>
                      <a:pt x="921131" y="3549760"/>
                    </a:lnTo>
                    <a:cubicBezTo>
                      <a:pt x="412369" y="3549831"/>
                      <a:pt x="0" y="3318865"/>
                      <a:pt x="0" y="3033997"/>
                    </a:cubicBezTo>
                    <a:lnTo>
                      <a:pt x="0" y="515764"/>
                    </a:lnTo>
                    <a:close/>
                  </a:path>
                </a:pathLst>
              </a:custGeom>
              <a:solidFill>
                <a:srgbClr val="50B264"/>
              </a:solid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467360" y="1400266"/>
              <a:ext cx="4592320" cy="730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160"/>
                </a:lnSpc>
                <a:spcBef>
                  <a:spcPct val="0"/>
                </a:spcBef>
              </a:pPr>
              <a:r>
                <a:rPr lang="en-US" sz="1800" b="1" u="none" strike="noStrike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Els mitjans digitals poden ser molt útils i divertits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281160" y="2251016"/>
            <a:ext cx="4145280" cy="2395674"/>
            <a:chOff x="0" y="0"/>
            <a:chExt cx="5527040" cy="3194231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5527040" cy="3194231"/>
              <a:chOff x="0" y="0"/>
              <a:chExt cx="5527040" cy="3194231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5527040" cy="3194167"/>
              </a:xfrm>
              <a:custGeom>
                <a:avLst/>
                <a:gdLst/>
                <a:ahLst/>
                <a:cxnLst/>
                <a:rect l="l" t="t" r="r" b="b"/>
                <a:pathLst>
                  <a:path w="5527040" h="3194167">
                    <a:moveTo>
                      <a:pt x="0" y="464098"/>
                    </a:moveTo>
                    <a:cubicBezTo>
                      <a:pt x="0" y="207766"/>
                      <a:pt x="412369" y="0"/>
                      <a:pt x="921131" y="0"/>
                    </a:cubicBezTo>
                    <a:lnTo>
                      <a:pt x="4605909" y="0"/>
                    </a:lnTo>
                    <a:cubicBezTo>
                      <a:pt x="5114671" y="0"/>
                      <a:pt x="5527040" y="207766"/>
                      <a:pt x="5527040" y="464098"/>
                    </a:cubicBezTo>
                    <a:lnTo>
                      <a:pt x="5527040" y="2730070"/>
                    </a:lnTo>
                    <a:cubicBezTo>
                      <a:pt x="5527040" y="2986402"/>
                      <a:pt x="5114671" y="3194167"/>
                      <a:pt x="4605909" y="3194167"/>
                    </a:cubicBezTo>
                    <a:lnTo>
                      <a:pt x="921131" y="3194167"/>
                    </a:lnTo>
                    <a:cubicBezTo>
                      <a:pt x="412369" y="3194232"/>
                      <a:pt x="0" y="2986402"/>
                      <a:pt x="0" y="2730070"/>
                    </a:cubicBezTo>
                    <a:lnTo>
                      <a:pt x="0" y="464098"/>
                    </a:lnTo>
                    <a:close/>
                  </a:path>
                </a:pathLst>
              </a:custGeom>
              <a:solidFill>
                <a:srgbClr val="70C7D6"/>
              </a:solid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467360" y="1044666"/>
              <a:ext cx="4592320" cy="1085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160"/>
                </a:lnSpc>
                <a:spcBef>
                  <a:spcPct val="0"/>
                </a:spcBef>
              </a:pPr>
              <a:r>
                <a:rPr lang="en-US" sz="1800" b="1" u="none" strike="noStrike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També poden afectar com dormim, ens concentrem o ens sentim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861560" y="5556423"/>
            <a:ext cx="4145280" cy="2662374"/>
            <a:chOff x="0" y="0"/>
            <a:chExt cx="5527040" cy="3549831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5527040" cy="3549831"/>
              <a:chOff x="0" y="0"/>
              <a:chExt cx="5527040" cy="3549831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5527040" cy="3549831"/>
              </a:xfrm>
              <a:custGeom>
                <a:avLst/>
                <a:gdLst/>
                <a:ahLst/>
                <a:cxnLst/>
                <a:rect l="l" t="t" r="r" b="b"/>
                <a:pathLst>
                  <a:path w="5527040" h="3549831">
                    <a:moveTo>
                      <a:pt x="0" y="515764"/>
                    </a:moveTo>
                    <a:cubicBezTo>
                      <a:pt x="0" y="230895"/>
                      <a:pt x="412369" y="0"/>
                      <a:pt x="921131" y="0"/>
                    </a:cubicBezTo>
                    <a:lnTo>
                      <a:pt x="4605909" y="0"/>
                    </a:lnTo>
                    <a:cubicBezTo>
                      <a:pt x="5114671" y="0"/>
                      <a:pt x="5527040" y="230895"/>
                      <a:pt x="5527040" y="515764"/>
                    </a:cubicBezTo>
                    <a:lnTo>
                      <a:pt x="5527040" y="3034068"/>
                    </a:lnTo>
                    <a:cubicBezTo>
                      <a:pt x="5527040" y="3318936"/>
                      <a:pt x="5114671" y="3549831"/>
                      <a:pt x="4605909" y="3549831"/>
                    </a:cubicBezTo>
                    <a:lnTo>
                      <a:pt x="921131" y="3549831"/>
                    </a:lnTo>
                    <a:cubicBezTo>
                      <a:pt x="412369" y="3549831"/>
                      <a:pt x="0" y="3318865"/>
                      <a:pt x="0" y="3034068"/>
                    </a:cubicBezTo>
                    <a:close/>
                  </a:path>
                </a:pathLst>
              </a:custGeom>
              <a:solidFill>
                <a:srgbClr val="E3829C"/>
              </a:solid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467360" y="1400266"/>
              <a:ext cx="4592320" cy="730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160"/>
                </a:lnSpc>
                <a:spcBef>
                  <a:spcPct val="0"/>
                </a:spcBef>
              </a:pPr>
              <a:r>
                <a:rPr lang="en-US" sz="1800" b="1" u="none" strike="noStrike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Fer pauses és necessari per cuidar cos i ment.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281160" y="5556423"/>
            <a:ext cx="4145280" cy="2662374"/>
            <a:chOff x="0" y="0"/>
            <a:chExt cx="5527040" cy="3549831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5527040" cy="3549831"/>
              <a:chOff x="0" y="0"/>
              <a:chExt cx="5527040" cy="3549831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5527040" cy="3549760"/>
              </a:xfrm>
              <a:custGeom>
                <a:avLst/>
                <a:gdLst/>
                <a:ahLst/>
                <a:cxnLst/>
                <a:rect l="l" t="t" r="r" b="b"/>
                <a:pathLst>
                  <a:path w="5527040" h="3549760">
                    <a:moveTo>
                      <a:pt x="0" y="515764"/>
                    </a:moveTo>
                    <a:cubicBezTo>
                      <a:pt x="0" y="230895"/>
                      <a:pt x="412369" y="0"/>
                      <a:pt x="921131" y="0"/>
                    </a:cubicBezTo>
                    <a:lnTo>
                      <a:pt x="4605909" y="0"/>
                    </a:lnTo>
                    <a:cubicBezTo>
                      <a:pt x="5114671" y="0"/>
                      <a:pt x="5527040" y="230895"/>
                      <a:pt x="5527040" y="515764"/>
                    </a:cubicBezTo>
                    <a:lnTo>
                      <a:pt x="5527040" y="3033997"/>
                    </a:lnTo>
                    <a:cubicBezTo>
                      <a:pt x="5527040" y="3318865"/>
                      <a:pt x="5114671" y="3549760"/>
                      <a:pt x="4605909" y="3549760"/>
                    </a:cubicBezTo>
                    <a:lnTo>
                      <a:pt x="921131" y="3549760"/>
                    </a:lnTo>
                    <a:cubicBezTo>
                      <a:pt x="412369" y="3549831"/>
                      <a:pt x="0" y="3318865"/>
                      <a:pt x="0" y="3033997"/>
                    </a:cubicBezTo>
                    <a:close/>
                  </a:path>
                </a:pathLst>
              </a:custGeom>
              <a:solidFill>
                <a:srgbClr val="FFED4C"/>
              </a:solid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467360" y="1400266"/>
              <a:ext cx="4592320" cy="730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160"/>
                </a:lnSpc>
                <a:spcBef>
                  <a:spcPct val="0"/>
                </a:spcBef>
              </a:pPr>
              <a:r>
                <a:rPr lang="en-US" sz="1800" b="1" u="none" strike="noStrike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Aprendre a autoregular-se és part del benestar digital.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30750" y="451783"/>
            <a:ext cx="8066766" cy="11079899"/>
            <a:chOff x="0" y="0"/>
            <a:chExt cx="9985972" cy="13715975"/>
          </a:xfrm>
        </p:grpSpPr>
        <p:sp>
          <p:nvSpPr>
            <p:cNvPr id="3" name="Freeform 3" descr="A cartoon of a person holding a phone  AI-generated content may be incorrect."/>
            <p:cNvSpPr/>
            <p:nvPr/>
          </p:nvSpPr>
          <p:spPr>
            <a:xfrm>
              <a:off x="0" y="0"/>
              <a:ext cx="9986010" cy="13716000"/>
            </a:xfrm>
            <a:custGeom>
              <a:avLst/>
              <a:gdLst/>
              <a:ahLst/>
              <a:cxnLst/>
              <a:rect l="l" t="t" r="r" b="b"/>
              <a:pathLst>
                <a:path w="9986010" h="13716000">
                  <a:moveTo>
                    <a:pt x="0" y="0"/>
                  </a:moveTo>
                  <a:lnTo>
                    <a:pt x="9986010" y="0"/>
                  </a:lnTo>
                  <a:lnTo>
                    <a:pt x="998601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4585" r="-29420" b="-97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581200" y="1028700"/>
            <a:ext cx="6251734" cy="3086100"/>
            <a:chOff x="0" y="0"/>
            <a:chExt cx="1646555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6555" cy="812800"/>
            </a:xfrm>
            <a:custGeom>
              <a:avLst/>
              <a:gdLst/>
              <a:ahLst/>
              <a:cxnLst/>
              <a:rect l="l" t="t" r="r" b="b"/>
              <a:pathLst>
                <a:path w="1646555" h="812800">
                  <a:moveTo>
                    <a:pt x="1646555" y="35913"/>
                  </a:moveTo>
                  <a:lnTo>
                    <a:pt x="1646555" y="776887"/>
                  </a:lnTo>
                  <a:cubicBezTo>
                    <a:pt x="1646555" y="796721"/>
                    <a:pt x="1630476" y="812800"/>
                    <a:pt x="1610642" y="812800"/>
                  </a:cubicBezTo>
                  <a:lnTo>
                    <a:pt x="35913" y="812800"/>
                  </a:lnTo>
                  <a:cubicBezTo>
                    <a:pt x="16079" y="812800"/>
                    <a:pt x="0" y="796721"/>
                    <a:pt x="0" y="776887"/>
                  </a:cubicBezTo>
                  <a:lnTo>
                    <a:pt x="0" y="35913"/>
                  </a:lnTo>
                  <a:cubicBezTo>
                    <a:pt x="0" y="16079"/>
                    <a:pt x="16079" y="0"/>
                    <a:pt x="35913" y="0"/>
                  </a:cubicBezTo>
                  <a:lnTo>
                    <a:pt x="1610642" y="0"/>
                  </a:lnTo>
                  <a:cubicBezTo>
                    <a:pt x="1620167" y="0"/>
                    <a:pt x="1629302" y="3784"/>
                    <a:pt x="1636036" y="10519"/>
                  </a:cubicBezTo>
                  <a:cubicBezTo>
                    <a:pt x="1642771" y="17253"/>
                    <a:pt x="1646555" y="26388"/>
                    <a:pt x="1646555" y="35913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1646555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599"/>
                </a:lnSpc>
                <a:spcBef>
                  <a:spcPct val="0"/>
                </a:spcBef>
              </a:pPr>
              <a:r>
                <a:rPr lang="en-US" sz="2999" b="1" u="none" strike="noStrike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Els mitjans digitals no són bons ni dolents. Tot depèn de com els usem i quant els usem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2230283" y="5867400"/>
            <a:ext cx="1790233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6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Per què?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563300" y="4810125"/>
            <a:ext cx="312420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Hi estàs d'acord? 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216640" y="7779087"/>
            <a:ext cx="6370320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00"/>
              </a:lnSpc>
              <a:spcBef>
                <a:spcPct val="0"/>
              </a:spcBef>
            </a:pPr>
            <a:r>
              <a:rPr lang="en-US" sz="22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Avui comencem a descobrir com els mitjans ens poden ajudar… i com cuidar-nos d'ells.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653875" y="2048570"/>
            <a:ext cx="5135880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00"/>
              </a:lnSpc>
              <a:spcBef>
                <a:spcPct val="0"/>
              </a:spcBef>
            </a:pPr>
            <a:r>
              <a:rPr lang="en-US" sz="2250" b="1" u="none" strike="noStrike">
                <a:solidFill>
                  <a:srgbClr val="E3829C"/>
                </a:solidFill>
                <a:latin typeface="Poppins Bold"/>
                <a:ea typeface="Poppins Bold"/>
                <a:cs typeface="Poppins Bold"/>
                <a:sym typeface="Poppins Bold"/>
              </a:rPr>
              <a:t>Quant de temps creus que passes amb pantalles cada dia?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72963" y="3053763"/>
            <a:ext cx="5553951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00"/>
              </a:lnSpc>
              <a:spcBef>
                <a:spcPct val="0"/>
              </a:spcBef>
            </a:pPr>
            <a:r>
              <a:rPr lang="en-US" sz="2250" b="1" u="none" strike="noStrike">
                <a:solidFill>
                  <a:srgbClr val="70C7D6"/>
                </a:solidFill>
                <a:latin typeface="Poppins Bold"/>
                <a:ea typeface="Poppins Bold"/>
                <a:cs typeface="Poppins Bold"/>
                <a:sym typeface="Poppins Bold"/>
              </a:rPr>
              <a:t>Què sents quan portes molt de temps connectat/ada?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72963" y="4198058"/>
            <a:ext cx="5553951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00"/>
              </a:lnSpc>
              <a:spcBef>
                <a:spcPct val="0"/>
              </a:spcBef>
            </a:pPr>
            <a:r>
              <a:rPr lang="en-US" sz="2250" b="1" u="none" strike="noStrike">
                <a:solidFill>
                  <a:srgbClr val="50B264"/>
                </a:solidFill>
                <a:latin typeface="Poppins Bold"/>
                <a:ea typeface="Poppins Bold"/>
                <a:cs typeface="Poppins Bold"/>
                <a:sym typeface="Poppins Bold"/>
              </a:rPr>
              <a:t>   Quina activitat gaudeixes més sense pantalles?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307080" y="1146067"/>
            <a:ext cx="896112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3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Abans de començar…</a:t>
            </a:r>
          </a:p>
        </p:txBody>
      </p:sp>
      <p:grpSp>
        <p:nvGrpSpPr>
          <p:cNvPr id="7" name="Group 7"/>
          <p:cNvGrpSpPr/>
          <p:nvPr/>
        </p:nvGrpSpPr>
        <p:grpSpPr>
          <a:xfrm rot="-5400000">
            <a:off x="11211354" y="1404061"/>
            <a:ext cx="6380902" cy="5830634"/>
            <a:chOff x="0" y="0"/>
            <a:chExt cx="8507870" cy="7774178"/>
          </a:xfrm>
        </p:grpSpPr>
        <p:sp>
          <p:nvSpPr>
            <p:cNvPr id="8" name="Freeform 8" descr="Cartoon of a child in a pink dress  AI-generated content may be incorrect."/>
            <p:cNvSpPr/>
            <p:nvPr/>
          </p:nvSpPr>
          <p:spPr>
            <a:xfrm>
              <a:off x="0" y="0"/>
              <a:ext cx="8507857" cy="7774178"/>
            </a:xfrm>
            <a:custGeom>
              <a:avLst/>
              <a:gdLst/>
              <a:ahLst/>
              <a:cxnLst/>
              <a:rect l="l" t="t" r="r" b="b"/>
              <a:pathLst>
                <a:path w="8507857" h="7774178">
                  <a:moveTo>
                    <a:pt x="0" y="0"/>
                  </a:moveTo>
                  <a:lnTo>
                    <a:pt x="8507857" y="0"/>
                  </a:lnTo>
                  <a:lnTo>
                    <a:pt x="8507857" y="7774178"/>
                  </a:lnTo>
                  <a:lnTo>
                    <a:pt x="0" y="77741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482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616813" y="5891822"/>
            <a:ext cx="792480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22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Avui aprendrem a: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616813" y="6713087"/>
            <a:ext cx="7604760" cy="81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8632" lvl="1" indent="-244316" algn="l">
              <a:lnSpc>
                <a:spcPts val="3240"/>
              </a:lnSpc>
              <a:spcBef>
                <a:spcPct val="0"/>
              </a:spcBef>
              <a:buFont typeface="Arial"/>
              <a:buChar char="•"/>
            </a:pPr>
            <a:r>
              <a:rPr lang="en-US" sz="2700" u="none" strike="noStrike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Reflexionar sobre com usem els mitjans digitals.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616813" y="7813719"/>
            <a:ext cx="7604760" cy="81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8632" lvl="1" indent="-244316" algn="l">
              <a:lnSpc>
                <a:spcPts val="3240"/>
              </a:lnSpc>
              <a:spcBef>
                <a:spcPct val="0"/>
              </a:spcBef>
              <a:buFont typeface="Arial"/>
              <a:buChar char="•"/>
            </a:pPr>
            <a:r>
              <a:rPr lang="en-US" sz="2700" u="none" strike="noStrike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Reconèixer les emocions que sentim quan els usem.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616813" y="8914343"/>
            <a:ext cx="760476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8632" lvl="1" indent="-244316" algn="l">
              <a:lnSpc>
                <a:spcPts val="3240"/>
              </a:lnSpc>
              <a:spcBef>
                <a:spcPct val="0"/>
              </a:spcBef>
              <a:buFont typeface="Arial"/>
              <a:buChar char="•"/>
            </a:pPr>
            <a:r>
              <a:rPr lang="en-US" sz="2700" u="none" strike="noStrike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Comprendre com afecten al nostre benestar.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4157748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806440" y="6208395"/>
            <a:ext cx="6675120" cy="149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759"/>
              </a:lnSpc>
              <a:spcBef>
                <a:spcPct val="0"/>
              </a:spcBef>
            </a:pPr>
            <a:r>
              <a:rPr lang="en-US" sz="48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Analitzem el nostre benestar digital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79079" y="1115063"/>
            <a:ext cx="14729841" cy="1524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880"/>
              </a:lnSpc>
              <a:spcBef>
                <a:spcPct val="0"/>
              </a:spcBef>
            </a:pPr>
            <a:r>
              <a:rPr lang="en-US" sz="49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Dia 1: </a:t>
            </a:r>
          </a:p>
          <a:p>
            <a:pPr marL="0" lvl="0" indent="0" algn="ctr">
              <a:lnSpc>
                <a:spcPts val="5880"/>
              </a:lnSpc>
              <a:spcBef>
                <a:spcPct val="0"/>
              </a:spcBef>
            </a:pPr>
            <a:r>
              <a:rPr lang="en-US" sz="49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Mitjans digitals i benestar</a:t>
            </a: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742718" y="5841414"/>
            <a:ext cx="3060539" cy="3589119"/>
          </a:xfrm>
          <a:custGeom>
            <a:avLst/>
            <a:gdLst/>
            <a:ahLst/>
            <a:cxnLst/>
            <a:rect l="l" t="t" r="r" b="b"/>
            <a:pathLst>
              <a:path w="3060539" h="3589119">
                <a:moveTo>
                  <a:pt x="0" y="0"/>
                </a:moveTo>
                <a:lnTo>
                  <a:pt x="3060540" y="0"/>
                </a:lnTo>
                <a:lnTo>
                  <a:pt x="3060540" y="3589119"/>
                </a:lnTo>
                <a:lnTo>
                  <a:pt x="0" y="35891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676924" y="5508164"/>
            <a:ext cx="3344711" cy="3922369"/>
          </a:xfrm>
          <a:custGeom>
            <a:avLst/>
            <a:gdLst/>
            <a:ahLst/>
            <a:cxnLst/>
            <a:rect l="l" t="t" r="r" b="b"/>
            <a:pathLst>
              <a:path w="3344711" h="3922369">
                <a:moveTo>
                  <a:pt x="0" y="0"/>
                </a:moveTo>
                <a:lnTo>
                  <a:pt x="3344711" y="0"/>
                </a:lnTo>
                <a:lnTo>
                  <a:pt x="3344711" y="3922369"/>
                </a:lnTo>
                <a:lnTo>
                  <a:pt x="0" y="39223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635" r="-8635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2346960" y="1208275"/>
            <a:ext cx="6446520" cy="3638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4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Text imprès o projectat: «Un dia amb Felix i la Sam». 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4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Pissarra i retoladors / guixos.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4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Fitxes o fulls per anotar impressions.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4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Daus d'emocions i mitjans (opcional, per a la segona part). 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4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Cadires disposades en cercle o en grups de 4–5 alumnes.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951720" y="1208275"/>
            <a:ext cx="5989320" cy="3638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Explorarem com el nostre ús dels</a:t>
            </a:r>
            <a:r>
              <a:rPr lang="en-US" sz="24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mitjans digitals influeix en com ens sentim a nivell físic, emocional i social.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Compartirem experiències sobre emocions i hàbits, i identificarem com els diferents mitjans ens afecten. </a:t>
            </a: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272307" y="1552060"/>
            <a:ext cx="6292653" cy="6292654"/>
            <a:chOff x="0" y="0"/>
            <a:chExt cx="8390204" cy="83902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390255" cy="8390257"/>
            </a:xfrm>
            <a:custGeom>
              <a:avLst/>
              <a:gdLst/>
              <a:ahLst/>
              <a:cxnLst/>
              <a:rect l="l" t="t" r="r" b="b"/>
              <a:pathLst>
                <a:path w="8390255" h="8390257">
                  <a:moveTo>
                    <a:pt x="0" y="4195065"/>
                  </a:moveTo>
                  <a:cubicBezTo>
                    <a:pt x="0" y="1878203"/>
                    <a:pt x="1878203" y="0"/>
                    <a:pt x="4195064" y="0"/>
                  </a:cubicBezTo>
                  <a:cubicBezTo>
                    <a:pt x="6511925" y="0"/>
                    <a:pt x="8390255" y="1878203"/>
                    <a:pt x="8390255" y="4195065"/>
                  </a:cubicBezTo>
                  <a:cubicBezTo>
                    <a:pt x="8390255" y="6511927"/>
                    <a:pt x="6512052" y="8390257"/>
                    <a:pt x="4195064" y="8390257"/>
                  </a:cubicBezTo>
                  <a:cubicBezTo>
                    <a:pt x="1878076" y="8390257"/>
                    <a:pt x="0" y="6512054"/>
                    <a:pt x="0" y="4195065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390204" cy="84187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endParaRPr/>
            </a:p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endParaRPr/>
            </a:p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Pensa en els moments en què uses el mòbil, veus vídeos, escoltes música o jugues. Quines emocions et vénen al cap? </a:t>
              </a:r>
            </a:p>
            <a:p>
              <a:pPr algn="ctr">
                <a:lnSpc>
                  <a:spcPts val="3600"/>
                </a:lnSpc>
              </a:pPr>
              <a:endParaRPr lang="en-US" sz="3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539740" y="8581358"/>
            <a:ext cx="7208520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22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Objectiu: 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22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Reconèixer les pròpies emocions associades a l'ús digital.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622030" y="364960"/>
            <a:ext cx="104394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22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Part 1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765138" y="1253265"/>
            <a:ext cx="3315601" cy="1817096"/>
            <a:chOff x="0" y="0"/>
            <a:chExt cx="873245" cy="47857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3245" cy="478577"/>
            </a:xfrm>
            <a:custGeom>
              <a:avLst/>
              <a:gdLst/>
              <a:ahLst/>
              <a:cxnLst/>
              <a:rect l="l" t="t" r="r" b="b"/>
              <a:pathLst>
                <a:path w="873245" h="478577">
                  <a:moveTo>
                    <a:pt x="112080" y="0"/>
                  </a:moveTo>
                  <a:lnTo>
                    <a:pt x="761165" y="0"/>
                  </a:lnTo>
                  <a:cubicBezTo>
                    <a:pt x="823065" y="0"/>
                    <a:pt x="873245" y="50180"/>
                    <a:pt x="873245" y="112080"/>
                  </a:cubicBezTo>
                  <a:lnTo>
                    <a:pt x="873245" y="366497"/>
                  </a:lnTo>
                  <a:cubicBezTo>
                    <a:pt x="873245" y="396222"/>
                    <a:pt x="861436" y="424730"/>
                    <a:pt x="840417" y="445749"/>
                  </a:cubicBezTo>
                  <a:cubicBezTo>
                    <a:pt x="819398" y="466768"/>
                    <a:pt x="790890" y="478577"/>
                    <a:pt x="761165" y="478577"/>
                  </a:cubicBezTo>
                  <a:lnTo>
                    <a:pt x="112080" y="478577"/>
                  </a:lnTo>
                  <a:cubicBezTo>
                    <a:pt x="82354" y="478577"/>
                    <a:pt x="53846" y="466768"/>
                    <a:pt x="32827" y="445749"/>
                  </a:cubicBezTo>
                  <a:cubicBezTo>
                    <a:pt x="11808" y="424730"/>
                    <a:pt x="0" y="396222"/>
                    <a:pt x="0" y="366497"/>
                  </a:cubicBezTo>
                  <a:lnTo>
                    <a:pt x="0" y="112080"/>
                  </a:lnTo>
                  <a:cubicBezTo>
                    <a:pt x="0" y="82354"/>
                    <a:pt x="11808" y="53846"/>
                    <a:pt x="32827" y="32827"/>
                  </a:cubicBezTo>
                  <a:cubicBezTo>
                    <a:pt x="53846" y="11808"/>
                    <a:pt x="82354" y="0"/>
                    <a:pt x="112080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873245" cy="5071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00"/>
                </a:lnSpc>
                <a:spcBef>
                  <a:spcPct val="0"/>
                </a:spcBef>
              </a:pPr>
              <a:r>
                <a:rPr lang="en-US" sz="22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et sents després de passar temps amb pantalles?</a:t>
              </a:r>
            </a:p>
          </p:txBody>
        </p:sp>
      </p:grpSp>
      <p:sp>
        <p:nvSpPr>
          <p:cNvPr id="10" name="AutoShape 10"/>
          <p:cNvSpPr/>
          <p:nvPr/>
        </p:nvSpPr>
        <p:spPr>
          <a:xfrm>
            <a:off x="5101378" y="2132991"/>
            <a:ext cx="1170930" cy="2565397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11" name="Group 11"/>
          <p:cNvGrpSpPr/>
          <p:nvPr/>
        </p:nvGrpSpPr>
        <p:grpSpPr>
          <a:xfrm>
            <a:off x="1765138" y="6027618"/>
            <a:ext cx="3315601" cy="1817096"/>
            <a:chOff x="0" y="0"/>
            <a:chExt cx="873245" cy="47857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73245" cy="478577"/>
            </a:xfrm>
            <a:custGeom>
              <a:avLst/>
              <a:gdLst/>
              <a:ahLst/>
              <a:cxnLst/>
              <a:rect l="l" t="t" r="r" b="b"/>
              <a:pathLst>
                <a:path w="873245" h="478577">
                  <a:moveTo>
                    <a:pt x="112080" y="0"/>
                  </a:moveTo>
                  <a:lnTo>
                    <a:pt x="761165" y="0"/>
                  </a:lnTo>
                  <a:cubicBezTo>
                    <a:pt x="823065" y="0"/>
                    <a:pt x="873245" y="50180"/>
                    <a:pt x="873245" y="112080"/>
                  </a:cubicBezTo>
                  <a:lnTo>
                    <a:pt x="873245" y="366497"/>
                  </a:lnTo>
                  <a:cubicBezTo>
                    <a:pt x="873245" y="396222"/>
                    <a:pt x="861436" y="424730"/>
                    <a:pt x="840417" y="445749"/>
                  </a:cubicBezTo>
                  <a:cubicBezTo>
                    <a:pt x="819398" y="466768"/>
                    <a:pt x="790890" y="478577"/>
                    <a:pt x="761165" y="478577"/>
                  </a:cubicBezTo>
                  <a:lnTo>
                    <a:pt x="112080" y="478577"/>
                  </a:lnTo>
                  <a:cubicBezTo>
                    <a:pt x="82354" y="478577"/>
                    <a:pt x="53846" y="466768"/>
                    <a:pt x="32827" y="445749"/>
                  </a:cubicBezTo>
                  <a:cubicBezTo>
                    <a:pt x="11808" y="424730"/>
                    <a:pt x="0" y="396222"/>
                    <a:pt x="0" y="366497"/>
                  </a:cubicBezTo>
                  <a:lnTo>
                    <a:pt x="0" y="112080"/>
                  </a:lnTo>
                  <a:cubicBezTo>
                    <a:pt x="0" y="82354"/>
                    <a:pt x="11808" y="53846"/>
                    <a:pt x="32827" y="32827"/>
                  </a:cubicBezTo>
                  <a:cubicBezTo>
                    <a:pt x="53846" y="11808"/>
                    <a:pt x="82354" y="0"/>
                    <a:pt x="112080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873245" cy="5071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00"/>
                </a:lnSpc>
                <a:spcBef>
                  <a:spcPct val="0"/>
                </a:spcBef>
              </a:pPr>
              <a:r>
                <a:rPr lang="en-US" sz="22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Quines coses no et fan sentir tan bé?</a:t>
              </a:r>
            </a:p>
          </p:txBody>
        </p:sp>
      </p:grpSp>
      <p:sp>
        <p:nvSpPr>
          <p:cNvPr id="14" name="AutoShape 14"/>
          <p:cNvSpPr/>
          <p:nvPr/>
        </p:nvSpPr>
        <p:spPr>
          <a:xfrm flipV="1">
            <a:off x="5080739" y="4698387"/>
            <a:ext cx="1191569" cy="2237779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15" name="Group 15"/>
          <p:cNvGrpSpPr/>
          <p:nvPr/>
        </p:nvGrpSpPr>
        <p:grpSpPr>
          <a:xfrm>
            <a:off x="13384080" y="1253265"/>
            <a:ext cx="3315601" cy="1817096"/>
            <a:chOff x="0" y="0"/>
            <a:chExt cx="873245" cy="47857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73245" cy="478577"/>
            </a:xfrm>
            <a:custGeom>
              <a:avLst/>
              <a:gdLst/>
              <a:ahLst/>
              <a:cxnLst/>
              <a:rect l="l" t="t" r="r" b="b"/>
              <a:pathLst>
                <a:path w="873245" h="478577">
                  <a:moveTo>
                    <a:pt x="112080" y="0"/>
                  </a:moveTo>
                  <a:lnTo>
                    <a:pt x="761165" y="0"/>
                  </a:lnTo>
                  <a:cubicBezTo>
                    <a:pt x="823065" y="0"/>
                    <a:pt x="873245" y="50180"/>
                    <a:pt x="873245" y="112080"/>
                  </a:cubicBezTo>
                  <a:lnTo>
                    <a:pt x="873245" y="366497"/>
                  </a:lnTo>
                  <a:cubicBezTo>
                    <a:pt x="873245" y="396222"/>
                    <a:pt x="861436" y="424730"/>
                    <a:pt x="840417" y="445749"/>
                  </a:cubicBezTo>
                  <a:cubicBezTo>
                    <a:pt x="819398" y="466768"/>
                    <a:pt x="790890" y="478577"/>
                    <a:pt x="761165" y="478577"/>
                  </a:cubicBezTo>
                  <a:lnTo>
                    <a:pt x="112080" y="478577"/>
                  </a:lnTo>
                  <a:cubicBezTo>
                    <a:pt x="82354" y="478577"/>
                    <a:pt x="53846" y="466768"/>
                    <a:pt x="32827" y="445749"/>
                  </a:cubicBezTo>
                  <a:cubicBezTo>
                    <a:pt x="11808" y="424730"/>
                    <a:pt x="0" y="396222"/>
                    <a:pt x="0" y="366497"/>
                  </a:cubicBezTo>
                  <a:lnTo>
                    <a:pt x="0" y="112080"/>
                  </a:lnTo>
                  <a:cubicBezTo>
                    <a:pt x="0" y="82354"/>
                    <a:pt x="11808" y="53846"/>
                    <a:pt x="32827" y="32827"/>
                  </a:cubicBezTo>
                  <a:cubicBezTo>
                    <a:pt x="53846" y="11808"/>
                    <a:pt x="82354" y="0"/>
                    <a:pt x="112080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873245" cy="5071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00"/>
                </a:lnSpc>
                <a:spcBef>
                  <a:spcPct val="0"/>
                </a:spcBef>
              </a:pPr>
              <a:r>
                <a:rPr lang="en-US" sz="22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t'agrada d'usar-les?</a:t>
              </a:r>
            </a:p>
          </p:txBody>
        </p:sp>
      </p:grpSp>
      <p:sp>
        <p:nvSpPr>
          <p:cNvPr id="18" name="AutoShape 18"/>
          <p:cNvSpPr/>
          <p:nvPr/>
        </p:nvSpPr>
        <p:spPr>
          <a:xfrm flipV="1">
            <a:off x="12564960" y="2161813"/>
            <a:ext cx="819119" cy="2536574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19" name="Group 19"/>
          <p:cNvGrpSpPr/>
          <p:nvPr/>
        </p:nvGrpSpPr>
        <p:grpSpPr>
          <a:xfrm>
            <a:off x="12556016" y="4695113"/>
            <a:ext cx="4143665" cy="3149601"/>
            <a:chOff x="0" y="0"/>
            <a:chExt cx="5524886" cy="4199468"/>
          </a:xfrm>
        </p:grpSpPr>
        <p:grpSp>
          <p:nvGrpSpPr>
            <p:cNvPr id="20" name="Group 20"/>
            <p:cNvGrpSpPr/>
            <p:nvPr/>
          </p:nvGrpSpPr>
          <p:grpSpPr>
            <a:xfrm>
              <a:off x="1104085" y="1776674"/>
              <a:ext cx="4420801" cy="2422795"/>
              <a:chOff x="0" y="0"/>
              <a:chExt cx="873245" cy="478577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73245" cy="478577"/>
              </a:xfrm>
              <a:custGeom>
                <a:avLst/>
                <a:gdLst/>
                <a:ahLst/>
                <a:cxnLst/>
                <a:rect l="l" t="t" r="r" b="b"/>
                <a:pathLst>
                  <a:path w="873245" h="478577">
                    <a:moveTo>
                      <a:pt x="112080" y="0"/>
                    </a:moveTo>
                    <a:lnTo>
                      <a:pt x="761165" y="0"/>
                    </a:lnTo>
                    <a:cubicBezTo>
                      <a:pt x="823065" y="0"/>
                      <a:pt x="873245" y="50180"/>
                      <a:pt x="873245" y="112080"/>
                    </a:cubicBezTo>
                    <a:lnTo>
                      <a:pt x="873245" y="366497"/>
                    </a:lnTo>
                    <a:cubicBezTo>
                      <a:pt x="873245" y="396222"/>
                      <a:pt x="861436" y="424730"/>
                      <a:pt x="840417" y="445749"/>
                    </a:cubicBezTo>
                    <a:cubicBezTo>
                      <a:pt x="819398" y="466768"/>
                      <a:pt x="790890" y="478577"/>
                      <a:pt x="761165" y="478577"/>
                    </a:cubicBezTo>
                    <a:lnTo>
                      <a:pt x="112080" y="478577"/>
                    </a:lnTo>
                    <a:cubicBezTo>
                      <a:pt x="82354" y="478577"/>
                      <a:pt x="53846" y="466768"/>
                      <a:pt x="32827" y="445749"/>
                    </a:cubicBezTo>
                    <a:cubicBezTo>
                      <a:pt x="11808" y="424730"/>
                      <a:pt x="0" y="396222"/>
                      <a:pt x="0" y="366497"/>
                    </a:cubicBezTo>
                    <a:lnTo>
                      <a:pt x="0" y="112080"/>
                    </a:lnTo>
                    <a:cubicBezTo>
                      <a:pt x="0" y="82354"/>
                      <a:pt x="11808" y="53846"/>
                      <a:pt x="32827" y="32827"/>
                    </a:cubicBezTo>
                    <a:cubicBezTo>
                      <a:pt x="53846" y="11808"/>
                      <a:pt x="82354" y="0"/>
                      <a:pt x="11208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28575"/>
                <a:ext cx="873245" cy="50715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700"/>
                  </a:lnSpc>
                  <a:spcBef>
                    <a:spcPct val="0"/>
                  </a:spcBef>
                </a:pPr>
                <a:r>
                  <a:rPr lang="en-US" sz="2250" u="none" strike="noStrike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Quins mitjans uses més en el teu dia a dia?</a:t>
                </a:r>
              </a:p>
            </p:txBody>
          </p:sp>
        </p:grpSp>
        <p:sp>
          <p:nvSpPr>
            <p:cNvPr id="23" name="AutoShape 23"/>
            <p:cNvSpPr/>
            <p:nvPr/>
          </p:nvSpPr>
          <p:spPr>
            <a:xfrm>
              <a:off x="11926" y="4365"/>
              <a:ext cx="1092159" cy="2983706"/>
            </a:xfrm>
            <a:prstGeom prst="line">
              <a:avLst/>
            </a:prstGeom>
            <a:ln w="25400" cap="flat">
              <a:solidFill>
                <a:srgbClr val="000000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706880"/>
            <a:ext cx="9144000" cy="8580120"/>
            <a:chOff x="0" y="0"/>
            <a:chExt cx="12192000" cy="114401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2000" cy="11440160"/>
            </a:xfrm>
            <a:custGeom>
              <a:avLst/>
              <a:gdLst/>
              <a:ahLst/>
              <a:cxnLst/>
              <a:rect l="l" t="t" r="r" b="b"/>
              <a:pathLst>
                <a:path w="12192000" h="11440160">
                  <a:moveTo>
                    <a:pt x="0" y="0"/>
                  </a:moveTo>
                  <a:lnTo>
                    <a:pt x="12192000" y="0"/>
                  </a:lnTo>
                  <a:lnTo>
                    <a:pt x="12192000" y="11440160"/>
                  </a:lnTo>
                  <a:lnTo>
                    <a:pt x="0" y="11440160"/>
                  </a:lnTo>
                  <a:close/>
                </a:path>
              </a:pathLst>
            </a:custGeom>
            <a:gradFill rotWithShape="1">
              <a:gsLst>
                <a:gs pos="0">
                  <a:srgbClr val="70C7D6">
                    <a:alpha val="100000"/>
                  </a:srgbClr>
                </a:gs>
                <a:gs pos="78000">
                  <a:srgbClr val="C6EEF7">
                    <a:alpha val="100000"/>
                  </a:srgbClr>
                </a:gs>
                <a:gs pos="100000">
                  <a:srgbClr val="E3F6FB">
                    <a:alpha val="0"/>
                  </a:srgbClr>
                </a:gs>
              </a:gsLst>
              <a:lin ang="16200000"/>
            </a:gra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144000" y="1706880"/>
            <a:ext cx="9144000" cy="8580120"/>
            <a:chOff x="0" y="0"/>
            <a:chExt cx="12192000" cy="114401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192000" cy="11440160"/>
            </a:xfrm>
            <a:custGeom>
              <a:avLst/>
              <a:gdLst/>
              <a:ahLst/>
              <a:cxnLst/>
              <a:rect l="l" t="t" r="r" b="b"/>
              <a:pathLst>
                <a:path w="12192000" h="11440160">
                  <a:moveTo>
                    <a:pt x="0" y="0"/>
                  </a:moveTo>
                  <a:lnTo>
                    <a:pt x="12192000" y="0"/>
                  </a:lnTo>
                  <a:lnTo>
                    <a:pt x="12192000" y="11440160"/>
                  </a:lnTo>
                  <a:lnTo>
                    <a:pt x="0" y="11440160"/>
                  </a:lnTo>
                  <a:close/>
                </a:path>
              </a:pathLst>
            </a:custGeom>
            <a:gradFill rotWithShape="1">
              <a:gsLst>
                <a:gs pos="0">
                  <a:srgbClr val="50B264">
                    <a:alpha val="100000"/>
                  </a:srgbClr>
                </a:gs>
                <a:gs pos="78000">
                  <a:srgbClr val="50B264">
                    <a:alpha val="14000"/>
                  </a:srgbClr>
                </a:gs>
                <a:gs pos="100000">
                  <a:srgbClr val="E3F6FB">
                    <a:alpha val="0"/>
                  </a:srgbClr>
                </a:gs>
              </a:gsLst>
              <a:lin ang="16200000"/>
            </a:gra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52550" y="2594162"/>
            <a:ext cx="6602730" cy="5741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40"/>
              </a:lnSpc>
              <a:spcBef>
                <a:spcPct val="0"/>
              </a:spcBef>
            </a:pPr>
            <a:r>
              <a:rPr lang="en-US" sz="22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 Sam es va despertar dilluns al matí i de seguida va agafar el seu telèfon mòbil per veure vídeos.</a:t>
            </a:r>
          </a:p>
          <a:p>
            <a:pPr marL="0" lvl="0" indent="0" algn="l">
              <a:lnSpc>
                <a:spcPts val="3240"/>
              </a:lnSpc>
              <a:spcBef>
                <a:spcPct val="0"/>
              </a:spcBef>
            </a:pPr>
            <a:endParaRPr lang="en-US" sz="225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>
              <a:lnSpc>
                <a:spcPts val="3240"/>
              </a:lnSpc>
              <a:spcBef>
                <a:spcPct val="0"/>
              </a:spcBef>
            </a:pPr>
            <a:r>
              <a:rPr lang="en-US" sz="22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Després d'un esmorzar ràpid, la Sam va veure més vídeos i va jugar a un joc al mòbil.</a:t>
            </a:r>
          </a:p>
          <a:p>
            <a:pPr marL="0" lvl="0" indent="0" algn="l">
              <a:lnSpc>
                <a:spcPts val="3240"/>
              </a:lnSpc>
              <a:spcBef>
                <a:spcPct val="0"/>
              </a:spcBef>
            </a:pPr>
            <a:r>
              <a:rPr lang="en-US" sz="22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 l'escola, tenia el telèfon sempre a mà — només per revisar missatges o mirar fotos gracioses.</a:t>
            </a:r>
          </a:p>
          <a:p>
            <a:pPr marL="0" lvl="0" indent="0" algn="l">
              <a:lnSpc>
                <a:spcPts val="3240"/>
              </a:lnSpc>
              <a:spcBef>
                <a:spcPct val="0"/>
              </a:spcBef>
            </a:pPr>
            <a:r>
              <a:rPr lang="en-US" sz="22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 la tarda, la Sam es va asseure al sofà, va veure una sèrie i més tard va jugar a un videojoc a l'ordinador.</a:t>
            </a:r>
          </a:p>
          <a:p>
            <a:pPr marL="0" lvl="0" indent="0" algn="l">
              <a:lnSpc>
                <a:spcPts val="3240"/>
              </a:lnSpc>
              <a:spcBef>
                <a:spcPct val="0"/>
              </a:spcBef>
            </a:pPr>
            <a:r>
              <a:rPr lang="en-US" sz="22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 la nit, va tornar a passar l'estona amb el seu mòbil fins que va arribar l'hora de dormir.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84620" y="643814"/>
            <a:ext cx="5318760" cy="1319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84"/>
              </a:lnSpc>
              <a:spcBef>
                <a:spcPct val="0"/>
              </a:spcBef>
            </a:pPr>
            <a:r>
              <a:rPr lang="en-US" sz="36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Un dia amb Felix i la Sam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212830" y="2670362"/>
            <a:ext cx="5486400" cy="5324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40"/>
              </a:lnSpc>
              <a:spcBef>
                <a:spcPct val="0"/>
              </a:spcBef>
            </a:pPr>
            <a:r>
              <a:rPr lang="en-US" sz="2700" u="none" strike="noStrike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El Felix, en canvi, es va vestir ràpidament i va sortir a practicar alguns trucs amb la pilota.</a:t>
            </a:r>
          </a:p>
          <a:p>
            <a:pPr marL="0" lvl="0" indent="0" algn="l">
              <a:lnSpc>
                <a:spcPts val="3240"/>
              </a:lnSpc>
              <a:spcBef>
                <a:spcPct val="0"/>
              </a:spcBef>
            </a:pPr>
            <a:endParaRPr lang="en-US" sz="2700" u="none" strike="noStrike">
              <a:solidFill>
                <a:srgbClr val="000000"/>
              </a:solidFill>
              <a:latin typeface="Aptos"/>
              <a:ea typeface="Aptos"/>
              <a:cs typeface="Aptos"/>
              <a:sym typeface="Aptos"/>
            </a:endParaRPr>
          </a:p>
          <a:p>
            <a:pPr marL="0" lvl="0" indent="0" algn="l">
              <a:lnSpc>
                <a:spcPts val="3240"/>
              </a:lnSpc>
              <a:spcBef>
                <a:spcPct val="0"/>
              </a:spcBef>
            </a:pPr>
            <a:r>
              <a:rPr lang="en-US" sz="2700" u="none" strike="noStrike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El Felix va esmorzar i va anar a l'escola. Allà va participar a classe i va jugar al pilla-pilla durant l'esbarjo.</a:t>
            </a:r>
          </a:p>
          <a:p>
            <a:pPr marL="0" lvl="0" indent="0" algn="l">
              <a:lnSpc>
                <a:spcPts val="3240"/>
              </a:lnSpc>
              <a:spcBef>
                <a:spcPct val="0"/>
              </a:spcBef>
            </a:pPr>
            <a:r>
              <a:rPr lang="en-US" sz="2700" u="none" strike="noStrike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Després, es va reunir amb els seus amics per jugar a futbol.</a:t>
            </a:r>
          </a:p>
          <a:p>
            <a:pPr marL="0" lvl="0" indent="0" algn="l">
              <a:lnSpc>
                <a:spcPts val="3240"/>
              </a:lnSpc>
              <a:spcBef>
                <a:spcPct val="0"/>
              </a:spcBef>
            </a:pPr>
            <a:r>
              <a:rPr lang="en-US" sz="2700" u="none" strike="noStrike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 casa, va llegir un còmic i va jugar una estona amb la consola.</a:t>
            </a:r>
          </a:p>
          <a:p>
            <a:pPr marL="0" lvl="0" indent="0" algn="l">
              <a:lnSpc>
                <a:spcPts val="3240"/>
              </a:lnSpc>
              <a:spcBef>
                <a:spcPct val="0"/>
              </a:spcBef>
            </a:pPr>
            <a:r>
              <a:rPr lang="en-US" sz="2700" u="none" strike="noStrike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Després de sopar, va dibuixar abans de dormir.</a:t>
            </a:r>
          </a:p>
        </p:txBody>
      </p:sp>
      <p:sp>
        <p:nvSpPr>
          <p:cNvPr id="9" name="AutoShape 9"/>
          <p:cNvSpPr/>
          <p:nvPr/>
        </p:nvSpPr>
        <p:spPr>
          <a:xfrm rot="5387640">
            <a:off x="5174904" y="6322695"/>
            <a:ext cx="7938183" cy="0"/>
          </a:xfrm>
          <a:prstGeom prst="line">
            <a:avLst/>
          </a:prstGeom>
          <a:ln w="19050" cap="rnd">
            <a:solidFill>
              <a:srgbClr val="15608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10" name="TextBox 10"/>
          <p:cNvSpPr txBox="1"/>
          <p:nvPr/>
        </p:nvSpPr>
        <p:spPr>
          <a:xfrm>
            <a:off x="8555355" y="364960"/>
            <a:ext cx="117729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22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Part 2</a:t>
            </a: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30140" y="2202180"/>
            <a:ext cx="8427720" cy="1676400"/>
            <a:chOff x="0" y="0"/>
            <a:chExt cx="11236960" cy="2235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236960" cy="2235200"/>
            </a:xfrm>
            <a:custGeom>
              <a:avLst/>
              <a:gdLst/>
              <a:ahLst/>
              <a:cxnLst/>
              <a:rect l="l" t="t" r="r" b="b"/>
              <a:pathLst>
                <a:path w="11236960" h="2235200">
                  <a:moveTo>
                    <a:pt x="0" y="372491"/>
                  </a:moveTo>
                  <a:cubicBezTo>
                    <a:pt x="0" y="166751"/>
                    <a:pt x="166751" y="0"/>
                    <a:pt x="372491" y="0"/>
                  </a:cubicBezTo>
                  <a:lnTo>
                    <a:pt x="10864469" y="0"/>
                  </a:lnTo>
                  <a:cubicBezTo>
                    <a:pt x="11070209" y="0"/>
                    <a:pt x="11236960" y="166751"/>
                    <a:pt x="11236960" y="372491"/>
                  </a:cubicBezTo>
                  <a:lnTo>
                    <a:pt x="11236960" y="1862709"/>
                  </a:lnTo>
                  <a:cubicBezTo>
                    <a:pt x="11236960" y="2068449"/>
                    <a:pt x="11070209" y="2235200"/>
                    <a:pt x="10864469" y="2235200"/>
                  </a:cubicBezTo>
                  <a:lnTo>
                    <a:pt x="372491" y="2235200"/>
                  </a:lnTo>
                  <a:cubicBezTo>
                    <a:pt x="166751" y="2235200"/>
                    <a:pt x="0" y="2068449"/>
                    <a:pt x="0" y="1862709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1236960" cy="2263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Quines differències notes entre el dia del Felix i el de la Sam?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930140" y="4305300"/>
            <a:ext cx="8427720" cy="1676400"/>
            <a:chOff x="0" y="0"/>
            <a:chExt cx="11236960" cy="2235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236960" cy="2235200"/>
            </a:xfrm>
            <a:custGeom>
              <a:avLst/>
              <a:gdLst/>
              <a:ahLst/>
              <a:cxnLst/>
              <a:rect l="l" t="t" r="r" b="b"/>
              <a:pathLst>
                <a:path w="11236960" h="2235200">
                  <a:moveTo>
                    <a:pt x="0" y="372491"/>
                  </a:moveTo>
                  <a:cubicBezTo>
                    <a:pt x="0" y="166751"/>
                    <a:pt x="166751" y="0"/>
                    <a:pt x="372491" y="0"/>
                  </a:cubicBezTo>
                  <a:lnTo>
                    <a:pt x="10864469" y="0"/>
                  </a:lnTo>
                  <a:cubicBezTo>
                    <a:pt x="11070209" y="0"/>
                    <a:pt x="11236960" y="166751"/>
                    <a:pt x="11236960" y="372491"/>
                  </a:cubicBezTo>
                  <a:lnTo>
                    <a:pt x="11236960" y="1862709"/>
                  </a:lnTo>
                  <a:cubicBezTo>
                    <a:pt x="11236960" y="2068449"/>
                    <a:pt x="11070209" y="2235200"/>
                    <a:pt x="10864469" y="2235200"/>
                  </a:cubicBezTo>
                  <a:lnTo>
                    <a:pt x="372491" y="2235200"/>
                  </a:lnTo>
                  <a:cubicBezTo>
                    <a:pt x="166751" y="2235200"/>
                    <a:pt x="0" y="2068449"/>
                    <a:pt x="0" y="1862709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11236960" cy="2263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«Com creus que se sent cadascú/una al final del dia?»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930140" y="6408420"/>
            <a:ext cx="8427720" cy="1676400"/>
            <a:chOff x="0" y="0"/>
            <a:chExt cx="11236960" cy="2235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236960" cy="2235200"/>
            </a:xfrm>
            <a:custGeom>
              <a:avLst/>
              <a:gdLst/>
              <a:ahLst/>
              <a:cxnLst/>
              <a:rect l="l" t="t" r="r" b="b"/>
              <a:pathLst>
                <a:path w="11236960" h="2235200">
                  <a:moveTo>
                    <a:pt x="0" y="372491"/>
                  </a:moveTo>
                  <a:cubicBezTo>
                    <a:pt x="0" y="166751"/>
                    <a:pt x="166751" y="0"/>
                    <a:pt x="372491" y="0"/>
                  </a:cubicBezTo>
                  <a:lnTo>
                    <a:pt x="10864469" y="0"/>
                  </a:lnTo>
                  <a:cubicBezTo>
                    <a:pt x="11070209" y="0"/>
                    <a:pt x="11236960" y="166751"/>
                    <a:pt x="11236960" y="372491"/>
                  </a:cubicBezTo>
                  <a:lnTo>
                    <a:pt x="11236960" y="1862709"/>
                  </a:lnTo>
                  <a:cubicBezTo>
                    <a:pt x="11236960" y="2068449"/>
                    <a:pt x="11070209" y="2235200"/>
                    <a:pt x="10864469" y="2235200"/>
                  </a:cubicBezTo>
                  <a:lnTo>
                    <a:pt x="372491" y="2235200"/>
                  </a:lnTo>
                  <a:cubicBezTo>
                    <a:pt x="166751" y="2235200"/>
                    <a:pt x="0" y="2068449"/>
                    <a:pt x="0" y="186270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11236960" cy="2263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«Amb qui t'identifies més i per què?»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622030" y="767877"/>
            <a:ext cx="114681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22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Part 3</a:t>
            </a:r>
          </a:p>
        </p:txBody>
      </p:sp>
      <p:grpSp>
        <p:nvGrpSpPr>
          <p:cNvPr id="3" name="Group 3"/>
          <p:cNvGrpSpPr/>
          <p:nvPr/>
        </p:nvGrpSpPr>
        <p:grpSpPr>
          <a:xfrm rot="-1294800">
            <a:off x="1296867" y="570005"/>
            <a:ext cx="3057201" cy="3206610"/>
            <a:chOff x="0" y="0"/>
            <a:chExt cx="4076268" cy="4275480"/>
          </a:xfrm>
        </p:grpSpPr>
        <p:sp>
          <p:nvSpPr>
            <p:cNvPr id="4" name="Freeform 4" descr="A cube with different faces  AI-generated content may be incorrect."/>
            <p:cNvSpPr/>
            <p:nvPr/>
          </p:nvSpPr>
          <p:spPr>
            <a:xfrm>
              <a:off x="0" y="0"/>
              <a:ext cx="4076319" cy="4275455"/>
            </a:xfrm>
            <a:custGeom>
              <a:avLst/>
              <a:gdLst/>
              <a:ahLst/>
              <a:cxnLst/>
              <a:rect l="l" t="t" r="r" b="b"/>
              <a:pathLst>
                <a:path w="4076319" h="4275455">
                  <a:moveTo>
                    <a:pt x="0" y="0"/>
                  </a:moveTo>
                  <a:lnTo>
                    <a:pt x="4076319" y="0"/>
                  </a:lnTo>
                  <a:lnTo>
                    <a:pt x="4076319" y="4275455"/>
                  </a:lnTo>
                  <a:lnTo>
                    <a:pt x="0" y="42754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 rot="-2699340">
            <a:off x="14143615" y="696601"/>
            <a:ext cx="3105855" cy="2953426"/>
            <a:chOff x="0" y="0"/>
            <a:chExt cx="4141140" cy="3937902"/>
          </a:xfrm>
        </p:grpSpPr>
        <p:sp>
          <p:nvSpPr>
            <p:cNvPr id="6" name="Freeform 6" descr="A cube with a picture of a child and video game controller  AI-generated content may be incorrect."/>
            <p:cNvSpPr/>
            <p:nvPr/>
          </p:nvSpPr>
          <p:spPr>
            <a:xfrm>
              <a:off x="0" y="0"/>
              <a:ext cx="4141089" cy="3937889"/>
            </a:xfrm>
            <a:custGeom>
              <a:avLst/>
              <a:gdLst/>
              <a:ahLst/>
              <a:cxnLst/>
              <a:rect l="l" t="t" r="r" b="b"/>
              <a:pathLst>
                <a:path w="4141089" h="3937889">
                  <a:moveTo>
                    <a:pt x="0" y="0"/>
                  </a:moveTo>
                  <a:lnTo>
                    <a:pt x="4141089" y="0"/>
                  </a:lnTo>
                  <a:lnTo>
                    <a:pt x="4141089" y="3937889"/>
                  </a:lnTo>
                  <a:lnTo>
                    <a:pt x="0" y="39378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339840" y="1948091"/>
            <a:ext cx="560832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00"/>
              </a:lnSpc>
              <a:spcBef>
                <a:spcPct val="0"/>
              </a:spcBef>
            </a:pPr>
            <a:r>
              <a:rPr lang="en-US" sz="22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Juguem amb emocions i mitjans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699760" y="2923451"/>
            <a:ext cx="6888480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00"/>
              </a:lnSpc>
              <a:spcBef>
                <a:spcPct val="0"/>
              </a:spcBef>
            </a:pPr>
            <a:r>
              <a:rPr lang="en-US" sz="22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Llança els daus i relaciona la combinació amb una experiència real teva. 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3993833" y="4009072"/>
            <a:ext cx="10056495" cy="2875978"/>
            <a:chOff x="0" y="0"/>
            <a:chExt cx="13408660" cy="383463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408661" cy="3834638"/>
            </a:xfrm>
            <a:custGeom>
              <a:avLst/>
              <a:gdLst/>
              <a:ahLst/>
              <a:cxnLst/>
              <a:rect l="l" t="t" r="r" b="b"/>
              <a:pathLst>
                <a:path w="13408661" h="3834638">
                  <a:moveTo>
                    <a:pt x="0" y="651764"/>
                  </a:moveTo>
                  <a:cubicBezTo>
                    <a:pt x="0" y="291719"/>
                    <a:pt x="294005" y="0"/>
                    <a:pt x="656336" y="0"/>
                  </a:cubicBezTo>
                  <a:lnTo>
                    <a:pt x="12752324" y="0"/>
                  </a:lnTo>
                  <a:lnTo>
                    <a:pt x="12752324" y="19050"/>
                  </a:lnTo>
                  <a:lnTo>
                    <a:pt x="12752324" y="0"/>
                  </a:lnTo>
                  <a:cubicBezTo>
                    <a:pt x="13114655" y="0"/>
                    <a:pt x="13408661" y="291719"/>
                    <a:pt x="13408661" y="651764"/>
                  </a:cubicBezTo>
                  <a:lnTo>
                    <a:pt x="13389611" y="651764"/>
                  </a:lnTo>
                  <a:lnTo>
                    <a:pt x="13408661" y="651764"/>
                  </a:lnTo>
                  <a:lnTo>
                    <a:pt x="13408661" y="3182874"/>
                  </a:lnTo>
                  <a:lnTo>
                    <a:pt x="13389611" y="3182874"/>
                  </a:lnTo>
                  <a:lnTo>
                    <a:pt x="13408661" y="3182874"/>
                  </a:lnTo>
                  <a:cubicBezTo>
                    <a:pt x="13408661" y="3543046"/>
                    <a:pt x="13114655" y="3834638"/>
                    <a:pt x="12752324" y="3834638"/>
                  </a:cubicBezTo>
                  <a:lnTo>
                    <a:pt x="12752324" y="3815588"/>
                  </a:lnTo>
                  <a:lnTo>
                    <a:pt x="12752324" y="3834638"/>
                  </a:lnTo>
                  <a:lnTo>
                    <a:pt x="656336" y="3834638"/>
                  </a:lnTo>
                  <a:lnTo>
                    <a:pt x="656336" y="3815588"/>
                  </a:lnTo>
                  <a:lnTo>
                    <a:pt x="656336" y="3834638"/>
                  </a:lnTo>
                  <a:cubicBezTo>
                    <a:pt x="294005" y="3834638"/>
                    <a:pt x="0" y="3542919"/>
                    <a:pt x="0" y="3182874"/>
                  </a:cubicBezTo>
                  <a:lnTo>
                    <a:pt x="0" y="651764"/>
                  </a:lnTo>
                  <a:lnTo>
                    <a:pt x="19050" y="651764"/>
                  </a:lnTo>
                  <a:lnTo>
                    <a:pt x="0" y="651764"/>
                  </a:lnTo>
                  <a:moveTo>
                    <a:pt x="38100" y="651764"/>
                  </a:moveTo>
                  <a:lnTo>
                    <a:pt x="38100" y="3182874"/>
                  </a:lnTo>
                  <a:lnTo>
                    <a:pt x="19050" y="3182874"/>
                  </a:lnTo>
                  <a:lnTo>
                    <a:pt x="38100" y="3182874"/>
                  </a:lnTo>
                  <a:cubicBezTo>
                    <a:pt x="38100" y="3521710"/>
                    <a:pt x="314833" y="3796538"/>
                    <a:pt x="656336" y="3796538"/>
                  </a:cubicBezTo>
                  <a:lnTo>
                    <a:pt x="12752324" y="3796538"/>
                  </a:lnTo>
                  <a:cubicBezTo>
                    <a:pt x="13093954" y="3796538"/>
                    <a:pt x="13370561" y="3521583"/>
                    <a:pt x="13370561" y="3182874"/>
                  </a:cubicBezTo>
                  <a:lnTo>
                    <a:pt x="13370561" y="651764"/>
                  </a:lnTo>
                  <a:cubicBezTo>
                    <a:pt x="13370561" y="312928"/>
                    <a:pt x="13093827" y="38100"/>
                    <a:pt x="12752324" y="38100"/>
                  </a:cubicBezTo>
                  <a:lnTo>
                    <a:pt x="656336" y="38100"/>
                  </a:lnTo>
                  <a:lnTo>
                    <a:pt x="656336" y="19050"/>
                  </a:lnTo>
                  <a:lnTo>
                    <a:pt x="656336" y="38100"/>
                  </a:lnTo>
                  <a:cubicBezTo>
                    <a:pt x="314833" y="38100"/>
                    <a:pt x="38100" y="313055"/>
                    <a:pt x="38100" y="651764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13408660" cy="38346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X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447861" y="4475969"/>
            <a:ext cx="1800539" cy="2167318"/>
            <a:chOff x="0" y="0"/>
            <a:chExt cx="2400719" cy="2889758"/>
          </a:xfrm>
        </p:grpSpPr>
        <p:sp>
          <p:nvSpPr>
            <p:cNvPr id="13" name="Freeform 13" descr="A cartoon of a person with brown hair  AI-generated content may be incorrect."/>
            <p:cNvSpPr/>
            <p:nvPr/>
          </p:nvSpPr>
          <p:spPr>
            <a:xfrm>
              <a:off x="0" y="0"/>
              <a:ext cx="2400681" cy="2889758"/>
            </a:xfrm>
            <a:custGeom>
              <a:avLst/>
              <a:gdLst/>
              <a:ahLst/>
              <a:cxnLst/>
              <a:rect l="l" t="t" r="r" b="b"/>
              <a:pathLst>
                <a:path w="2400681" h="2889758">
                  <a:moveTo>
                    <a:pt x="0" y="0"/>
                  </a:moveTo>
                  <a:lnTo>
                    <a:pt x="2400681" y="0"/>
                  </a:lnTo>
                  <a:lnTo>
                    <a:pt x="2400681" y="2889758"/>
                  </a:lnTo>
                  <a:lnTo>
                    <a:pt x="0" y="28897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911198" y="4475969"/>
            <a:ext cx="1722387" cy="1988449"/>
            <a:chOff x="0" y="0"/>
            <a:chExt cx="2296516" cy="2651265"/>
          </a:xfrm>
        </p:grpSpPr>
        <p:sp>
          <p:nvSpPr>
            <p:cNvPr id="15" name="Freeform 15" descr="A video game console and controller  AI-generated content may be incorrect."/>
            <p:cNvSpPr/>
            <p:nvPr/>
          </p:nvSpPr>
          <p:spPr>
            <a:xfrm>
              <a:off x="0" y="0"/>
              <a:ext cx="2296541" cy="2651252"/>
            </a:xfrm>
            <a:custGeom>
              <a:avLst/>
              <a:gdLst/>
              <a:ahLst/>
              <a:cxnLst/>
              <a:rect l="l" t="t" r="r" b="b"/>
              <a:pathLst>
                <a:path w="2296541" h="2651252">
                  <a:moveTo>
                    <a:pt x="0" y="0"/>
                  </a:moveTo>
                  <a:lnTo>
                    <a:pt x="2296541" y="0"/>
                  </a:lnTo>
                  <a:lnTo>
                    <a:pt x="2296541" y="2651252"/>
                  </a:lnTo>
                  <a:lnTo>
                    <a:pt x="0" y="26512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659880" y="4975860"/>
            <a:ext cx="731520" cy="731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+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089832" y="4975860"/>
            <a:ext cx="739207" cy="731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=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011919" y="4832871"/>
            <a:ext cx="2450887" cy="1466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«Quan no aconsegueixo passar un nivell» 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627902" y="7056120"/>
            <a:ext cx="1359665" cy="2567168"/>
            <a:chOff x="0" y="0"/>
            <a:chExt cx="1812887" cy="3422891"/>
          </a:xfrm>
        </p:grpSpPr>
        <p:sp>
          <p:nvSpPr>
            <p:cNvPr id="20" name="Freeform 20" descr="A cartoon of a child  AI-generated content may be incorrect."/>
            <p:cNvSpPr/>
            <p:nvPr/>
          </p:nvSpPr>
          <p:spPr>
            <a:xfrm>
              <a:off x="0" y="0"/>
              <a:ext cx="1812925" cy="3422904"/>
            </a:xfrm>
            <a:custGeom>
              <a:avLst/>
              <a:gdLst/>
              <a:ahLst/>
              <a:cxnLst/>
              <a:rect l="l" t="t" r="r" b="b"/>
              <a:pathLst>
                <a:path w="1812925" h="3422904">
                  <a:moveTo>
                    <a:pt x="0" y="0"/>
                  </a:moveTo>
                  <a:lnTo>
                    <a:pt x="1812925" y="0"/>
                  </a:lnTo>
                  <a:lnTo>
                    <a:pt x="1812925" y="3422904"/>
                  </a:lnTo>
                  <a:lnTo>
                    <a:pt x="0" y="34229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815939" y="7218283"/>
            <a:ext cx="1907181" cy="2242842"/>
            <a:chOff x="0" y="0"/>
            <a:chExt cx="2542908" cy="2990456"/>
          </a:xfrm>
        </p:grpSpPr>
        <p:sp>
          <p:nvSpPr>
            <p:cNvPr id="22" name="Freeform 22" descr="A screenshot of a chat  AI-generated content may be incorrect."/>
            <p:cNvSpPr/>
            <p:nvPr/>
          </p:nvSpPr>
          <p:spPr>
            <a:xfrm>
              <a:off x="0" y="0"/>
              <a:ext cx="2542921" cy="2990469"/>
            </a:xfrm>
            <a:custGeom>
              <a:avLst/>
              <a:gdLst/>
              <a:ahLst/>
              <a:cxnLst/>
              <a:rect l="l" t="t" r="r" b="b"/>
              <a:pathLst>
                <a:path w="2542921" h="2990469">
                  <a:moveTo>
                    <a:pt x="0" y="0"/>
                  </a:moveTo>
                  <a:lnTo>
                    <a:pt x="2542921" y="0"/>
                  </a:lnTo>
                  <a:lnTo>
                    <a:pt x="2542921" y="2990469"/>
                  </a:lnTo>
                  <a:lnTo>
                    <a:pt x="0" y="29904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993833" y="6945992"/>
            <a:ext cx="10056495" cy="2875978"/>
            <a:chOff x="0" y="0"/>
            <a:chExt cx="13408660" cy="383463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3408661" cy="3834638"/>
            </a:xfrm>
            <a:custGeom>
              <a:avLst/>
              <a:gdLst/>
              <a:ahLst/>
              <a:cxnLst/>
              <a:rect l="l" t="t" r="r" b="b"/>
              <a:pathLst>
                <a:path w="13408661" h="3834638">
                  <a:moveTo>
                    <a:pt x="0" y="651764"/>
                  </a:moveTo>
                  <a:cubicBezTo>
                    <a:pt x="0" y="291719"/>
                    <a:pt x="294005" y="0"/>
                    <a:pt x="656336" y="0"/>
                  </a:cubicBezTo>
                  <a:lnTo>
                    <a:pt x="12752324" y="0"/>
                  </a:lnTo>
                  <a:lnTo>
                    <a:pt x="12752324" y="19050"/>
                  </a:lnTo>
                  <a:lnTo>
                    <a:pt x="12752324" y="0"/>
                  </a:lnTo>
                  <a:cubicBezTo>
                    <a:pt x="13114655" y="0"/>
                    <a:pt x="13408661" y="291719"/>
                    <a:pt x="13408661" y="651764"/>
                  </a:cubicBezTo>
                  <a:lnTo>
                    <a:pt x="13389611" y="651764"/>
                  </a:lnTo>
                  <a:lnTo>
                    <a:pt x="13408661" y="651764"/>
                  </a:lnTo>
                  <a:lnTo>
                    <a:pt x="13408661" y="3182874"/>
                  </a:lnTo>
                  <a:lnTo>
                    <a:pt x="13389611" y="3182874"/>
                  </a:lnTo>
                  <a:lnTo>
                    <a:pt x="13408661" y="3182874"/>
                  </a:lnTo>
                  <a:cubicBezTo>
                    <a:pt x="13408661" y="3543046"/>
                    <a:pt x="13114655" y="3834638"/>
                    <a:pt x="12752324" y="3834638"/>
                  </a:cubicBezTo>
                  <a:lnTo>
                    <a:pt x="12752324" y="3815588"/>
                  </a:lnTo>
                  <a:lnTo>
                    <a:pt x="12752324" y="3834638"/>
                  </a:lnTo>
                  <a:lnTo>
                    <a:pt x="656336" y="3834638"/>
                  </a:lnTo>
                  <a:lnTo>
                    <a:pt x="656336" y="3815588"/>
                  </a:lnTo>
                  <a:lnTo>
                    <a:pt x="656336" y="3834638"/>
                  </a:lnTo>
                  <a:cubicBezTo>
                    <a:pt x="294005" y="3834638"/>
                    <a:pt x="0" y="3542919"/>
                    <a:pt x="0" y="3182874"/>
                  </a:cubicBezTo>
                  <a:lnTo>
                    <a:pt x="0" y="651764"/>
                  </a:lnTo>
                  <a:lnTo>
                    <a:pt x="19050" y="651764"/>
                  </a:lnTo>
                  <a:lnTo>
                    <a:pt x="0" y="651764"/>
                  </a:lnTo>
                  <a:moveTo>
                    <a:pt x="38100" y="651764"/>
                  </a:moveTo>
                  <a:lnTo>
                    <a:pt x="38100" y="3182874"/>
                  </a:lnTo>
                  <a:lnTo>
                    <a:pt x="19050" y="3182874"/>
                  </a:lnTo>
                  <a:lnTo>
                    <a:pt x="38100" y="3182874"/>
                  </a:lnTo>
                  <a:cubicBezTo>
                    <a:pt x="38100" y="3521710"/>
                    <a:pt x="314833" y="3796538"/>
                    <a:pt x="656336" y="3796538"/>
                  </a:cubicBezTo>
                  <a:lnTo>
                    <a:pt x="12752324" y="3796538"/>
                  </a:lnTo>
                  <a:cubicBezTo>
                    <a:pt x="13093954" y="3796538"/>
                    <a:pt x="13370561" y="3521583"/>
                    <a:pt x="13370561" y="3182874"/>
                  </a:cubicBezTo>
                  <a:lnTo>
                    <a:pt x="13370561" y="651764"/>
                  </a:lnTo>
                  <a:cubicBezTo>
                    <a:pt x="13370561" y="312928"/>
                    <a:pt x="13093827" y="38100"/>
                    <a:pt x="12752324" y="38100"/>
                  </a:cubicBezTo>
                  <a:lnTo>
                    <a:pt x="656336" y="38100"/>
                  </a:lnTo>
                  <a:lnTo>
                    <a:pt x="656336" y="19050"/>
                  </a:lnTo>
                  <a:lnTo>
                    <a:pt x="656336" y="38100"/>
                  </a:lnTo>
                  <a:cubicBezTo>
                    <a:pt x="314833" y="38100"/>
                    <a:pt x="38100" y="313055"/>
                    <a:pt x="38100" y="651764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0"/>
              <a:ext cx="13408660" cy="38346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X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6659880" y="7971263"/>
            <a:ext cx="731520" cy="731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+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089832" y="7971263"/>
            <a:ext cx="739207" cy="731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=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011919" y="7711326"/>
            <a:ext cx="2450887" cy="110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«Quan parlo amb els meus amics» </a:t>
            </a: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294800">
            <a:off x="1296867" y="1240565"/>
            <a:ext cx="3057201" cy="3206610"/>
            <a:chOff x="0" y="0"/>
            <a:chExt cx="4076268" cy="4275480"/>
          </a:xfrm>
        </p:grpSpPr>
        <p:sp>
          <p:nvSpPr>
            <p:cNvPr id="3" name="Freeform 3" descr="A cube with different faces  AI-generated content may be incorrect."/>
            <p:cNvSpPr/>
            <p:nvPr/>
          </p:nvSpPr>
          <p:spPr>
            <a:xfrm>
              <a:off x="0" y="0"/>
              <a:ext cx="4076319" cy="4275455"/>
            </a:xfrm>
            <a:custGeom>
              <a:avLst/>
              <a:gdLst/>
              <a:ahLst/>
              <a:cxnLst/>
              <a:rect l="l" t="t" r="r" b="b"/>
              <a:pathLst>
                <a:path w="4076319" h="4275455">
                  <a:moveTo>
                    <a:pt x="0" y="0"/>
                  </a:moveTo>
                  <a:lnTo>
                    <a:pt x="4076319" y="0"/>
                  </a:lnTo>
                  <a:lnTo>
                    <a:pt x="4076319" y="4275455"/>
                  </a:lnTo>
                  <a:lnTo>
                    <a:pt x="0" y="42754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 rot="-2699340">
            <a:off x="14143615" y="1367161"/>
            <a:ext cx="3105855" cy="2953426"/>
            <a:chOff x="0" y="0"/>
            <a:chExt cx="4141140" cy="3937902"/>
          </a:xfrm>
        </p:grpSpPr>
        <p:sp>
          <p:nvSpPr>
            <p:cNvPr id="5" name="Freeform 5" descr="A cube with a picture of a child and video game controller  AI-generated content may be incorrect."/>
            <p:cNvSpPr/>
            <p:nvPr/>
          </p:nvSpPr>
          <p:spPr>
            <a:xfrm>
              <a:off x="0" y="0"/>
              <a:ext cx="4141089" cy="3937889"/>
            </a:xfrm>
            <a:custGeom>
              <a:avLst/>
              <a:gdLst/>
              <a:ahLst/>
              <a:cxnLst/>
              <a:rect l="l" t="t" r="r" b="b"/>
              <a:pathLst>
                <a:path w="4141089" h="3937889">
                  <a:moveTo>
                    <a:pt x="0" y="0"/>
                  </a:moveTo>
                  <a:lnTo>
                    <a:pt x="4141089" y="0"/>
                  </a:lnTo>
                  <a:lnTo>
                    <a:pt x="4141089" y="3937889"/>
                  </a:lnTo>
                  <a:lnTo>
                    <a:pt x="0" y="39378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339840" y="2067877"/>
            <a:ext cx="560832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00"/>
              </a:lnSpc>
              <a:spcBef>
                <a:spcPct val="0"/>
              </a:spcBef>
            </a:pPr>
            <a:r>
              <a:rPr lang="en-US" sz="22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Juguem amb emocions i mitjans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699760" y="3043237"/>
            <a:ext cx="6888480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00"/>
              </a:lnSpc>
              <a:spcBef>
                <a:spcPct val="0"/>
              </a:spcBef>
            </a:pPr>
            <a:r>
              <a:rPr lang="en-US" sz="22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Llança els daus i relaciona la combinació amb una experiència real teva. 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3261360" y="5031200"/>
            <a:ext cx="3672840" cy="2727960"/>
            <a:chOff x="0" y="0"/>
            <a:chExt cx="4897120" cy="36372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97120" cy="3637280"/>
            </a:xfrm>
            <a:custGeom>
              <a:avLst/>
              <a:gdLst/>
              <a:ahLst/>
              <a:cxnLst/>
              <a:rect l="l" t="t" r="r" b="b"/>
              <a:pathLst>
                <a:path w="4897120" h="3637280">
                  <a:moveTo>
                    <a:pt x="0" y="606171"/>
                  </a:moveTo>
                  <a:cubicBezTo>
                    <a:pt x="0" y="271399"/>
                    <a:pt x="271399" y="0"/>
                    <a:pt x="606171" y="0"/>
                  </a:cubicBezTo>
                  <a:lnTo>
                    <a:pt x="4290949" y="0"/>
                  </a:lnTo>
                  <a:cubicBezTo>
                    <a:pt x="4625721" y="0"/>
                    <a:pt x="4897120" y="271399"/>
                    <a:pt x="4897120" y="606171"/>
                  </a:cubicBezTo>
                  <a:lnTo>
                    <a:pt x="4897120" y="3031109"/>
                  </a:lnTo>
                  <a:cubicBezTo>
                    <a:pt x="4897120" y="3365881"/>
                    <a:pt x="4625721" y="3637280"/>
                    <a:pt x="4290949" y="3637280"/>
                  </a:cubicBezTo>
                  <a:lnTo>
                    <a:pt x="606171" y="3637280"/>
                  </a:lnTo>
                  <a:cubicBezTo>
                    <a:pt x="271399" y="3637280"/>
                    <a:pt x="0" y="3365881"/>
                    <a:pt x="0" y="3031109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4897120" cy="36658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Quines emocions apareixen més?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482840" y="5031200"/>
            <a:ext cx="3672840" cy="2727960"/>
            <a:chOff x="0" y="0"/>
            <a:chExt cx="4897120" cy="363728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897120" cy="3637280"/>
            </a:xfrm>
            <a:custGeom>
              <a:avLst/>
              <a:gdLst/>
              <a:ahLst/>
              <a:cxnLst/>
              <a:rect l="l" t="t" r="r" b="b"/>
              <a:pathLst>
                <a:path w="4897120" h="3637280">
                  <a:moveTo>
                    <a:pt x="0" y="606171"/>
                  </a:moveTo>
                  <a:cubicBezTo>
                    <a:pt x="0" y="271399"/>
                    <a:pt x="271399" y="0"/>
                    <a:pt x="606171" y="0"/>
                  </a:cubicBezTo>
                  <a:lnTo>
                    <a:pt x="4290949" y="0"/>
                  </a:lnTo>
                  <a:cubicBezTo>
                    <a:pt x="4625721" y="0"/>
                    <a:pt x="4897120" y="271399"/>
                    <a:pt x="4897120" y="606171"/>
                  </a:cubicBezTo>
                  <a:lnTo>
                    <a:pt x="4897120" y="3031109"/>
                  </a:lnTo>
                  <a:cubicBezTo>
                    <a:pt x="4897120" y="3365881"/>
                    <a:pt x="4625721" y="3637280"/>
                    <a:pt x="4290949" y="3637280"/>
                  </a:cubicBezTo>
                  <a:lnTo>
                    <a:pt x="606171" y="3637280"/>
                  </a:lnTo>
                  <a:cubicBezTo>
                    <a:pt x="271399" y="3637280"/>
                    <a:pt x="0" y="3365881"/>
                    <a:pt x="0" y="3031109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4897120" cy="36658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Quins mitjans et fan sentir bé?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1704320" y="5031200"/>
            <a:ext cx="3672840" cy="2727960"/>
            <a:chOff x="0" y="0"/>
            <a:chExt cx="4897120" cy="363728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897120" cy="3637280"/>
            </a:xfrm>
            <a:custGeom>
              <a:avLst/>
              <a:gdLst/>
              <a:ahLst/>
              <a:cxnLst/>
              <a:rect l="l" t="t" r="r" b="b"/>
              <a:pathLst>
                <a:path w="4897120" h="3637280">
                  <a:moveTo>
                    <a:pt x="0" y="606171"/>
                  </a:moveTo>
                  <a:cubicBezTo>
                    <a:pt x="0" y="271399"/>
                    <a:pt x="271399" y="0"/>
                    <a:pt x="606171" y="0"/>
                  </a:cubicBezTo>
                  <a:lnTo>
                    <a:pt x="4290949" y="0"/>
                  </a:lnTo>
                  <a:cubicBezTo>
                    <a:pt x="4625721" y="0"/>
                    <a:pt x="4897120" y="271399"/>
                    <a:pt x="4897120" y="606171"/>
                  </a:cubicBezTo>
                  <a:lnTo>
                    <a:pt x="4897120" y="3031109"/>
                  </a:lnTo>
                  <a:cubicBezTo>
                    <a:pt x="4897120" y="3365881"/>
                    <a:pt x="4625721" y="3637280"/>
                    <a:pt x="4290949" y="3637280"/>
                  </a:cubicBezTo>
                  <a:lnTo>
                    <a:pt x="606171" y="3637280"/>
                  </a:lnTo>
                  <a:cubicBezTo>
                    <a:pt x="271399" y="3637280"/>
                    <a:pt x="0" y="3365881"/>
                    <a:pt x="0" y="3031109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4897120" cy="36658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Quins mitjans et generen cansament o estrès?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4663440" y="8534914"/>
            <a:ext cx="8961120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00"/>
              </a:lnSpc>
              <a:spcBef>
                <a:spcPct val="0"/>
              </a:spcBef>
            </a:pPr>
            <a:r>
              <a:rPr lang="en-US" sz="22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És important identificar com els mitjans influeixen emocionalment i reconèixer patrons.</a:t>
            </a: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389440">
            <a:off x="4481493" y="5263515"/>
            <a:ext cx="9325023" cy="0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386192" y="6203080"/>
            <a:ext cx="623316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22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Parlar amb amics/gues o família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386840" y="624840"/>
            <a:ext cx="6416040" cy="792480"/>
            <a:chOff x="0" y="0"/>
            <a:chExt cx="8554720" cy="105664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554720" cy="1056640"/>
            </a:xfrm>
            <a:custGeom>
              <a:avLst/>
              <a:gdLst/>
              <a:ahLst/>
              <a:cxnLst/>
              <a:rect l="l" t="t" r="r" b="b"/>
              <a:pathLst>
                <a:path w="8554720" h="1056640">
                  <a:moveTo>
                    <a:pt x="0" y="176149"/>
                  </a:moveTo>
                  <a:cubicBezTo>
                    <a:pt x="0" y="78867"/>
                    <a:pt x="78867" y="0"/>
                    <a:pt x="176149" y="0"/>
                  </a:cubicBezTo>
                  <a:lnTo>
                    <a:pt x="8378571" y="0"/>
                  </a:lnTo>
                  <a:cubicBezTo>
                    <a:pt x="8475852" y="0"/>
                    <a:pt x="8554720" y="78867"/>
                    <a:pt x="8554720" y="176149"/>
                  </a:cubicBezTo>
                  <a:lnTo>
                    <a:pt x="8554720" y="880491"/>
                  </a:lnTo>
                  <a:cubicBezTo>
                    <a:pt x="8554720" y="977773"/>
                    <a:pt x="8475852" y="1056640"/>
                    <a:pt x="8378571" y="1056640"/>
                  </a:cubicBezTo>
                  <a:lnTo>
                    <a:pt x="176149" y="1056640"/>
                  </a:lnTo>
                  <a:cubicBezTo>
                    <a:pt x="78867" y="1056640"/>
                    <a:pt x="0" y="977773"/>
                    <a:pt x="0" y="880491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8554720" cy="10852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Em fa sentir bé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485120" y="624840"/>
            <a:ext cx="6416040" cy="792480"/>
            <a:chOff x="0" y="0"/>
            <a:chExt cx="8554720" cy="105664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554720" cy="1056640"/>
            </a:xfrm>
            <a:custGeom>
              <a:avLst/>
              <a:gdLst/>
              <a:ahLst/>
              <a:cxnLst/>
              <a:rect l="l" t="t" r="r" b="b"/>
              <a:pathLst>
                <a:path w="8554720" h="1056640">
                  <a:moveTo>
                    <a:pt x="0" y="176149"/>
                  </a:moveTo>
                  <a:cubicBezTo>
                    <a:pt x="0" y="78867"/>
                    <a:pt x="78867" y="0"/>
                    <a:pt x="176149" y="0"/>
                  </a:cubicBezTo>
                  <a:lnTo>
                    <a:pt x="8378571" y="0"/>
                  </a:lnTo>
                  <a:cubicBezTo>
                    <a:pt x="8475852" y="0"/>
                    <a:pt x="8554720" y="78867"/>
                    <a:pt x="8554720" y="176149"/>
                  </a:cubicBezTo>
                  <a:lnTo>
                    <a:pt x="8554720" y="880491"/>
                  </a:lnTo>
                  <a:cubicBezTo>
                    <a:pt x="8554720" y="977773"/>
                    <a:pt x="8475852" y="1056640"/>
                    <a:pt x="8378571" y="1056640"/>
                  </a:cubicBezTo>
                  <a:lnTo>
                    <a:pt x="176149" y="1056640"/>
                  </a:lnTo>
                  <a:cubicBezTo>
                    <a:pt x="78867" y="1056640"/>
                    <a:pt x="0" y="977773"/>
                    <a:pt x="0" y="880491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8554720" cy="10852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Em cansa o m'estressa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039582" y="4505725"/>
            <a:ext cx="4782503" cy="6528702"/>
            <a:chOff x="0" y="0"/>
            <a:chExt cx="6376670" cy="8704936"/>
          </a:xfrm>
        </p:grpSpPr>
        <p:sp>
          <p:nvSpPr>
            <p:cNvPr id="11" name="Freeform 11" descr="A cartoon of a person holding a phone  AI-generated content may be incorrect."/>
            <p:cNvSpPr/>
            <p:nvPr/>
          </p:nvSpPr>
          <p:spPr>
            <a:xfrm>
              <a:off x="0" y="0"/>
              <a:ext cx="6376670" cy="8704961"/>
            </a:xfrm>
            <a:custGeom>
              <a:avLst/>
              <a:gdLst/>
              <a:ahLst/>
              <a:cxnLst/>
              <a:rect l="l" t="t" r="r" b="b"/>
              <a:pathLst>
                <a:path w="6376670" h="8704961">
                  <a:moveTo>
                    <a:pt x="0" y="0"/>
                  </a:moveTo>
                  <a:lnTo>
                    <a:pt x="6376670" y="0"/>
                  </a:lnTo>
                  <a:lnTo>
                    <a:pt x="6376670" y="8704961"/>
                  </a:lnTo>
                  <a:lnTo>
                    <a:pt x="0" y="87049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104469" y="4306186"/>
            <a:ext cx="4738716" cy="6796945"/>
            <a:chOff x="0" y="0"/>
            <a:chExt cx="6318288" cy="9062593"/>
          </a:xfrm>
        </p:grpSpPr>
        <p:sp>
          <p:nvSpPr>
            <p:cNvPr id="13" name="Freeform 13" descr="A cartoon of a person with her arms crossed  AI-generated content may be incorrect."/>
            <p:cNvSpPr/>
            <p:nvPr/>
          </p:nvSpPr>
          <p:spPr>
            <a:xfrm>
              <a:off x="0" y="0"/>
              <a:ext cx="6318250" cy="9062593"/>
            </a:xfrm>
            <a:custGeom>
              <a:avLst/>
              <a:gdLst/>
              <a:ahLst/>
              <a:cxnLst/>
              <a:rect l="l" t="t" r="r" b="b"/>
              <a:pathLst>
                <a:path w="6318250" h="9062593">
                  <a:moveTo>
                    <a:pt x="0" y="0"/>
                  </a:moveTo>
                  <a:lnTo>
                    <a:pt x="6318250" y="0"/>
                  </a:lnTo>
                  <a:lnTo>
                    <a:pt x="6318250" y="9062593"/>
                  </a:lnTo>
                  <a:lnTo>
                    <a:pt x="0" y="90625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386192" y="3060773"/>
            <a:ext cx="623316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22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Crear contingut creatiu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86192" y="3899621"/>
            <a:ext cx="623316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22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Jugar a videojocs cooperatius o educatius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86192" y="1959673"/>
            <a:ext cx="6233160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22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Escoltar música per relaxar-se o concentrar-se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86192" y="5016275"/>
            <a:ext cx="4819755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22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Usar aplicacions per organitzar-se o millorar hàbits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86192" y="7371721"/>
            <a:ext cx="4466206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22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Buscar informació per aprendre alguna cosa nova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546823" y="6139282"/>
            <a:ext cx="4819755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22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Rebre comentaris negatius o assetjament digital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546823" y="2789634"/>
            <a:ext cx="6233160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22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Buscar aprovació constant (m'agrada, seguidors/es)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546823" y="3899621"/>
            <a:ext cx="623316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22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Participar en reptes virals perillosos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546823" y="1959673"/>
            <a:ext cx="623316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22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Comparar-se amb d'altres a les xarxes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546823" y="4824879"/>
            <a:ext cx="4819755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22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Jugar de manera compulsiva per no «perdre ratxa»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546823" y="7371721"/>
            <a:ext cx="4466206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22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Consumir continguts violents o agressius</a:t>
            </a: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5552732" y="218494"/>
            <a:ext cx="7860725" cy="10172700"/>
            <a:chOff x="0" y="0"/>
            <a:chExt cx="10480967" cy="13563600"/>
          </a:xfrm>
        </p:grpSpPr>
        <p:sp>
          <p:nvSpPr>
            <p:cNvPr id="3" name="Freeform 3" descr="A group of people posing for a photo  AI-generated content may be incorrect."/>
            <p:cNvSpPr/>
            <p:nvPr/>
          </p:nvSpPr>
          <p:spPr>
            <a:xfrm>
              <a:off x="0" y="0"/>
              <a:ext cx="10480929" cy="13563600"/>
            </a:xfrm>
            <a:custGeom>
              <a:avLst/>
              <a:gdLst/>
              <a:ahLst/>
              <a:cxnLst/>
              <a:rect l="l" t="t" r="r" b="b"/>
              <a:pathLst>
                <a:path w="10480929" h="13563600">
                  <a:moveTo>
                    <a:pt x="0" y="0"/>
                  </a:moveTo>
                  <a:lnTo>
                    <a:pt x="10480929" y="0"/>
                  </a:lnTo>
                  <a:lnTo>
                    <a:pt x="10480929" y="13563600"/>
                  </a:lnTo>
                  <a:lnTo>
                    <a:pt x="0" y="13563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448300" y="906209"/>
            <a:ext cx="7391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Per continuar pensant…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448300" y="1506369"/>
            <a:ext cx="739140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00"/>
              </a:lnSpc>
              <a:spcBef>
                <a:spcPct val="0"/>
              </a:spcBef>
            </a:pPr>
            <a:r>
              <a:rPr lang="en-US" sz="22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crearem un repte personal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049780" y="3133677"/>
            <a:ext cx="4312920" cy="3368040"/>
            <a:chOff x="0" y="0"/>
            <a:chExt cx="5750560" cy="44907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750560" cy="4490720"/>
            </a:xfrm>
            <a:custGeom>
              <a:avLst/>
              <a:gdLst/>
              <a:ahLst/>
              <a:cxnLst/>
              <a:rect l="l" t="t" r="r" b="b"/>
              <a:pathLst>
                <a:path w="5750560" h="4490720">
                  <a:moveTo>
                    <a:pt x="0" y="748411"/>
                  </a:moveTo>
                  <a:cubicBezTo>
                    <a:pt x="0" y="335153"/>
                    <a:pt x="335153" y="0"/>
                    <a:pt x="748411" y="0"/>
                  </a:cubicBezTo>
                  <a:lnTo>
                    <a:pt x="5002149" y="0"/>
                  </a:lnTo>
                  <a:cubicBezTo>
                    <a:pt x="5415534" y="0"/>
                    <a:pt x="5750560" y="335153"/>
                    <a:pt x="5750560" y="748411"/>
                  </a:cubicBezTo>
                  <a:lnTo>
                    <a:pt x="5750560" y="3742309"/>
                  </a:lnTo>
                  <a:cubicBezTo>
                    <a:pt x="5750560" y="4155694"/>
                    <a:pt x="5415407" y="4490720"/>
                    <a:pt x="5002149" y="4490720"/>
                  </a:cubicBezTo>
                  <a:lnTo>
                    <a:pt x="748411" y="4490720"/>
                  </a:lnTo>
                  <a:cubicBezTo>
                    <a:pt x="335153" y="4490720"/>
                    <a:pt x="0" y="4155567"/>
                    <a:pt x="0" y="374230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5750560" cy="45192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00"/>
                </a:lnSpc>
                <a:spcBef>
                  <a:spcPct val="0"/>
                </a:spcBef>
              </a:pPr>
              <a:r>
                <a:rPr lang="en-US" sz="22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Pensa en una situació en la qual podries fer una petita pausa digital aquesta setmana.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138660" y="3133677"/>
            <a:ext cx="4312920" cy="3368040"/>
            <a:chOff x="0" y="0"/>
            <a:chExt cx="5750560" cy="449072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750560" cy="4490720"/>
            </a:xfrm>
            <a:custGeom>
              <a:avLst/>
              <a:gdLst/>
              <a:ahLst/>
              <a:cxnLst/>
              <a:rect l="l" t="t" r="r" b="b"/>
              <a:pathLst>
                <a:path w="5750560" h="4490720">
                  <a:moveTo>
                    <a:pt x="0" y="748411"/>
                  </a:moveTo>
                  <a:cubicBezTo>
                    <a:pt x="0" y="335153"/>
                    <a:pt x="335153" y="0"/>
                    <a:pt x="748411" y="0"/>
                  </a:cubicBezTo>
                  <a:lnTo>
                    <a:pt x="5002149" y="0"/>
                  </a:lnTo>
                  <a:cubicBezTo>
                    <a:pt x="5415534" y="0"/>
                    <a:pt x="5750560" y="335153"/>
                    <a:pt x="5750560" y="748411"/>
                  </a:cubicBezTo>
                  <a:lnTo>
                    <a:pt x="5750560" y="3742309"/>
                  </a:lnTo>
                  <a:cubicBezTo>
                    <a:pt x="5750560" y="4155694"/>
                    <a:pt x="5415407" y="4490720"/>
                    <a:pt x="5002149" y="4490720"/>
                  </a:cubicBezTo>
                  <a:lnTo>
                    <a:pt x="748411" y="4490720"/>
                  </a:lnTo>
                  <a:cubicBezTo>
                    <a:pt x="335153" y="4490720"/>
                    <a:pt x="0" y="4155567"/>
                    <a:pt x="0" y="3742309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5750560" cy="45192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00"/>
                </a:lnSpc>
                <a:spcBef>
                  <a:spcPct val="0"/>
                </a:spcBef>
              </a:pPr>
              <a:r>
                <a:rPr lang="en-US" sz="22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Quina activitat sense pantalles t'agradaria provar o reprendre?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5448300" y="8842343"/>
            <a:ext cx="739140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Escriu la teva idea al teu quadern o comenta-la amb un/a company/a</a:t>
            </a: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34158" y="1"/>
            <a:ext cx="10287000" cy="10287000"/>
            <a:chOff x="0" y="0"/>
            <a:chExt cx="13716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0" y="6858000"/>
                  </a:moveTo>
                  <a:cubicBezTo>
                    <a:pt x="0" y="3070479"/>
                    <a:pt x="3070479" y="0"/>
                    <a:pt x="6858000" y="0"/>
                  </a:cubicBezTo>
                  <a:cubicBezTo>
                    <a:pt x="10645521" y="0"/>
                    <a:pt x="13716000" y="3070479"/>
                    <a:pt x="13716000" y="6858000"/>
                  </a:cubicBezTo>
                  <a:cubicBezTo>
                    <a:pt x="13716000" y="10645521"/>
                    <a:pt x="10645521" y="13716000"/>
                    <a:pt x="6858000" y="13716000"/>
                  </a:cubicBezTo>
                  <a:cubicBezTo>
                    <a:pt x="3070479" y="13716000"/>
                    <a:pt x="0" y="10645521"/>
                    <a:pt x="0" y="6858000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622030" y="1751028"/>
            <a:ext cx="114681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22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Part 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448300" y="2475929"/>
            <a:ext cx="7391400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Avui hem vist que els mitjans digitals formen part de la nostra vida, però també que influeixen en com ens sentim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60783" y="4868523"/>
            <a:ext cx="8963777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00"/>
              </a:lnSpc>
              <a:spcBef>
                <a:spcPct val="0"/>
              </a:spcBef>
            </a:pPr>
            <a:r>
              <a:rPr lang="en-US" sz="22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tots els usos de la tecnologia ens fan bé.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60783" y="5589794"/>
            <a:ext cx="8963777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00"/>
              </a:lnSpc>
              <a:spcBef>
                <a:spcPct val="0"/>
              </a:spcBef>
            </a:pPr>
            <a:r>
              <a:rPr lang="en-US" sz="22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Les pauses són necessàries per cuidar el nostre benestar.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660783" y="6268183"/>
            <a:ext cx="8963777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00"/>
              </a:lnSpc>
              <a:spcBef>
                <a:spcPct val="0"/>
              </a:spcBef>
            </a:pPr>
            <a:r>
              <a:rPr lang="en-US" sz="22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Podem aprendre a decidir quan i com usar-los.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0783" y="7188603"/>
            <a:ext cx="8963777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00"/>
              </a:lnSpc>
              <a:spcBef>
                <a:spcPct val="0"/>
              </a:spcBef>
            </a:pPr>
            <a:r>
              <a:rPr lang="en-US" sz="22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Els mitjans digitals formen part de la nostra vida,</a:t>
            </a:r>
          </a:p>
          <a:p>
            <a:pPr marL="0" lvl="0" indent="0" algn="ctr">
              <a:lnSpc>
                <a:spcPts val="2700"/>
              </a:lnSpc>
              <a:spcBef>
                <a:spcPct val="0"/>
              </a:spcBef>
            </a:pPr>
            <a:r>
              <a:rPr lang="en-US" sz="22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però nosaltres decidim com usar-los.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40861" y="7347280"/>
            <a:ext cx="4266419" cy="1743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22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endParaRPr lang="en-US" sz="225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22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es tracta de deixar d'usar-los, sinó d'aprendre a fer-ho de forma equilibrada</a:t>
            </a: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3649197"/>
            <a:ext cx="20040600" cy="9912191"/>
            <a:chOff x="0" y="0"/>
            <a:chExt cx="26720800" cy="1321625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216128"/>
            </a:xfrm>
            <a:custGeom>
              <a:avLst/>
              <a:gdLst/>
              <a:ahLst/>
              <a:cxnLst/>
              <a:rect l="l" t="t" r="r" b="b"/>
              <a:pathLst>
                <a:path w="26720800" h="13216128">
                  <a:moveTo>
                    <a:pt x="0" y="6608064"/>
                  </a:moveTo>
                  <a:cubicBezTo>
                    <a:pt x="0" y="2958592"/>
                    <a:pt x="5981700" y="0"/>
                    <a:pt x="13360400" y="0"/>
                  </a:cubicBezTo>
                  <a:cubicBezTo>
                    <a:pt x="20739100" y="0"/>
                    <a:pt x="26720800" y="2958592"/>
                    <a:pt x="26720800" y="6608064"/>
                  </a:cubicBezTo>
                  <a:cubicBezTo>
                    <a:pt x="26720800" y="10257536"/>
                    <a:pt x="20739100" y="13216128"/>
                    <a:pt x="13360400" y="13216128"/>
                  </a:cubicBezTo>
                  <a:cubicBezTo>
                    <a:pt x="5981700" y="13216128"/>
                    <a:pt x="0" y="10257663"/>
                    <a:pt x="0" y="6608064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806440" y="6401295"/>
            <a:ext cx="6675120" cy="149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759"/>
              </a:lnSpc>
              <a:spcBef>
                <a:spcPct val="0"/>
              </a:spcBef>
            </a:pPr>
            <a:r>
              <a:rPr lang="en-US" sz="48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Temps d'ús dels mitjans digitals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79079" y="1412545"/>
            <a:ext cx="14729841" cy="1524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879"/>
              </a:lnSpc>
              <a:spcBef>
                <a:spcPct val="0"/>
              </a:spcBef>
            </a:pPr>
            <a:r>
              <a:rPr lang="en-US" sz="4899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Dia 2: </a:t>
            </a:r>
          </a:p>
          <a:p>
            <a:pPr marL="0" lvl="0" indent="0" algn="ctr">
              <a:lnSpc>
                <a:spcPts val="5879"/>
              </a:lnSpc>
              <a:spcBef>
                <a:spcPct val="0"/>
              </a:spcBef>
            </a:pPr>
            <a:r>
              <a:rPr lang="en-US" sz="4899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Ús saludable dels mitjans digitals</a:t>
            </a: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690686" y="2500205"/>
            <a:ext cx="4217670" cy="8229600"/>
          </a:xfrm>
          <a:custGeom>
            <a:avLst/>
            <a:gdLst/>
            <a:ahLst/>
            <a:cxnLst/>
            <a:rect l="l" t="t" r="r" b="b"/>
            <a:pathLst>
              <a:path w="4217670" h="8229600">
                <a:moveTo>
                  <a:pt x="0" y="0"/>
                </a:moveTo>
                <a:lnTo>
                  <a:pt x="4217670" y="0"/>
                </a:lnTo>
                <a:lnTo>
                  <a:pt x="421767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2431629" y="2819993"/>
            <a:ext cx="10979051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779"/>
              </a:lnSpc>
              <a:spcBef>
                <a:spcPct val="0"/>
              </a:spcBef>
            </a:pPr>
            <a:r>
              <a:rPr lang="en-US" sz="3149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Saps com els mitjans et poden ajudar… o esgotar-te?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91327" y="4804500"/>
            <a:ext cx="8059656" cy="97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779"/>
              </a:lnSpc>
              <a:spcBef>
                <a:spcPct val="0"/>
              </a:spcBef>
            </a:pPr>
            <a:r>
              <a:rPr lang="en-US" sz="3149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es tracta d'usar menys els mitjans, </a:t>
            </a:r>
            <a:r>
              <a:rPr lang="en-US" sz="3149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sinó d'usar-los millor.</a:t>
            </a: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77818" y="2296343"/>
            <a:ext cx="8059656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60"/>
              </a:lnSpc>
              <a:spcBef>
                <a:spcPct val="0"/>
              </a:spcBef>
            </a:pP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Avui farem: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77818" y="7349546"/>
            <a:ext cx="8410657" cy="933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60"/>
              </a:lnSpc>
              <a:spcBef>
                <a:spcPct val="0"/>
              </a:spcBef>
            </a:pP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Els mitjans digitals ens poden ajudar a aprendre i connectar-nos… però també poden treure'ns temps i energia si no els usem amb equilibri.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177818" y="3395397"/>
            <a:ext cx="6445951" cy="638175"/>
            <a:chOff x="0" y="0"/>
            <a:chExt cx="8594601" cy="850900"/>
          </a:xfrm>
        </p:grpSpPr>
        <p:sp>
          <p:nvSpPr>
            <p:cNvPr id="5" name="TextBox 5"/>
            <p:cNvSpPr txBox="1"/>
            <p:nvPr/>
          </p:nvSpPr>
          <p:spPr>
            <a:xfrm>
              <a:off x="872402" y="19050"/>
              <a:ext cx="7722199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Entendre per què és important descansar de les pantalles.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50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29987" y="4494223"/>
            <a:ext cx="6493782" cy="638175"/>
            <a:chOff x="0" y="0"/>
            <a:chExt cx="8658376" cy="850900"/>
          </a:xfrm>
        </p:grpSpPr>
        <p:sp>
          <p:nvSpPr>
            <p:cNvPr id="8" name="TextBox 8"/>
            <p:cNvSpPr txBox="1"/>
            <p:nvPr/>
          </p:nvSpPr>
          <p:spPr>
            <a:xfrm>
              <a:off x="936178" y="19050"/>
              <a:ext cx="7722199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Analitzar els efectes positius i negatius de l'ús dels mitjans.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29987" y="5593050"/>
            <a:ext cx="6493782" cy="638175"/>
            <a:chOff x="0" y="0"/>
            <a:chExt cx="8658376" cy="850900"/>
          </a:xfrm>
        </p:grpSpPr>
        <p:sp>
          <p:nvSpPr>
            <p:cNvPr id="11" name="TextBox 11"/>
            <p:cNvSpPr txBox="1"/>
            <p:nvPr/>
          </p:nvSpPr>
          <p:spPr>
            <a:xfrm>
              <a:off x="936178" y="19050"/>
              <a:ext cx="7722199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Crear idees per usar la tecnologia de manera més saludable.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E3829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10519551" y="2315393"/>
            <a:ext cx="6590927" cy="5656213"/>
          </a:xfrm>
          <a:custGeom>
            <a:avLst/>
            <a:gdLst/>
            <a:ahLst/>
            <a:cxnLst/>
            <a:rect l="l" t="t" r="r" b="b"/>
            <a:pathLst>
              <a:path w="6590927" h="5656213">
                <a:moveTo>
                  <a:pt x="0" y="0"/>
                </a:moveTo>
                <a:lnTo>
                  <a:pt x="6590927" y="0"/>
                </a:lnTo>
                <a:lnTo>
                  <a:pt x="6590927" y="5656214"/>
                </a:lnTo>
                <a:lnTo>
                  <a:pt x="0" y="56562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469348" y="1950784"/>
            <a:ext cx="6707955" cy="9414674"/>
          </a:xfrm>
          <a:custGeom>
            <a:avLst/>
            <a:gdLst/>
            <a:ahLst/>
            <a:cxnLst/>
            <a:rect l="l" t="t" r="r" b="b"/>
            <a:pathLst>
              <a:path w="6707955" h="9414674">
                <a:moveTo>
                  <a:pt x="0" y="0"/>
                </a:moveTo>
                <a:lnTo>
                  <a:pt x="6707955" y="0"/>
                </a:lnTo>
                <a:lnTo>
                  <a:pt x="6707955" y="9414674"/>
                </a:lnTo>
                <a:lnTo>
                  <a:pt x="0" y="94146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987203" y="2344946"/>
            <a:ext cx="7352113" cy="1117138"/>
            <a:chOff x="0" y="0"/>
            <a:chExt cx="1936359" cy="29422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36359" cy="294226"/>
            </a:xfrm>
            <a:custGeom>
              <a:avLst/>
              <a:gdLst/>
              <a:ahLst/>
              <a:cxnLst/>
              <a:rect l="l" t="t" r="r" b="b"/>
              <a:pathLst>
                <a:path w="1936359" h="294226">
                  <a:moveTo>
                    <a:pt x="23166" y="0"/>
                  </a:moveTo>
                  <a:lnTo>
                    <a:pt x="1913193" y="0"/>
                  </a:lnTo>
                  <a:cubicBezTo>
                    <a:pt x="1925987" y="0"/>
                    <a:pt x="1936359" y="10372"/>
                    <a:pt x="1936359" y="23166"/>
                  </a:cubicBezTo>
                  <a:lnTo>
                    <a:pt x="1936359" y="271059"/>
                  </a:lnTo>
                  <a:cubicBezTo>
                    <a:pt x="1936359" y="283854"/>
                    <a:pt x="1925987" y="294226"/>
                    <a:pt x="1913193" y="294226"/>
                  </a:cubicBezTo>
                  <a:lnTo>
                    <a:pt x="23166" y="294226"/>
                  </a:lnTo>
                  <a:cubicBezTo>
                    <a:pt x="10372" y="294226"/>
                    <a:pt x="0" y="283854"/>
                    <a:pt x="0" y="271059"/>
                  </a:cubicBezTo>
                  <a:lnTo>
                    <a:pt x="0" y="23166"/>
                  </a:lnTo>
                  <a:cubicBezTo>
                    <a:pt x="0" y="10372"/>
                    <a:pt x="10372" y="0"/>
                    <a:pt x="23166" y="0"/>
                  </a:cubicBez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936359" cy="3513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99"/>
                </a:lnSpc>
                <a:spcBef>
                  <a:spcPct val="0"/>
                </a:spcBef>
              </a:pPr>
              <a:r>
                <a:rPr lang="en-US" sz="1999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Què penses tu sobre els mitjans digitals?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987203" y="4125447"/>
            <a:ext cx="8410657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60"/>
              </a:lnSpc>
              <a:spcBef>
                <a:spcPct val="0"/>
              </a:spcBef>
            </a:pP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Votarem les afirmacions següents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87203" y="6419850"/>
            <a:ext cx="8410657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60"/>
              </a:lnSpc>
              <a:spcBef>
                <a:spcPct val="0"/>
              </a:spcBef>
            </a:pP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Recorda que no hi ha respostes correctes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87203" y="4819650"/>
            <a:ext cx="8410657" cy="933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60"/>
              </a:lnSpc>
              <a:spcBef>
                <a:spcPct val="0"/>
              </a:spcBef>
            </a:pPr>
            <a:r>
              <a:rPr lang="en-US" sz="2050" b="1" u="none" strike="noStrike">
                <a:solidFill>
                  <a:srgbClr val="50B264"/>
                </a:solidFill>
                <a:latin typeface="Poppins Bold"/>
                <a:ea typeface="Poppins Bold"/>
                <a:cs typeface="Poppins Bold"/>
                <a:sym typeface="Poppins Bold"/>
              </a:rPr>
              <a:t>Verd: </a:t>
            </a: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Hi estic d'acord</a:t>
            </a:r>
          </a:p>
          <a:p>
            <a:pPr marL="0" lvl="0" indent="0" algn="l">
              <a:lnSpc>
                <a:spcPts val="2460"/>
              </a:lnSpc>
              <a:spcBef>
                <a:spcPct val="0"/>
              </a:spcBef>
            </a:pPr>
            <a:r>
              <a:rPr lang="en-US" sz="2050" b="1" u="none" strike="noStrike">
                <a:solidFill>
                  <a:srgbClr val="FFED4C"/>
                </a:solidFill>
                <a:latin typeface="Poppins Bold"/>
                <a:ea typeface="Poppins Bold"/>
                <a:cs typeface="Poppins Bold"/>
                <a:sym typeface="Poppins Bold"/>
              </a:rPr>
              <a:t>Groc</a:t>
            </a:r>
            <a:r>
              <a:rPr lang="en-US" sz="2050" b="1" u="none" strike="noStrike">
                <a:solidFill>
                  <a:srgbClr val="50B264"/>
                </a:solidFill>
                <a:latin typeface="Poppins Bold"/>
                <a:ea typeface="Poppins Bold"/>
                <a:cs typeface="Poppins Bold"/>
                <a:sym typeface="Poppins Bold"/>
              </a:rPr>
              <a:t>: </a:t>
            </a: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Parcialment d'acord</a:t>
            </a:r>
          </a:p>
          <a:p>
            <a:pPr marL="0" lvl="0" indent="0" algn="l">
              <a:lnSpc>
                <a:spcPts val="2460"/>
              </a:lnSpc>
              <a:spcBef>
                <a:spcPct val="0"/>
              </a:spcBef>
            </a:pPr>
            <a:r>
              <a:rPr lang="en-US" sz="2050" b="1" u="none" strike="noStrike">
                <a:solidFill>
                  <a:srgbClr val="E54A1A"/>
                </a:solidFill>
                <a:latin typeface="Poppins Bold"/>
                <a:ea typeface="Poppins Bold"/>
                <a:cs typeface="Poppins Bold"/>
                <a:sym typeface="Poppins Bold"/>
              </a:rPr>
              <a:t>Vermell</a:t>
            </a:r>
            <a:r>
              <a:rPr lang="en-US" sz="2050" b="1" u="none" strike="noStrike">
                <a:solidFill>
                  <a:srgbClr val="50B264"/>
                </a:solidFill>
                <a:latin typeface="Poppins Bold"/>
                <a:ea typeface="Poppins Bold"/>
                <a:cs typeface="Poppins Bold"/>
                <a:sym typeface="Poppins Bold"/>
              </a:rPr>
              <a:t>: </a:t>
            </a: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 desacord</a:t>
            </a: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469348" y="1950784"/>
            <a:ext cx="6707955" cy="9414674"/>
          </a:xfrm>
          <a:custGeom>
            <a:avLst/>
            <a:gdLst/>
            <a:ahLst/>
            <a:cxnLst/>
            <a:rect l="l" t="t" r="r" b="b"/>
            <a:pathLst>
              <a:path w="6707955" h="9414674">
                <a:moveTo>
                  <a:pt x="0" y="0"/>
                </a:moveTo>
                <a:lnTo>
                  <a:pt x="6707955" y="0"/>
                </a:lnTo>
                <a:lnTo>
                  <a:pt x="6707955" y="9414674"/>
                </a:lnTo>
                <a:lnTo>
                  <a:pt x="0" y="94146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987203" y="833646"/>
            <a:ext cx="7352113" cy="1117138"/>
            <a:chOff x="0" y="0"/>
            <a:chExt cx="1936359" cy="29422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36359" cy="294226"/>
            </a:xfrm>
            <a:custGeom>
              <a:avLst/>
              <a:gdLst/>
              <a:ahLst/>
              <a:cxnLst/>
              <a:rect l="l" t="t" r="r" b="b"/>
              <a:pathLst>
                <a:path w="1936359" h="294226">
                  <a:moveTo>
                    <a:pt x="23166" y="0"/>
                  </a:moveTo>
                  <a:lnTo>
                    <a:pt x="1913193" y="0"/>
                  </a:lnTo>
                  <a:cubicBezTo>
                    <a:pt x="1925987" y="0"/>
                    <a:pt x="1936359" y="10372"/>
                    <a:pt x="1936359" y="23166"/>
                  </a:cubicBezTo>
                  <a:lnTo>
                    <a:pt x="1936359" y="271059"/>
                  </a:lnTo>
                  <a:cubicBezTo>
                    <a:pt x="1936359" y="283854"/>
                    <a:pt x="1925987" y="294226"/>
                    <a:pt x="1913193" y="294226"/>
                  </a:cubicBezTo>
                  <a:lnTo>
                    <a:pt x="23166" y="294226"/>
                  </a:lnTo>
                  <a:cubicBezTo>
                    <a:pt x="10372" y="294226"/>
                    <a:pt x="0" y="283854"/>
                    <a:pt x="0" y="271059"/>
                  </a:cubicBezTo>
                  <a:lnTo>
                    <a:pt x="0" y="23166"/>
                  </a:lnTo>
                  <a:cubicBezTo>
                    <a:pt x="0" y="10372"/>
                    <a:pt x="10372" y="0"/>
                    <a:pt x="23166" y="0"/>
                  </a:cubicBez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936359" cy="3513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99"/>
                </a:lnSpc>
                <a:spcBef>
                  <a:spcPct val="0"/>
                </a:spcBef>
              </a:pPr>
              <a:r>
                <a:rPr lang="en-US" sz="1999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Què penses tu sobre els mitjans digitals?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876375" y="4366199"/>
            <a:ext cx="6774439" cy="609600"/>
            <a:chOff x="0" y="0"/>
            <a:chExt cx="9032586" cy="812800"/>
          </a:xfrm>
        </p:grpSpPr>
        <p:sp>
          <p:nvSpPr>
            <p:cNvPr id="7" name="TextBox 7"/>
            <p:cNvSpPr txBox="1"/>
            <p:nvPr/>
          </p:nvSpPr>
          <p:spPr>
            <a:xfrm>
              <a:off x="936178" y="-19050"/>
              <a:ext cx="8096408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i="1" u="none" strike="noStrike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«Em sento malament quan em comparo amb altres persones a les xarxes»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50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876375" y="5286805"/>
            <a:ext cx="6774439" cy="609600"/>
            <a:chOff x="0" y="0"/>
            <a:chExt cx="9032586" cy="812800"/>
          </a:xfrm>
        </p:grpSpPr>
        <p:sp>
          <p:nvSpPr>
            <p:cNvPr id="10" name="TextBox 10"/>
            <p:cNvSpPr txBox="1"/>
            <p:nvPr/>
          </p:nvSpPr>
          <p:spPr>
            <a:xfrm>
              <a:off x="936178" y="-19050"/>
              <a:ext cx="8096408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i="1" u="none" strike="noStrike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«Els mitjans m'ajuden a aprendre coses noves.»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876375" y="6207412"/>
            <a:ext cx="6774439" cy="609600"/>
            <a:chOff x="0" y="0"/>
            <a:chExt cx="9032586" cy="812800"/>
          </a:xfrm>
        </p:grpSpPr>
        <p:sp>
          <p:nvSpPr>
            <p:cNvPr id="13" name="TextBox 13"/>
            <p:cNvSpPr txBox="1"/>
            <p:nvPr/>
          </p:nvSpPr>
          <p:spPr>
            <a:xfrm>
              <a:off x="936178" y="-19050"/>
              <a:ext cx="8096408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i="1" u="none" strike="noStrike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«Em costa deixar de jugar quan comencio amb el mòbil.»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876375" y="7128018"/>
            <a:ext cx="7314441" cy="609600"/>
            <a:chOff x="0" y="0"/>
            <a:chExt cx="9752588" cy="812800"/>
          </a:xfrm>
        </p:grpSpPr>
        <p:sp>
          <p:nvSpPr>
            <p:cNvPr id="16" name="TextBox 16"/>
            <p:cNvSpPr txBox="1"/>
            <p:nvPr/>
          </p:nvSpPr>
          <p:spPr>
            <a:xfrm>
              <a:off x="936178" y="-19050"/>
              <a:ext cx="8816410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i="1" u="none" strike="noStrike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«Quan rebo una notificació, vull llegir-la de seguida, encara que estigui fent una altra cosa.»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E3829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876375" y="8048625"/>
            <a:ext cx="6774439" cy="609600"/>
            <a:chOff x="0" y="0"/>
            <a:chExt cx="9032586" cy="812800"/>
          </a:xfrm>
        </p:grpSpPr>
        <p:sp>
          <p:nvSpPr>
            <p:cNvPr id="19" name="TextBox 19"/>
            <p:cNvSpPr txBox="1"/>
            <p:nvPr/>
          </p:nvSpPr>
          <p:spPr>
            <a:xfrm>
              <a:off x="936178" y="-19050"/>
              <a:ext cx="8096408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i="1" u="none" strike="noStrike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«De vegades no tinc temps per a les meves aficions perquè uso massa el mòbil.»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987203" y="2682241"/>
            <a:ext cx="8410657" cy="933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60"/>
              </a:lnSpc>
              <a:spcBef>
                <a:spcPct val="0"/>
              </a:spcBef>
            </a:pPr>
            <a:r>
              <a:rPr lang="en-US" sz="2050" b="1" u="none" strike="noStrike">
                <a:solidFill>
                  <a:srgbClr val="50B264"/>
                </a:solidFill>
                <a:latin typeface="Poppins Bold"/>
                <a:ea typeface="Poppins Bold"/>
                <a:cs typeface="Poppins Bold"/>
                <a:sym typeface="Poppins Bold"/>
              </a:rPr>
              <a:t>Verd: </a:t>
            </a: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Hi estic d'acord</a:t>
            </a:r>
          </a:p>
          <a:p>
            <a:pPr marL="0" lvl="0" indent="0" algn="l">
              <a:lnSpc>
                <a:spcPts val="2460"/>
              </a:lnSpc>
              <a:spcBef>
                <a:spcPct val="0"/>
              </a:spcBef>
            </a:pPr>
            <a:r>
              <a:rPr lang="en-US" sz="2050" b="1" u="none" strike="noStrike">
                <a:solidFill>
                  <a:srgbClr val="FFED4C"/>
                </a:solidFill>
                <a:latin typeface="Poppins Bold"/>
                <a:ea typeface="Poppins Bold"/>
                <a:cs typeface="Poppins Bold"/>
                <a:sym typeface="Poppins Bold"/>
              </a:rPr>
              <a:t>Groc</a:t>
            </a:r>
            <a:r>
              <a:rPr lang="en-US" sz="2050" b="1" u="none" strike="noStrike">
                <a:solidFill>
                  <a:srgbClr val="50B264"/>
                </a:solidFill>
                <a:latin typeface="Poppins Bold"/>
                <a:ea typeface="Poppins Bold"/>
                <a:cs typeface="Poppins Bold"/>
                <a:sym typeface="Poppins Bold"/>
              </a:rPr>
              <a:t>: </a:t>
            </a: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Parcialment d'acord</a:t>
            </a:r>
          </a:p>
          <a:p>
            <a:pPr marL="0" lvl="0" indent="0" algn="l">
              <a:lnSpc>
                <a:spcPts val="2460"/>
              </a:lnSpc>
              <a:spcBef>
                <a:spcPct val="0"/>
              </a:spcBef>
            </a:pPr>
            <a:r>
              <a:rPr lang="en-US" sz="2050" b="1" u="none" strike="noStrike">
                <a:solidFill>
                  <a:srgbClr val="E54A1A"/>
                </a:solidFill>
                <a:latin typeface="Poppins Bold"/>
                <a:ea typeface="Poppins Bold"/>
                <a:cs typeface="Poppins Bold"/>
                <a:sym typeface="Poppins Bold"/>
              </a:rPr>
              <a:t>Vermell</a:t>
            </a:r>
            <a:r>
              <a:rPr lang="en-US" sz="2050" b="1" u="none" strike="noStrike">
                <a:solidFill>
                  <a:srgbClr val="50B264"/>
                </a:solidFill>
                <a:latin typeface="Poppins Bold"/>
                <a:ea typeface="Poppins Bold"/>
                <a:cs typeface="Poppins Bold"/>
                <a:sym typeface="Poppins Bold"/>
              </a:rPr>
              <a:t>: </a:t>
            </a: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 desacord</a:t>
            </a:r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469348" y="1950784"/>
            <a:ext cx="6707955" cy="9414674"/>
          </a:xfrm>
          <a:custGeom>
            <a:avLst/>
            <a:gdLst/>
            <a:ahLst/>
            <a:cxnLst/>
            <a:rect l="l" t="t" r="r" b="b"/>
            <a:pathLst>
              <a:path w="6707955" h="9414674">
                <a:moveTo>
                  <a:pt x="0" y="0"/>
                </a:moveTo>
                <a:lnTo>
                  <a:pt x="6707955" y="0"/>
                </a:lnTo>
                <a:lnTo>
                  <a:pt x="6707955" y="9414674"/>
                </a:lnTo>
                <a:lnTo>
                  <a:pt x="0" y="94146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987203" y="833646"/>
            <a:ext cx="7352113" cy="1117138"/>
            <a:chOff x="0" y="0"/>
            <a:chExt cx="1936359" cy="29422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36359" cy="294226"/>
            </a:xfrm>
            <a:custGeom>
              <a:avLst/>
              <a:gdLst/>
              <a:ahLst/>
              <a:cxnLst/>
              <a:rect l="l" t="t" r="r" b="b"/>
              <a:pathLst>
                <a:path w="1936359" h="294226">
                  <a:moveTo>
                    <a:pt x="23166" y="0"/>
                  </a:moveTo>
                  <a:lnTo>
                    <a:pt x="1913193" y="0"/>
                  </a:lnTo>
                  <a:cubicBezTo>
                    <a:pt x="1925987" y="0"/>
                    <a:pt x="1936359" y="10372"/>
                    <a:pt x="1936359" y="23166"/>
                  </a:cubicBezTo>
                  <a:lnTo>
                    <a:pt x="1936359" y="271059"/>
                  </a:lnTo>
                  <a:cubicBezTo>
                    <a:pt x="1936359" y="283854"/>
                    <a:pt x="1925987" y="294226"/>
                    <a:pt x="1913193" y="294226"/>
                  </a:cubicBezTo>
                  <a:lnTo>
                    <a:pt x="23166" y="294226"/>
                  </a:lnTo>
                  <a:cubicBezTo>
                    <a:pt x="10372" y="294226"/>
                    <a:pt x="0" y="283854"/>
                    <a:pt x="0" y="271059"/>
                  </a:cubicBezTo>
                  <a:lnTo>
                    <a:pt x="0" y="23166"/>
                  </a:lnTo>
                  <a:cubicBezTo>
                    <a:pt x="0" y="10372"/>
                    <a:pt x="10372" y="0"/>
                    <a:pt x="23166" y="0"/>
                  </a:cubicBez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936359" cy="3513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99"/>
                </a:lnSpc>
                <a:spcBef>
                  <a:spcPct val="0"/>
                </a:spcBef>
              </a:pPr>
              <a:r>
                <a:rPr lang="en-US" sz="1999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Què penses tu sobre els mitjans digitals?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876375" y="4366199"/>
            <a:ext cx="6774439" cy="609600"/>
            <a:chOff x="0" y="0"/>
            <a:chExt cx="9032586" cy="812800"/>
          </a:xfrm>
        </p:grpSpPr>
        <p:sp>
          <p:nvSpPr>
            <p:cNvPr id="7" name="TextBox 7"/>
            <p:cNvSpPr txBox="1"/>
            <p:nvPr/>
          </p:nvSpPr>
          <p:spPr>
            <a:xfrm>
              <a:off x="936178" y="-19050"/>
              <a:ext cx="8096408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i="1" u="none" strike="noStrike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«Si estic molt temps amb el mòbil, em fa mal el cap.»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50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06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876375" y="5286805"/>
            <a:ext cx="8664445" cy="609600"/>
            <a:chOff x="0" y="0"/>
            <a:chExt cx="11552594" cy="812800"/>
          </a:xfrm>
        </p:grpSpPr>
        <p:sp>
          <p:nvSpPr>
            <p:cNvPr id="10" name="TextBox 10"/>
            <p:cNvSpPr txBox="1"/>
            <p:nvPr/>
          </p:nvSpPr>
          <p:spPr>
            <a:xfrm>
              <a:off x="936178" y="-19050"/>
              <a:ext cx="10616416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i="1" u="none" strike="noStrike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«Puc expressar-me de forma creativa a través dels mitjans, per exemple, amb fotos o vídeos.»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07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876375" y="6207412"/>
            <a:ext cx="8610445" cy="609600"/>
            <a:chOff x="0" y="0"/>
            <a:chExt cx="11480593" cy="812800"/>
          </a:xfrm>
        </p:grpSpPr>
        <p:sp>
          <p:nvSpPr>
            <p:cNvPr id="13" name="TextBox 13"/>
            <p:cNvSpPr txBox="1"/>
            <p:nvPr/>
          </p:nvSpPr>
          <p:spPr>
            <a:xfrm>
              <a:off x="936178" y="-19050"/>
              <a:ext cx="10544416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i="1" u="none" strike="noStrike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«Em dono compte que els mitjans influeixen en el meu estat d'ànim, de vegades per bé, d'altres per mal.»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08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876375" y="7128018"/>
            <a:ext cx="6774439" cy="609600"/>
            <a:chOff x="0" y="0"/>
            <a:chExt cx="9032586" cy="812800"/>
          </a:xfrm>
        </p:grpSpPr>
        <p:sp>
          <p:nvSpPr>
            <p:cNvPr id="16" name="TextBox 16"/>
            <p:cNvSpPr txBox="1"/>
            <p:nvPr/>
          </p:nvSpPr>
          <p:spPr>
            <a:xfrm>
              <a:off x="936178" y="-19050"/>
              <a:ext cx="8096408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i="1" u="none" strike="noStrike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«Els mitjans m'ajuden a informar-me sobre temes que m'interessen.»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E3829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09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876375" y="8048625"/>
            <a:ext cx="6774439" cy="609600"/>
            <a:chOff x="0" y="0"/>
            <a:chExt cx="9032586" cy="812800"/>
          </a:xfrm>
        </p:grpSpPr>
        <p:sp>
          <p:nvSpPr>
            <p:cNvPr id="19" name="TextBox 19"/>
            <p:cNvSpPr txBox="1"/>
            <p:nvPr/>
          </p:nvSpPr>
          <p:spPr>
            <a:xfrm>
              <a:off x="936178" y="-19050"/>
              <a:ext cx="8096408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i="1" u="none" strike="noStrike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«Els mitjans són bons, però de vegades necessito un descans.»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10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976269" y="2682241"/>
            <a:ext cx="8410657" cy="933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60"/>
              </a:lnSpc>
              <a:spcBef>
                <a:spcPct val="0"/>
              </a:spcBef>
            </a:pPr>
            <a:r>
              <a:rPr lang="en-US" sz="2050" b="1" u="none" strike="noStrike">
                <a:solidFill>
                  <a:srgbClr val="50B264"/>
                </a:solidFill>
                <a:latin typeface="Poppins Bold"/>
                <a:ea typeface="Poppins Bold"/>
                <a:cs typeface="Poppins Bold"/>
                <a:sym typeface="Poppins Bold"/>
              </a:rPr>
              <a:t>Verd: </a:t>
            </a: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Hi estic d'acord</a:t>
            </a:r>
          </a:p>
          <a:p>
            <a:pPr marL="0" lvl="0" indent="0" algn="l">
              <a:lnSpc>
                <a:spcPts val="2460"/>
              </a:lnSpc>
              <a:spcBef>
                <a:spcPct val="0"/>
              </a:spcBef>
            </a:pPr>
            <a:r>
              <a:rPr lang="en-US" sz="2050" b="1" u="none" strike="noStrike">
                <a:solidFill>
                  <a:srgbClr val="FFED4C"/>
                </a:solidFill>
                <a:latin typeface="Poppins Bold"/>
                <a:ea typeface="Poppins Bold"/>
                <a:cs typeface="Poppins Bold"/>
                <a:sym typeface="Poppins Bold"/>
              </a:rPr>
              <a:t>Groc</a:t>
            </a:r>
            <a:r>
              <a:rPr lang="en-US" sz="2050" b="1" u="none" strike="noStrike">
                <a:solidFill>
                  <a:srgbClr val="50B264"/>
                </a:solidFill>
                <a:latin typeface="Poppins Bold"/>
                <a:ea typeface="Poppins Bold"/>
                <a:cs typeface="Poppins Bold"/>
                <a:sym typeface="Poppins Bold"/>
              </a:rPr>
              <a:t>: </a:t>
            </a: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Parcialment d'acord</a:t>
            </a:r>
          </a:p>
          <a:p>
            <a:pPr marL="0" lvl="0" indent="0" algn="l">
              <a:lnSpc>
                <a:spcPts val="2460"/>
              </a:lnSpc>
              <a:spcBef>
                <a:spcPct val="0"/>
              </a:spcBef>
            </a:pPr>
            <a:r>
              <a:rPr lang="en-US" sz="2050" b="1" u="none" strike="noStrike">
                <a:solidFill>
                  <a:srgbClr val="E54A1A"/>
                </a:solidFill>
                <a:latin typeface="Poppins Bold"/>
                <a:ea typeface="Poppins Bold"/>
                <a:cs typeface="Poppins Bold"/>
                <a:sym typeface="Poppins Bold"/>
              </a:rPr>
              <a:t>Vermell</a:t>
            </a:r>
            <a:r>
              <a:rPr lang="en-US" sz="2050" b="1" u="none" strike="noStrike">
                <a:solidFill>
                  <a:srgbClr val="50B264"/>
                </a:solidFill>
                <a:latin typeface="Poppins Bold"/>
                <a:ea typeface="Poppins Bold"/>
                <a:cs typeface="Poppins Bold"/>
                <a:sym typeface="Poppins Bold"/>
              </a:rPr>
              <a:t>: </a:t>
            </a: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 desacord</a:t>
            </a:r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43436" y="3276449"/>
            <a:ext cx="4166103" cy="1614595"/>
            <a:chOff x="0" y="0"/>
            <a:chExt cx="1097245" cy="4252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97245" cy="425243"/>
            </a:xfrm>
            <a:custGeom>
              <a:avLst/>
              <a:gdLst/>
              <a:ahLst/>
              <a:cxnLst/>
              <a:rect l="l" t="t" r="r" b="b"/>
              <a:pathLst>
                <a:path w="1097245" h="425243">
                  <a:moveTo>
                    <a:pt x="40883" y="0"/>
                  </a:moveTo>
                  <a:lnTo>
                    <a:pt x="1056362" y="0"/>
                  </a:lnTo>
                  <a:cubicBezTo>
                    <a:pt x="1078941" y="0"/>
                    <a:pt x="1097245" y="18304"/>
                    <a:pt x="1097245" y="40883"/>
                  </a:cubicBezTo>
                  <a:lnTo>
                    <a:pt x="1097245" y="384360"/>
                  </a:lnTo>
                  <a:cubicBezTo>
                    <a:pt x="1097245" y="406939"/>
                    <a:pt x="1078941" y="425243"/>
                    <a:pt x="1056362" y="425243"/>
                  </a:cubicBezTo>
                  <a:lnTo>
                    <a:pt x="40883" y="425243"/>
                  </a:lnTo>
                  <a:cubicBezTo>
                    <a:pt x="30040" y="425243"/>
                    <a:pt x="19641" y="420936"/>
                    <a:pt x="11974" y="413269"/>
                  </a:cubicBezTo>
                  <a:cubicBezTo>
                    <a:pt x="4307" y="405602"/>
                    <a:pt x="0" y="395203"/>
                    <a:pt x="0" y="384360"/>
                  </a:cubicBezTo>
                  <a:lnTo>
                    <a:pt x="0" y="40883"/>
                  </a:lnTo>
                  <a:cubicBezTo>
                    <a:pt x="0" y="18304"/>
                    <a:pt x="18304" y="0"/>
                    <a:pt x="40883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1097245" cy="4442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Quines frases van causar més acord?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989460" y="3276449"/>
            <a:ext cx="4166103" cy="1614595"/>
            <a:chOff x="0" y="0"/>
            <a:chExt cx="1097245" cy="42524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97245" cy="425243"/>
            </a:xfrm>
            <a:custGeom>
              <a:avLst/>
              <a:gdLst/>
              <a:ahLst/>
              <a:cxnLst/>
              <a:rect l="l" t="t" r="r" b="b"/>
              <a:pathLst>
                <a:path w="1097245" h="425243">
                  <a:moveTo>
                    <a:pt x="40883" y="0"/>
                  </a:moveTo>
                  <a:lnTo>
                    <a:pt x="1056362" y="0"/>
                  </a:lnTo>
                  <a:cubicBezTo>
                    <a:pt x="1078941" y="0"/>
                    <a:pt x="1097245" y="18304"/>
                    <a:pt x="1097245" y="40883"/>
                  </a:cubicBezTo>
                  <a:lnTo>
                    <a:pt x="1097245" y="384360"/>
                  </a:lnTo>
                  <a:cubicBezTo>
                    <a:pt x="1097245" y="406939"/>
                    <a:pt x="1078941" y="425243"/>
                    <a:pt x="1056362" y="425243"/>
                  </a:cubicBezTo>
                  <a:lnTo>
                    <a:pt x="40883" y="425243"/>
                  </a:lnTo>
                  <a:cubicBezTo>
                    <a:pt x="30040" y="425243"/>
                    <a:pt x="19641" y="420936"/>
                    <a:pt x="11974" y="413269"/>
                  </a:cubicBezTo>
                  <a:cubicBezTo>
                    <a:pt x="4307" y="405602"/>
                    <a:pt x="0" y="395203"/>
                    <a:pt x="0" y="384360"/>
                  </a:cubicBezTo>
                  <a:lnTo>
                    <a:pt x="0" y="40883"/>
                  </a:lnTo>
                  <a:cubicBezTo>
                    <a:pt x="0" y="18304"/>
                    <a:pt x="18304" y="0"/>
                    <a:pt x="40883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1097245" cy="4442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Quines et van fer pensar més?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6441163" y="2635205"/>
            <a:ext cx="4217670" cy="8229600"/>
          </a:xfrm>
          <a:custGeom>
            <a:avLst/>
            <a:gdLst/>
            <a:ahLst/>
            <a:cxnLst/>
            <a:rect l="l" t="t" r="r" b="b"/>
            <a:pathLst>
              <a:path w="4217670" h="8229600">
                <a:moveTo>
                  <a:pt x="0" y="0"/>
                </a:moveTo>
                <a:lnTo>
                  <a:pt x="4217670" y="0"/>
                </a:lnTo>
                <a:lnTo>
                  <a:pt x="421767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TextBox 9"/>
          <p:cNvSpPr txBox="1"/>
          <p:nvPr/>
        </p:nvSpPr>
        <p:spPr>
          <a:xfrm>
            <a:off x="5114172" y="1378340"/>
            <a:ext cx="8059656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60"/>
              </a:lnSpc>
              <a:spcBef>
                <a:spcPct val="0"/>
              </a:spcBef>
            </a:pP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Recorda que totes les opinions valen, el que importa és reflexionar i escoltar-nos.</a:t>
            </a:r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97461" y="2242383"/>
            <a:ext cx="3990603" cy="1299904"/>
            <a:chOff x="0" y="0"/>
            <a:chExt cx="1051023" cy="3423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51023" cy="342361"/>
            </a:xfrm>
            <a:custGeom>
              <a:avLst/>
              <a:gdLst/>
              <a:ahLst/>
              <a:cxnLst/>
              <a:rect l="l" t="t" r="r" b="b"/>
              <a:pathLst>
                <a:path w="1051023" h="342361">
                  <a:moveTo>
                    <a:pt x="38801" y="0"/>
                  </a:moveTo>
                  <a:lnTo>
                    <a:pt x="1012222" y="0"/>
                  </a:lnTo>
                  <a:cubicBezTo>
                    <a:pt x="1022513" y="0"/>
                    <a:pt x="1032382" y="4088"/>
                    <a:pt x="1039658" y="11364"/>
                  </a:cubicBezTo>
                  <a:cubicBezTo>
                    <a:pt x="1046935" y="18641"/>
                    <a:pt x="1051023" y="28510"/>
                    <a:pt x="1051023" y="38801"/>
                  </a:cubicBezTo>
                  <a:lnTo>
                    <a:pt x="1051023" y="303561"/>
                  </a:lnTo>
                  <a:cubicBezTo>
                    <a:pt x="1051023" y="324990"/>
                    <a:pt x="1033651" y="342361"/>
                    <a:pt x="1012222" y="342361"/>
                  </a:cubicBezTo>
                  <a:lnTo>
                    <a:pt x="38801" y="342361"/>
                  </a:lnTo>
                  <a:cubicBezTo>
                    <a:pt x="28510" y="342361"/>
                    <a:pt x="18641" y="338273"/>
                    <a:pt x="11364" y="330997"/>
                  </a:cubicBezTo>
                  <a:cubicBezTo>
                    <a:pt x="4088" y="323720"/>
                    <a:pt x="0" y="313851"/>
                    <a:pt x="0" y="303561"/>
                  </a:cubicBezTo>
                  <a:lnTo>
                    <a:pt x="0" y="38801"/>
                  </a:lnTo>
                  <a:cubicBezTo>
                    <a:pt x="0" y="17372"/>
                    <a:pt x="17372" y="0"/>
                    <a:pt x="38801" y="0"/>
                  </a:cubicBezTo>
                  <a:close/>
                </a:path>
              </a:pathLst>
            </a:custGeom>
            <a:solidFill>
              <a:srgbClr val="E3829C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1051023" cy="3614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ens poden ajudar els mitjans en aquest aspecte?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097461" y="4071446"/>
            <a:ext cx="3990603" cy="1178788"/>
            <a:chOff x="0" y="0"/>
            <a:chExt cx="1051023" cy="31046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51023" cy="310463"/>
            </a:xfrm>
            <a:custGeom>
              <a:avLst/>
              <a:gdLst/>
              <a:ahLst/>
              <a:cxnLst/>
              <a:rect l="l" t="t" r="r" b="b"/>
              <a:pathLst>
                <a:path w="1051023" h="310463">
                  <a:moveTo>
                    <a:pt x="38801" y="0"/>
                  </a:moveTo>
                  <a:lnTo>
                    <a:pt x="1012222" y="0"/>
                  </a:lnTo>
                  <a:cubicBezTo>
                    <a:pt x="1022513" y="0"/>
                    <a:pt x="1032382" y="4088"/>
                    <a:pt x="1039658" y="11364"/>
                  </a:cubicBezTo>
                  <a:cubicBezTo>
                    <a:pt x="1046935" y="18641"/>
                    <a:pt x="1051023" y="28510"/>
                    <a:pt x="1051023" y="38801"/>
                  </a:cubicBezTo>
                  <a:lnTo>
                    <a:pt x="1051023" y="271662"/>
                  </a:lnTo>
                  <a:cubicBezTo>
                    <a:pt x="1051023" y="293091"/>
                    <a:pt x="1033651" y="310463"/>
                    <a:pt x="1012222" y="310463"/>
                  </a:cubicBezTo>
                  <a:lnTo>
                    <a:pt x="38801" y="310463"/>
                  </a:lnTo>
                  <a:cubicBezTo>
                    <a:pt x="17372" y="310463"/>
                    <a:pt x="0" y="293091"/>
                    <a:pt x="0" y="271662"/>
                  </a:cubicBezTo>
                  <a:lnTo>
                    <a:pt x="0" y="38801"/>
                  </a:lnTo>
                  <a:cubicBezTo>
                    <a:pt x="0" y="17372"/>
                    <a:pt x="17372" y="0"/>
                    <a:pt x="38801" y="0"/>
                  </a:cubicBezTo>
                  <a:close/>
                </a:path>
              </a:pathLst>
            </a:custGeom>
            <a:solidFill>
              <a:srgbClr val="FFED4C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1051023" cy="3295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ens poden perjudicar?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797207" y="1312352"/>
            <a:ext cx="4826330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60"/>
              </a:lnSpc>
              <a:spcBef>
                <a:spcPct val="0"/>
              </a:spcBef>
            </a:pP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 grups triarem un tema: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097461" y="1312352"/>
            <a:ext cx="4826330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60"/>
              </a:lnSpc>
              <a:spcBef>
                <a:spcPct val="0"/>
              </a:spcBef>
            </a:pP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 respondrem: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085227" y="5903852"/>
            <a:ext cx="1593354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60"/>
              </a:lnSpc>
              <a:spcBef>
                <a:spcPct val="0"/>
              </a:spcBef>
            </a:pPr>
            <a:r>
              <a:rPr lang="en-US" sz="20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Ex. amb son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020785" y="6493586"/>
            <a:ext cx="5545836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60"/>
              </a:lnSpc>
              <a:spcBef>
                <a:spcPct val="0"/>
              </a:spcBef>
            </a:pPr>
            <a:r>
              <a:rPr lang="en-US" sz="20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T'ajuden: </a:t>
            </a: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escoltar música relaxant abans de dormir</a:t>
            </a:r>
          </a:p>
          <a:p>
            <a:pPr marL="0" lvl="0" indent="0" algn="l">
              <a:lnSpc>
                <a:spcPts val="2460"/>
              </a:lnSpc>
              <a:spcBef>
                <a:spcPct val="0"/>
              </a:spcBef>
            </a:pPr>
            <a:r>
              <a:rPr lang="en-US" sz="20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Et perjudiquen: </a:t>
            </a: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mirar el mòbil fins tard o rebre notificacions a mitjanit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740057" y="2389929"/>
            <a:ext cx="2999925" cy="523875"/>
            <a:chOff x="0" y="0"/>
            <a:chExt cx="3999900" cy="698500"/>
          </a:xfrm>
        </p:grpSpPr>
        <p:sp>
          <p:nvSpPr>
            <p:cNvPr id="13" name="TextBox 13"/>
            <p:cNvSpPr txBox="1"/>
            <p:nvPr/>
          </p:nvSpPr>
          <p:spPr>
            <a:xfrm>
              <a:off x="832202" y="127000"/>
              <a:ext cx="3167698" cy="4254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Son i descans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50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692432" y="3434534"/>
            <a:ext cx="3865747" cy="523875"/>
            <a:chOff x="0" y="0"/>
            <a:chExt cx="5154330" cy="698500"/>
          </a:xfrm>
        </p:grpSpPr>
        <p:sp>
          <p:nvSpPr>
            <p:cNvPr id="16" name="TextBox 16"/>
            <p:cNvSpPr txBox="1"/>
            <p:nvPr/>
          </p:nvSpPr>
          <p:spPr>
            <a:xfrm>
              <a:off x="895702" y="153245"/>
              <a:ext cx="4258628" cy="4254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Concentració i estudi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692432" y="4725172"/>
            <a:ext cx="3695726" cy="523875"/>
            <a:chOff x="0" y="0"/>
            <a:chExt cx="4927635" cy="698500"/>
          </a:xfrm>
        </p:grpSpPr>
        <p:sp>
          <p:nvSpPr>
            <p:cNvPr id="19" name="TextBox 19"/>
            <p:cNvSpPr txBox="1"/>
            <p:nvPr/>
          </p:nvSpPr>
          <p:spPr>
            <a:xfrm>
              <a:off x="895702" y="127000"/>
              <a:ext cx="4031933" cy="4254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Amistats i relacions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E3829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692432" y="5877697"/>
            <a:ext cx="2948966" cy="523875"/>
            <a:chOff x="0" y="0"/>
            <a:chExt cx="3931955" cy="698500"/>
          </a:xfrm>
        </p:grpSpPr>
        <p:sp>
          <p:nvSpPr>
            <p:cNvPr id="22" name="TextBox 22"/>
            <p:cNvSpPr txBox="1"/>
            <p:nvPr/>
          </p:nvSpPr>
          <p:spPr>
            <a:xfrm>
              <a:off x="895702" y="158905"/>
              <a:ext cx="3036252" cy="4254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Estrès i benestar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sp>
        <p:nvSpPr>
          <p:cNvPr id="24" name="AutoShape 24"/>
          <p:cNvSpPr/>
          <p:nvPr/>
        </p:nvSpPr>
        <p:spPr>
          <a:xfrm flipV="1">
            <a:off x="9144000" y="999205"/>
            <a:ext cx="34508" cy="825909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97207" y="1870084"/>
            <a:ext cx="3990603" cy="1178788"/>
            <a:chOff x="0" y="0"/>
            <a:chExt cx="1051023" cy="31046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51023" cy="310463"/>
            </a:xfrm>
            <a:custGeom>
              <a:avLst/>
              <a:gdLst/>
              <a:ahLst/>
              <a:cxnLst/>
              <a:rect l="l" t="t" r="r" b="b"/>
              <a:pathLst>
                <a:path w="1051023" h="310463">
                  <a:moveTo>
                    <a:pt x="38801" y="0"/>
                  </a:moveTo>
                  <a:lnTo>
                    <a:pt x="1012222" y="0"/>
                  </a:lnTo>
                  <a:cubicBezTo>
                    <a:pt x="1022513" y="0"/>
                    <a:pt x="1032382" y="4088"/>
                    <a:pt x="1039658" y="11364"/>
                  </a:cubicBezTo>
                  <a:cubicBezTo>
                    <a:pt x="1046935" y="18641"/>
                    <a:pt x="1051023" y="28510"/>
                    <a:pt x="1051023" y="38801"/>
                  </a:cubicBezTo>
                  <a:lnTo>
                    <a:pt x="1051023" y="271662"/>
                  </a:lnTo>
                  <a:cubicBezTo>
                    <a:pt x="1051023" y="293091"/>
                    <a:pt x="1033651" y="310463"/>
                    <a:pt x="1012222" y="310463"/>
                  </a:cubicBezTo>
                  <a:lnTo>
                    <a:pt x="38801" y="310463"/>
                  </a:lnTo>
                  <a:cubicBezTo>
                    <a:pt x="17372" y="310463"/>
                    <a:pt x="0" y="293091"/>
                    <a:pt x="0" y="271662"/>
                  </a:cubicBezTo>
                  <a:lnTo>
                    <a:pt x="0" y="38801"/>
                  </a:lnTo>
                  <a:cubicBezTo>
                    <a:pt x="0" y="17372"/>
                    <a:pt x="17372" y="0"/>
                    <a:pt x="38801" y="0"/>
                  </a:cubicBezTo>
                  <a:close/>
                </a:path>
              </a:pathLst>
            </a:custGeom>
            <a:solidFill>
              <a:srgbClr val="FFED4C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1051023" cy="3295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descobrim sobre els nostres propis hàbits?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148699" y="1870084"/>
            <a:ext cx="3990603" cy="1178788"/>
            <a:chOff x="0" y="0"/>
            <a:chExt cx="1051023" cy="31046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51023" cy="310463"/>
            </a:xfrm>
            <a:custGeom>
              <a:avLst/>
              <a:gdLst/>
              <a:ahLst/>
              <a:cxnLst/>
              <a:rect l="l" t="t" r="r" b="b"/>
              <a:pathLst>
                <a:path w="1051023" h="310463">
                  <a:moveTo>
                    <a:pt x="38801" y="0"/>
                  </a:moveTo>
                  <a:lnTo>
                    <a:pt x="1012222" y="0"/>
                  </a:lnTo>
                  <a:cubicBezTo>
                    <a:pt x="1022513" y="0"/>
                    <a:pt x="1032382" y="4088"/>
                    <a:pt x="1039658" y="11364"/>
                  </a:cubicBezTo>
                  <a:cubicBezTo>
                    <a:pt x="1046935" y="18641"/>
                    <a:pt x="1051023" y="28510"/>
                    <a:pt x="1051023" y="38801"/>
                  </a:cubicBezTo>
                  <a:lnTo>
                    <a:pt x="1051023" y="271662"/>
                  </a:lnTo>
                  <a:cubicBezTo>
                    <a:pt x="1051023" y="293091"/>
                    <a:pt x="1033651" y="310463"/>
                    <a:pt x="1012222" y="310463"/>
                  </a:cubicBezTo>
                  <a:lnTo>
                    <a:pt x="38801" y="310463"/>
                  </a:lnTo>
                  <a:cubicBezTo>
                    <a:pt x="17372" y="310463"/>
                    <a:pt x="0" y="293091"/>
                    <a:pt x="0" y="271662"/>
                  </a:cubicBezTo>
                  <a:lnTo>
                    <a:pt x="0" y="38801"/>
                  </a:lnTo>
                  <a:cubicBezTo>
                    <a:pt x="0" y="17372"/>
                    <a:pt x="17372" y="0"/>
                    <a:pt x="38801" y="0"/>
                  </a:cubicBezTo>
                  <a:close/>
                </a:path>
              </a:pathLst>
            </a:custGeom>
            <a:solidFill>
              <a:srgbClr val="70C7D6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1051023" cy="3295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On veiem possibles problemes o millores?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501376" y="1870084"/>
            <a:ext cx="3990603" cy="1178788"/>
            <a:chOff x="0" y="0"/>
            <a:chExt cx="1051023" cy="31046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51023" cy="310463"/>
            </a:xfrm>
            <a:custGeom>
              <a:avLst/>
              <a:gdLst/>
              <a:ahLst/>
              <a:cxnLst/>
              <a:rect l="l" t="t" r="r" b="b"/>
              <a:pathLst>
                <a:path w="1051023" h="310463">
                  <a:moveTo>
                    <a:pt x="38801" y="0"/>
                  </a:moveTo>
                  <a:lnTo>
                    <a:pt x="1012222" y="0"/>
                  </a:lnTo>
                  <a:cubicBezTo>
                    <a:pt x="1022513" y="0"/>
                    <a:pt x="1032382" y="4088"/>
                    <a:pt x="1039658" y="11364"/>
                  </a:cubicBezTo>
                  <a:cubicBezTo>
                    <a:pt x="1046935" y="18641"/>
                    <a:pt x="1051023" y="28510"/>
                    <a:pt x="1051023" y="38801"/>
                  </a:cubicBezTo>
                  <a:lnTo>
                    <a:pt x="1051023" y="271662"/>
                  </a:lnTo>
                  <a:cubicBezTo>
                    <a:pt x="1051023" y="293091"/>
                    <a:pt x="1033651" y="310463"/>
                    <a:pt x="1012222" y="310463"/>
                  </a:cubicBezTo>
                  <a:lnTo>
                    <a:pt x="38801" y="310463"/>
                  </a:lnTo>
                  <a:cubicBezTo>
                    <a:pt x="17372" y="310463"/>
                    <a:pt x="0" y="293091"/>
                    <a:pt x="0" y="271662"/>
                  </a:cubicBezTo>
                  <a:lnTo>
                    <a:pt x="0" y="38801"/>
                  </a:lnTo>
                  <a:cubicBezTo>
                    <a:pt x="0" y="17372"/>
                    <a:pt x="17372" y="0"/>
                    <a:pt x="38801" y="0"/>
                  </a:cubicBezTo>
                  <a:close/>
                </a:path>
              </a:pathLst>
            </a:custGeom>
            <a:solidFill>
              <a:srgbClr val="E3829C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1051023" cy="3295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podríem fer diferent a partir d'ara?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10471599" y="3633811"/>
            <a:ext cx="4490552" cy="6038639"/>
          </a:xfrm>
          <a:custGeom>
            <a:avLst/>
            <a:gdLst/>
            <a:ahLst/>
            <a:cxnLst/>
            <a:rect l="l" t="t" r="r" b="b"/>
            <a:pathLst>
              <a:path w="4490552" h="6038639">
                <a:moveTo>
                  <a:pt x="0" y="0"/>
                </a:moveTo>
                <a:lnTo>
                  <a:pt x="4490551" y="0"/>
                </a:lnTo>
                <a:lnTo>
                  <a:pt x="4490551" y="6038639"/>
                </a:lnTo>
                <a:lnTo>
                  <a:pt x="0" y="60386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Freeform 12"/>
          <p:cNvSpPr/>
          <p:nvPr/>
        </p:nvSpPr>
        <p:spPr>
          <a:xfrm>
            <a:off x="2478941" y="3741811"/>
            <a:ext cx="6291653" cy="5822639"/>
          </a:xfrm>
          <a:custGeom>
            <a:avLst/>
            <a:gdLst/>
            <a:ahLst/>
            <a:cxnLst/>
            <a:rect l="l" t="t" r="r" b="b"/>
            <a:pathLst>
              <a:path w="6291653" h="5822639">
                <a:moveTo>
                  <a:pt x="0" y="0"/>
                </a:moveTo>
                <a:lnTo>
                  <a:pt x="6291652" y="0"/>
                </a:lnTo>
                <a:lnTo>
                  <a:pt x="6291652" y="5822639"/>
                </a:lnTo>
                <a:lnTo>
                  <a:pt x="0" y="58226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TextBox 13"/>
          <p:cNvSpPr txBox="1"/>
          <p:nvPr/>
        </p:nvSpPr>
        <p:spPr>
          <a:xfrm>
            <a:off x="1797207" y="1034343"/>
            <a:ext cx="4826330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60"/>
              </a:lnSpc>
              <a:spcBef>
                <a:spcPct val="0"/>
              </a:spcBef>
            </a:pP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 grups triarem un tema: </a:t>
            </a:r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97207" y="1870084"/>
            <a:ext cx="3990603" cy="1178788"/>
            <a:chOff x="0" y="0"/>
            <a:chExt cx="1051023" cy="31046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51023" cy="310463"/>
            </a:xfrm>
            <a:custGeom>
              <a:avLst/>
              <a:gdLst/>
              <a:ahLst/>
              <a:cxnLst/>
              <a:rect l="l" t="t" r="r" b="b"/>
              <a:pathLst>
                <a:path w="1051023" h="310463">
                  <a:moveTo>
                    <a:pt x="38801" y="0"/>
                  </a:moveTo>
                  <a:lnTo>
                    <a:pt x="1012222" y="0"/>
                  </a:lnTo>
                  <a:cubicBezTo>
                    <a:pt x="1022513" y="0"/>
                    <a:pt x="1032382" y="4088"/>
                    <a:pt x="1039658" y="11364"/>
                  </a:cubicBezTo>
                  <a:cubicBezTo>
                    <a:pt x="1046935" y="18641"/>
                    <a:pt x="1051023" y="28510"/>
                    <a:pt x="1051023" y="38801"/>
                  </a:cubicBezTo>
                  <a:lnTo>
                    <a:pt x="1051023" y="271662"/>
                  </a:lnTo>
                  <a:cubicBezTo>
                    <a:pt x="1051023" y="293091"/>
                    <a:pt x="1033651" y="310463"/>
                    <a:pt x="1012222" y="310463"/>
                  </a:cubicBezTo>
                  <a:lnTo>
                    <a:pt x="38801" y="310463"/>
                  </a:lnTo>
                  <a:cubicBezTo>
                    <a:pt x="17372" y="310463"/>
                    <a:pt x="0" y="293091"/>
                    <a:pt x="0" y="271662"/>
                  </a:cubicBezTo>
                  <a:lnTo>
                    <a:pt x="0" y="38801"/>
                  </a:lnTo>
                  <a:cubicBezTo>
                    <a:pt x="0" y="17372"/>
                    <a:pt x="17372" y="0"/>
                    <a:pt x="38801" y="0"/>
                  </a:cubicBezTo>
                  <a:close/>
                </a:path>
              </a:pathLst>
            </a:custGeom>
            <a:solidFill>
              <a:srgbClr val="FFED4C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1051023" cy="3295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descobrim sobre els nostres propis hàbits?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148699" y="1870084"/>
            <a:ext cx="3990603" cy="1178788"/>
            <a:chOff x="0" y="0"/>
            <a:chExt cx="1051023" cy="31046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51023" cy="310463"/>
            </a:xfrm>
            <a:custGeom>
              <a:avLst/>
              <a:gdLst/>
              <a:ahLst/>
              <a:cxnLst/>
              <a:rect l="l" t="t" r="r" b="b"/>
              <a:pathLst>
                <a:path w="1051023" h="310463">
                  <a:moveTo>
                    <a:pt x="38801" y="0"/>
                  </a:moveTo>
                  <a:lnTo>
                    <a:pt x="1012222" y="0"/>
                  </a:lnTo>
                  <a:cubicBezTo>
                    <a:pt x="1022513" y="0"/>
                    <a:pt x="1032382" y="4088"/>
                    <a:pt x="1039658" y="11364"/>
                  </a:cubicBezTo>
                  <a:cubicBezTo>
                    <a:pt x="1046935" y="18641"/>
                    <a:pt x="1051023" y="28510"/>
                    <a:pt x="1051023" y="38801"/>
                  </a:cubicBezTo>
                  <a:lnTo>
                    <a:pt x="1051023" y="271662"/>
                  </a:lnTo>
                  <a:cubicBezTo>
                    <a:pt x="1051023" y="293091"/>
                    <a:pt x="1033651" y="310463"/>
                    <a:pt x="1012222" y="310463"/>
                  </a:cubicBezTo>
                  <a:lnTo>
                    <a:pt x="38801" y="310463"/>
                  </a:lnTo>
                  <a:cubicBezTo>
                    <a:pt x="17372" y="310463"/>
                    <a:pt x="0" y="293091"/>
                    <a:pt x="0" y="271662"/>
                  </a:cubicBezTo>
                  <a:lnTo>
                    <a:pt x="0" y="38801"/>
                  </a:lnTo>
                  <a:cubicBezTo>
                    <a:pt x="0" y="17372"/>
                    <a:pt x="17372" y="0"/>
                    <a:pt x="38801" y="0"/>
                  </a:cubicBezTo>
                  <a:close/>
                </a:path>
              </a:pathLst>
            </a:custGeom>
            <a:solidFill>
              <a:srgbClr val="70C7D6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1051023" cy="3295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On veiem possibles problemes o millores?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501376" y="1870084"/>
            <a:ext cx="3990603" cy="1178788"/>
            <a:chOff x="0" y="0"/>
            <a:chExt cx="1051023" cy="31046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51023" cy="310463"/>
            </a:xfrm>
            <a:custGeom>
              <a:avLst/>
              <a:gdLst/>
              <a:ahLst/>
              <a:cxnLst/>
              <a:rect l="l" t="t" r="r" b="b"/>
              <a:pathLst>
                <a:path w="1051023" h="310463">
                  <a:moveTo>
                    <a:pt x="38801" y="0"/>
                  </a:moveTo>
                  <a:lnTo>
                    <a:pt x="1012222" y="0"/>
                  </a:lnTo>
                  <a:cubicBezTo>
                    <a:pt x="1022513" y="0"/>
                    <a:pt x="1032382" y="4088"/>
                    <a:pt x="1039658" y="11364"/>
                  </a:cubicBezTo>
                  <a:cubicBezTo>
                    <a:pt x="1046935" y="18641"/>
                    <a:pt x="1051023" y="28510"/>
                    <a:pt x="1051023" y="38801"/>
                  </a:cubicBezTo>
                  <a:lnTo>
                    <a:pt x="1051023" y="271662"/>
                  </a:lnTo>
                  <a:cubicBezTo>
                    <a:pt x="1051023" y="293091"/>
                    <a:pt x="1033651" y="310463"/>
                    <a:pt x="1012222" y="310463"/>
                  </a:cubicBezTo>
                  <a:lnTo>
                    <a:pt x="38801" y="310463"/>
                  </a:lnTo>
                  <a:cubicBezTo>
                    <a:pt x="17372" y="310463"/>
                    <a:pt x="0" y="293091"/>
                    <a:pt x="0" y="271662"/>
                  </a:cubicBezTo>
                  <a:lnTo>
                    <a:pt x="0" y="38801"/>
                  </a:lnTo>
                  <a:cubicBezTo>
                    <a:pt x="0" y="17372"/>
                    <a:pt x="17372" y="0"/>
                    <a:pt x="38801" y="0"/>
                  </a:cubicBezTo>
                  <a:close/>
                </a:path>
              </a:pathLst>
            </a:custGeom>
            <a:solidFill>
              <a:srgbClr val="E3829C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1051023" cy="3295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podríem fer diferent a partir d'ara?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2478941" y="3741811"/>
            <a:ext cx="6291653" cy="5822639"/>
          </a:xfrm>
          <a:custGeom>
            <a:avLst/>
            <a:gdLst/>
            <a:ahLst/>
            <a:cxnLst/>
            <a:rect l="l" t="t" r="r" b="b"/>
            <a:pathLst>
              <a:path w="6291653" h="5822639">
                <a:moveTo>
                  <a:pt x="0" y="0"/>
                </a:moveTo>
                <a:lnTo>
                  <a:pt x="6291652" y="0"/>
                </a:lnTo>
                <a:lnTo>
                  <a:pt x="6291652" y="5822639"/>
                </a:lnTo>
                <a:lnTo>
                  <a:pt x="0" y="58226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TextBox 12"/>
          <p:cNvSpPr txBox="1"/>
          <p:nvPr/>
        </p:nvSpPr>
        <p:spPr>
          <a:xfrm>
            <a:off x="1797207" y="1034343"/>
            <a:ext cx="4826330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60"/>
              </a:lnSpc>
              <a:spcBef>
                <a:spcPct val="0"/>
              </a:spcBef>
            </a:pP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 grups triarem un tema: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776239" y="4023897"/>
            <a:ext cx="6715741" cy="2731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42596" lvl="1" indent="-221298" algn="l">
              <a:lnSpc>
                <a:spcPts val="3075"/>
              </a:lnSpc>
              <a:spcBef>
                <a:spcPct val="0"/>
              </a:spcBef>
              <a:buFont typeface="Arial"/>
              <a:buChar char="•"/>
            </a:pP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Fer pauses cada hora quan usem pantalles.</a:t>
            </a:r>
          </a:p>
          <a:p>
            <a:pPr marL="442596" lvl="1" indent="-221298" algn="l">
              <a:lnSpc>
                <a:spcPts val="3075"/>
              </a:lnSpc>
              <a:spcBef>
                <a:spcPct val="0"/>
              </a:spcBef>
              <a:buFont typeface="Arial"/>
              <a:buChar char="•"/>
            </a:pP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Apagar les notificacions en estudiar.</a:t>
            </a:r>
          </a:p>
          <a:p>
            <a:pPr marL="442596" lvl="1" indent="-221298" algn="l">
              <a:lnSpc>
                <a:spcPts val="3075"/>
              </a:lnSpc>
              <a:spcBef>
                <a:spcPct val="0"/>
              </a:spcBef>
              <a:buFont typeface="Arial"/>
              <a:buChar char="•"/>
            </a:pP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Evitar el mòbil almenys 30 minuts abans de dormir.</a:t>
            </a:r>
          </a:p>
          <a:p>
            <a:pPr marL="442596" lvl="1" indent="-221298" algn="l">
              <a:lnSpc>
                <a:spcPts val="3075"/>
              </a:lnSpc>
              <a:spcBef>
                <a:spcPct val="0"/>
              </a:spcBef>
              <a:buFont typeface="Arial"/>
              <a:buChar char="•"/>
            </a:pP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Reservar moments del dia sense tecnologia.</a:t>
            </a:r>
          </a:p>
          <a:p>
            <a:pPr marL="442596" lvl="1" indent="-221298" algn="l">
              <a:lnSpc>
                <a:spcPts val="3075"/>
              </a:lnSpc>
              <a:spcBef>
                <a:spcPct val="0"/>
              </a:spcBef>
              <a:buFont typeface="Arial"/>
              <a:buChar char="•"/>
            </a:pP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Parlar cara a cara més sovint amb amics/gues i família.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6239" y="7858153"/>
            <a:ext cx="6715741" cy="779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3075"/>
              </a:lnSpc>
              <a:spcBef>
                <a:spcPct val="0"/>
              </a:spcBef>
            </a:pPr>
            <a:r>
              <a:rPr lang="en-US" sz="20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 </a:t>
            </a: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Els petits canvis poden millorar molt el teu benestar</a:t>
            </a:r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584720" y="1821098"/>
            <a:ext cx="9008106" cy="7566809"/>
          </a:xfrm>
          <a:custGeom>
            <a:avLst/>
            <a:gdLst/>
            <a:ahLst/>
            <a:cxnLst/>
            <a:rect l="l" t="t" r="r" b="b"/>
            <a:pathLst>
              <a:path w="9008106" h="7566809">
                <a:moveTo>
                  <a:pt x="0" y="0"/>
                </a:moveTo>
                <a:lnTo>
                  <a:pt x="9008106" y="0"/>
                </a:lnTo>
                <a:lnTo>
                  <a:pt x="9008106" y="7566809"/>
                </a:lnTo>
                <a:lnTo>
                  <a:pt x="0" y="75668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028700" y="1110408"/>
            <a:ext cx="6715741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3075"/>
              </a:lnSpc>
              <a:spcBef>
                <a:spcPct val="0"/>
              </a:spcBef>
            </a:pP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Avui hem après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30833" y="1909555"/>
            <a:ext cx="6715741" cy="779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3075"/>
              </a:lnSpc>
              <a:spcBef>
                <a:spcPct val="0"/>
              </a:spcBef>
            </a:pP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Els mitjans ens poden ajudar o esgotar-nos, segons com els usem.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30833" y="3042078"/>
            <a:ext cx="6715741" cy="779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3075"/>
              </a:lnSpc>
              <a:spcBef>
                <a:spcPct val="0"/>
              </a:spcBef>
            </a:pP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Totes les persones necessitem pauses per cuidar cos i ment.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30833" y="4174600"/>
            <a:ext cx="6715741" cy="779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3075"/>
              </a:lnSpc>
              <a:spcBef>
                <a:spcPct val="0"/>
              </a:spcBef>
            </a:pP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Hi ha formes senzilles de sentir-nos millor sense deixar d'usar la tecnologia.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1918128"/>
            <a:ext cx="702133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39"/>
              </a:lnSpc>
              <a:spcBef>
                <a:spcPct val="0"/>
              </a:spcBef>
            </a:pPr>
            <a:r>
              <a:rPr lang="en-US" sz="3449" b="1">
                <a:solidFill>
                  <a:srgbClr val="50B264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3050650"/>
            <a:ext cx="702133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39"/>
              </a:lnSpc>
              <a:spcBef>
                <a:spcPct val="0"/>
              </a:spcBef>
            </a:pPr>
            <a:r>
              <a:rPr lang="en-US" sz="3449" b="1">
                <a:solidFill>
                  <a:srgbClr val="70C7D6"/>
                </a:solidFill>
                <a:latin typeface="Poppins Bold"/>
                <a:ea typeface="Poppins Bold"/>
                <a:cs typeface="Poppins Bold"/>
                <a:sym typeface="Poppins Bold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4183173"/>
            <a:ext cx="702133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39"/>
              </a:lnSpc>
              <a:spcBef>
                <a:spcPct val="0"/>
              </a:spcBef>
            </a:pPr>
            <a:r>
              <a:rPr lang="en-US" sz="3449" b="1">
                <a:solidFill>
                  <a:srgbClr val="E3829C"/>
                </a:solidFill>
                <a:latin typeface="Poppins Bold"/>
                <a:ea typeface="Poppins Bold"/>
                <a:cs typeface="Poppins Bold"/>
                <a:sym typeface="Poppins Bold"/>
              </a:rPr>
              <a:t>03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28700" y="5524502"/>
            <a:ext cx="6715741" cy="2088971"/>
            <a:chOff x="0" y="-21070"/>
            <a:chExt cx="1768755" cy="55018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768755" cy="493032"/>
            </a:xfrm>
            <a:custGeom>
              <a:avLst/>
              <a:gdLst/>
              <a:ahLst/>
              <a:cxnLst/>
              <a:rect l="l" t="t" r="r" b="b"/>
              <a:pathLst>
                <a:path w="1768755" h="493032">
                  <a:moveTo>
                    <a:pt x="23056" y="0"/>
                  </a:moveTo>
                  <a:lnTo>
                    <a:pt x="1745699" y="0"/>
                  </a:lnTo>
                  <a:cubicBezTo>
                    <a:pt x="1758432" y="0"/>
                    <a:pt x="1768755" y="10323"/>
                    <a:pt x="1768755" y="23056"/>
                  </a:cubicBezTo>
                  <a:lnTo>
                    <a:pt x="1768755" y="469976"/>
                  </a:lnTo>
                  <a:cubicBezTo>
                    <a:pt x="1768755" y="476091"/>
                    <a:pt x="1766326" y="481955"/>
                    <a:pt x="1762002" y="486279"/>
                  </a:cubicBezTo>
                  <a:cubicBezTo>
                    <a:pt x="1757678" y="490603"/>
                    <a:pt x="1751813" y="493032"/>
                    <a:pt x="1745699" y="493032"/>
                  </a:cubicBezTo>
                  <a:lnTo>
                    <a:pt x="23056" y="493032"/>
                  </a:lnTo>
                  <a:cubicBezTo>
                    <a:pt x="16941" y="493032"/>
                    <a:pt x="11077" y="490603"/>
                    <a:pt x="6753" y="486279"/>
                  </a:cubicBezTo>
                  <a:cubicBezTo>
                    <a:pt x="2429" y="481955"/>
                    <a:pt x="0" y="476091"/>
                    <a:pt x="0" y="469976"/>
                  </a:cubicBezTo>
                  <a:lnTo>
                    <a:pt x="0" y="23056"/>
                  </a:lnTo>
                  <a:cubicBezTo>
                    <a:pt x="0" y="16941"/>
                    <a:pt x="2429" y="11077"/>
                    <a:pt x="6753" y="6753"/>
                  </a:cubicBezTo>
                  <a:cubicBezTo>
                    <a:pt x="11077" y="2429"/>
                    <a:pt x="16941" y="0"/>
                    <a:pt x="23056" y="0"/>
                  </a:cubicBezTo>
                  <a:close/>
                </a:path>
              </a:pathLst>
            </a:custGeom>
            <a:solidFill>
              <a:srgbClr val="FFED4C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1070"/>
              <a:ext cx="1768755" cy="5501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1" indent="0" algn="ctr">
                <a:lnSpc>
                  <a:spcPts val="2870"/>
                </a:lnSpc>
                <a:spcBef>
                  <a:spcPct val="0"/>
                </a:spcBef>
              </a:pPr>
              <a:r>
                <a:rPr lang="en-US" sz="205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Els </a:t>
              </a:r>
              <a:r>
                <a:rPr lang="en-US" sz="205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mitjans</a:t>
              </a:r>
              <a:r>
                <a:rPr lang="en-US" sz="205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digitals </a:t>
              </a:r>
              <a:r>
                <a:rPr lang="en-US" sz="205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tenen</a:t>
              </a:r>
              <a:r>
                <a:rPr lang="en-US" sz="205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5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coses</a:t>
              </a:r>
              <a:r>
                <a:rPr lang="en-US" sz="205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molt bones, </a:t>
              </a:r>
              <a:r>
                <a:rPr lang="en-US" sz="205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però</a:t>
              </a:r>
              <a:r>
                <a:rPr lang="en-US" sz="205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5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també</a:t>
              </a:r>
              <a:r>
                <a:rPr lang="en-US" sz="205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5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ens</a:t>
              </a:r>
              <a:r>
                <a:rPr lang="en-US" sz="205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5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poden</a:t>
              </a:r>
              <a:r>
                <a:rPr lang="en-US" sz="205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5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afectar</a:t>
              </a:r>
              <a:r>
                <a:rPr lang="en-US" sz="205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5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</a:t>
              </a:r>
              <a:r>
                <a:rPr lang="en-US" sz="205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5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els</a:t>
              </a:r>
              <a:endParaRPr lang="en-US" sz="205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lvl="1" indent="0" algn="ctr">
                <a:lnSpc>
                  <a:spcPts val="2870"/>
                </a:lnSpc>
                <a:spcBef>
                  <a:spcPct val="0"/>
                </a:spcBef>
              </a:pPr>
              <a:r>
                <a:rPr lang="en-US" sz="205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usem</a:t>
              </a:r>
              <a:r>
                <a:rPr lang="en-US" sz="205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sense control. El </a:t>
              </a:r>
              <a:r>
                <a:rPr lang="en-US" sz="205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que</a:t>
              </a:r>
              <a:r>
                <a:rPr lang="en-US" sz="205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5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importa</a:t>
              </a:r>
              <a:r>
                <a:rPr lang="en-US" sz="205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5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és</a:t>
              </a:r>
              <a:r>
                <a:rPr lang="en-US" sz="205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5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aprendre</a:t>
              </a:r>
              <a:r>
                <a:rPr lang="en-US" sz="205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a </a:t>
              </a:r>
              <a:r>
                <a:rPr lang="en-US" sz="205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equilibrar-los</a:t>
              </a:r>
              <a:r>
                <a:rPr lang="en-US" sz="205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5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perquè</a:t>
              </a:r>
              <a:r>
                <a:rPr lang="en-US" sz="205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5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ens</a:t>
              </a:r>
              <a:r>
                <a:rPr lang="en-US" sz="205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5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facin</a:t>
              </a:r>
              <a:r>
                <a:rPr lang="en-US" sz="205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5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sentir</a:t>
              </a:r>
              <a:endParaRPr lang="en-US" sz="205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lvl="1" indent="0" algn="ctr">
                <a:lnSpc>
                  <a:spcPts val="2870"/>
                </a:lnSpc>
                <a:spcBef>
                  <a:spcPct val="0"/>
                </a:spcBef>
              </a:pPr>
              <a:r>
                <a:rPr lang="en-US" sz="205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bé</a:t>
              </a:r>
              <a:r>
                <a:rPr lang="en-US" sz="205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28700" y="8031740"/>
            <a:ext cx="6715741" cy="728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70"/>
              </a:lnSpc>
              <a:spcBef>
                <a:spcPct val="0"/>
              </a:spcBef>
            </a:pP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 tecnologia està feta per servir-nos… no perquè nosaltres visquem pendents d'ella.</a:t>
            </a:r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3649197"/>
            <a:ext cx="20040600" cy="9912191"/>
            <a:chOff x="0" y="0"/>
            <a:chExt cx="26720800" cy="1321625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216128"/>
            </a:xfrm>
            <a:custGeom>
              <a:avLst/>
              <a:gdLst/>
              <a:ahLst/>
              <a:cxnLst/>
              <a:rect l="l" t="t" r="r" b="b"/>
              <a:pathLst>
                <a:path w="26720800" h="13216128">
                  <a:moveTo>
                    <a:pt x="0" y="6608064"/>
                  </a:moveTo>
                  <a:cubicBezTo>
                    <a:pt x="0" y="2958592"/>
                    <a:pt x="5981700" y="0"/>
                    <a:pt x="13360400" y="0"/>
                  </a:cubicBezTo>
                  <a:cubicBezTo>
                    <a:pt x="20739100" y="0"/>
                    <a:pt x="26720800" y="2958592"/>
                    <a:pt x="26720800" y="6608064"/>
                  </a:cubicBezTo>
                  <a:cubicBezTo>
                    <a:pt x="26720800" y="10257536"/>
                    <a:pt x="20739100" y="13216128"/>
                    <a:pt x="13360400" y="13216128"/>
                  </a:cubicBezTo>
                  <a:cubicBezTo>
                    <a:pt x="5981700" y="13216128"/>
                    <a:pt x="0" y="10257663"/>
                    <a:pt x="0" y="6608064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942437" y="6401295"/>
            <a:ext cx="8403125" cy="149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759"/>
              </a:lnSpc>
              <a:spcBef>
                <a:spcPct val="0"/>
              </a:spcBef>
            </a:pPr>
            <a:r>
              <a:rPr lang="en-US" sz="48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Reflexió i hàbits mediàtics saludables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79079" y="1412545"/>
            <a:ext cx="14729841" cy="1524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879"/>
              </a:lnSpc>
              <a:spcBef>
                <a:spcPct val="0"/>
              </a:spcBef>
            </a:pPr>
            <a:r>
              <a:rPr lang="en-US" sz="4899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Dia 3: </a:t>
            </a:r>
          </a:p>
          <a:p>
            <a:pPr marL="0" lvl="0" indent="0" algn="ctr">
              <a:lnSpc>
                <a:spcPts val="5879"/>
              </a:lnSpc>
              <a:spcBef>
                <a:spcPct val="0"/>
              </a:spcBef>
            </a:pPr>
            <a:r>
              <a:rPr lang="en-US" sz="4899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Reflexió i hàbits saludables</a:t>
            </a:r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137098" y="2337056"/>
            <a:ext cx="9122202" cy="5997848"/>
          </a:xfrm>
          <a:custGeom>
            <a:avLst/>
            <a:gdLst/>
            <a:ahLst/>
            <a:cxnLst/>
            <a:rect l="l" t="t" r="r" b="b"/>
            <a:pathLst>
              <a:path w="9122202" h="5997848">
                <a:moveTo>
                  <a:pt x="0" y="0"/>
                </a:moveTo>
                <a:lnTo>
                  <a:pt x="9122202" y="0"/>
                </a:lnTo>
                <a:lnTo>
                  <a:pt x="9122202" y="5997848"/>
                </a:lnTo>
                <a:lnTo>
                  <a:pt x="0" y="59978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604328" y="2260856"/>
            <a:ext cx="6439318" cy="1169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75"/>
              </a:lnSpc>
              <a:spcBef>
                <a:spcPct val="0"/>
              </a:spcBef>
            </a:pP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Ja hem vist com els mitjans </a:t>
            </a:r>
            <a:r>
              <a:rPr lang="en-US" sz="20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influeixen en el nostre benestar</a:t>
            </a: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 Avui pensarem en com </a:t>
            </a:r>
            <a:r>
              <a:rPr lang="en-US" sz="20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volem relacionar-nos</a:t>
            </a: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amb ells a partir d'ara.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04328" y="5667092"/>
            <a:ext cx="6439318" cy="1169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75"/>
              </a:lnSpc>
              <a:spcBef>
                <a:spcPct val="0"/>
              </a:spcBef>
            </a:pPr>
            <a:r>
              <a:rPr lang="en-US" sz="20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Avui aprendrem a crear les nostres pròpies regles per usar els mitjans de forma</a:t>
            </a:r>
          </a:p>
          <a:p>
            <a:pPr marL="0" lvl="0" indent="0" algn="ctr">
              <a:lnSpc>
                <a:spcPts val="3075"/>
              </a:lnSpc>
              <a:spcBef>
                <a:spcPct val="0"/>
              </a:spcBef>
            </a:pPr>
            <a:r>
              <a:rPr lang="en-US" sz="20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equilibrada</a:t>
            </a:r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19551" y="2315393"/>
            <a:ext cx="6590927" cy="5656213"/>
          </a:xfrm>
          <a:custGeom>
            <a:avLst/>
            <a:gdLst/>
            <a:ahLst/>
            <a:cxnLst/>
            <a:rect l="l" t="t" r="r" b="b"/>
            <a:pathLst>
              <a:path w="6590927" h="5656213">
                <a:moveTo>
                  <a:pt x="0" y="0"/>
                </a:moveTo>
                <a:lnTo>
                  <a:pt x="6590927" y="0"/>
                </a:lnTo>
                <a:lnTo>
                  <a:pt x="6590927" y="5656214"/>
                </a:lnTo>
                <a:lnTo>
                  <a:pt x="0" y="56562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177818" y="6506632"/>
            <a:ext cx="4368604" cy="1695596"/>
            <a:chOff x="0" y="0"/>
            <a:chExt cx="1150579" cy="44657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50579" cy="446577"/>
            </a:xfrm>
            <a:custGeom>
              <a:avLst/>
              <a:gdLst/>
              <a:ahLst/>
              <a:cxnLst/>
              <a:rect l="l" t="t" r="r" b="b"/>
              <a:pathLst>
                <a:path w="1150579" h="446577">
                  <a:moveTo>
                    <a:pt x="40760" y="0"/>
                  </a:moveTo>
                  <a:lnTo>
                    <a:pt x="1109819" y="0"/>
                  </a:lnTo>
                  <a:cubicBezTo>
                    <a:pt x="1132330" y="0"/>
                    <a:pt x="1150579" y="18249"/>
                    <a:pt x="1150579" y="40760"/>
                  </a:cubicBezTo>
                  <a:lnTo>
                    <a:pt x="1150579" y="405817"/>
                  </a:lnTo>
                  <a:cubicBezTo>
                    <a:pt x="1150579" y="428328"/>
                    <a:pt x="1132330" y="446577"/>
                    <a:pt x="1109819" y="446577"/>
                  </a:cubicBezTo>
                  <a:lnTo>
                    <a:pt x="40760" y="446577"/>
                  </a:lnTo>
                  <a:cubicBezTo>
                    <a:pt x="18249" y="446577"/>
                    <a:pt x="0" y="428328"/>
                    <a:pt x="0" y="405817"/>
                  </a:cubicBezTo>
                  <a:lnTo>
                    <a:pt x="0" y="40760"/>
                  </a:lnTo>
                  <a:cubicBezTo>
                    <a:pt x="0" y="18249"/>
                    <a:pt x="18249" y="0"/>
                    <a:pt x="40760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1150579" cy="4656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Recordeu alguna cosa que haguem après els dies anteriors?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150947" y="6506632"/>
            <a:ext cx="4368604" cy="1695596"/>
            <a:chOff x="0" y="0"/>
            <a:chExt cx="1150579" cy="44657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50579" cy="446577"/>
            </a:xfrm>
            <a:custGeom>
              <a:avLst/>
              <a:gdLst/>
              <a:ahLst/>
              <a:cxnLst/>
              <a:rect l="l" t="t" r="r" b="b"/>
              <a:pathLst>
                <a:path w="1150579" h="446577">
                  <a:moveTo>
                    <a:pt x="40760" y="0"/>
                  </a:moveTo>
                  <a:lnTo>
                    <a:pt x="1109819" y="0"/>
                  </a:lnTo>
                  <a:cubicBezTo>
                    <a:pt x="1132330" y="0"/>
                    <a:pt x="1150579" y="18249"/>
                    <a:pt x="1150579" y="40760"/>
                  </a:cubicBezTo>
                  <a:lnTo>
                    <a:pt x="1150579" y="405817"/>
                  </a:lnTo>
                  <a:cubicBezTo>
                    <a:pt x="1150579" y="428328"/>
                    <a:pt x="1132330" y="446577"/>
                    <a:pt x="1109819" y="446577"/>
                  </a:cubicBezTo>
                  <a:lnTo>
                    <a:pt x="40760" y="446577"/>
                  </a:lnTo>
                  <a:cubicBezTo>
                    <a:pt x="18249" y="446577"/>
                    <a:pt x="0" y="428328"/>
                    <a:pt x="0" y="405817"/>
                  </a:cubicBezTo>
                  <a:lnTo>
                    <a:pt x="0" y="40760"/>
                  </a:lnTo>
                  <a:cubicBezTo>
                    <a:pt x="0" y="18249"/>
                    <a:pt x="18249" y="0"/>
                    <a:pt x="40760" y="0"/>
                  </a:cubicBez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1150579" cy="4656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Quins canvis heu notat o intentat fer des de l'última sessió?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177818" y="1698152"/>
            <a:ext cx="8059656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60"/>
              </a:lnSpc>
              <a:spcBef>
                <a:spcPct val="0"/>
              </a:spcBef>
            </a:pP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Avui farem: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177818" y="2797205"/>
            <a:ext cx="6445951" cy="638175"/>
            <a:chOff x="0" y="0"/>
            <a:chExt cx="8594601" cy="850900"/>
          </a:xfrm>
        </p:grpSpPr>
        <p:sp>
          <p:nvSpPr>
            <p:cNvPr id="11" name="TextBox 11"/>
            <p:cNvSpPr txBox="1"/>
            <p:nvPr/>
          </p:nvSpPr>
          <p:spPr>
            <a:xfrm>
              <a:off x="872402" y="19050"/>
              <a:ext cx="7722199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Reflexionar sobre com ens sentim amb els mitjans.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50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29987" y="3896032"/>
            <a:ext cx="6493782" cy="638175"/>
            <a:chOff x="0" y="0"/>
            <a:chExt cx="8658376" cy="850900"/>
          </a:xfrm>
        </p:grpSpPr>
        <p:sp>
          <p:nvSpPr>
            <p:cNvPr id="14" name="TextBox 14"/>
            <p:cNvSpPr txBox="1"/>
            <p:nvPr/>
          </p:nvSpPr>
          <p:spPr>
            <a:xfrm>
              <a:off x="936178" y="19050"/>
              <a:ext cx="7722199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Aprendre a desconnectar-nos quan ho necessitem.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29987" y="4994859"/>
            <a:ext cx="6493782" cy="638175"/>
            <a:chOff x="0" y="0"/>
            <a:chExt cx="8658376" cy="850900"/>
          </a:xfrm>
        </p:grpSpPr>
        <p:sp>
          <p:nvSpPr>
            <p:cNvPr id="17" name="TextBox 17"/>
            <p:cNvSpPr txBox="1"/>
            <p:nvPr/>
          </p:nvSpPr>
          <p:spPr>
            <a:xfrm>
              <a:off x="936178" y="19050"/>
              <a:ext cx="7722199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Crear els nostres propis objectius personals de benestar digital.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E3829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87317" y="6180377"/>
            <a:ext cx="3724901" cy="1925026"/>
            <a:chOff x="0" y="0"/>
            <a:chExt cx="4966534" cy="2566702"/>
          </a:xfrm>
        </p:grpSpPr>
        <p:sp>
          <p:nvSpPr>
            <p:cNvPr id="3" name="Freeform 3"/>
            <p:cNvSpPr/>
            <p:nvPr/>
          </p:nvSpPr>
          <p:spPr>
            <a:xfrm>
              <a:off x="0" y="769746"/>
              <a:ext cx="1399494" cy="1796955"/>
            </a:xfrm>
            <a:custGeom>
              <a:avLst/>
              <a:gdLst/>
              <a:ahLst/>
              <a:cxnLst/>
              <a:rect l="l" t="t" r="r" b="b"/>
              <a:pathLst>
                <a:path w="1399494" h="1796955">
                  <a:moveTo>
                    <a:pt x="0" y="0"/>
                  </a:moveTo>
                  <a:lnTo>
                    <a:pt x="1399494" y="0"/>
                  </a:lnTo>
                  <a:lnTo>
                    <a:pt x="1399494" y="1796956"/>
                  </a:lnTo>
                  <a:lnTo>
                    <a:pt x="0" y="17969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Freeform 4"/>
            <p:cNvSpPr/>
            <p:nvPr/>
          </p:nvSpPr>
          <p:spPr>
            <a:xfrm>
              <a:off x="1598766" y="0"/>
              <a:ext cx="1834423" cy="956957"/>
            </a:xfrm>
            <a:custGeom>
              <a:avLst/>
              <a:gdLst/>
              <a:ahLst/>
              <a:cxnLst/>
              <a:rect l="l" t="t" r="r" b="b"/>
              <a:pathLst>
                <a:path w="1834423" h="956957">
                  <a:moveTo>
                    <a:pt x="0" y="0"/>
                  </a:moveTo>
                  <a:lnTo>
                    <a:pt x="1834422" y="0"/>
                  </a:lnTo>
                  <a:lnTo>
                    <a:pt x="1834422" y="956957"/>
                  </a:lnTo>
                  <a:lnTo>
                    <a:pt x="0" y="9569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707670" y="1328452"/>
              <a:ext cx="2258864" cy="1238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Sensació de confusió o saturació.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11652" y="3635217"/>
            <a:ext cx="3800566" cy="1508283"/>
            <a:chOff x="0" y="0"/>
            <a:chExt cx="5067421" cy="201104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17481" cy="2011044"/>
            </a:xfrm>
            <a:custGeom>
              <a:avLst/>
              <a:gdLst/>
              <a:ahLst/>
              <a:cxnLst/>
              <a:rect l="l" t="t" r="r" b="b"/>
              <a:pathLst>
                <a:path w="1817481" h="2011044">
                  <a:moveTo>
                    <a:pt x="0" y="0"/>
                  </a:moveTo>
                  <a:lnTo>
                    <a:pt x="1817481" y="0"/>
                  </a:lnTo>
                  <a:lnTo>
                    <a:pt x="1817481" y="2011044"/>
                  </a:lnTo>
                  <a:lnTo>
                    <a:pt x="0" y="2011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808557" y="580072"/>
              <a:ext cx="2258864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Equilibri o desconnexió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594673" y="6594567"/>
            <a:ext cx="3942061" cy="1753836"/>
            <a:chOff x="0" y="0"/>
            <a:chExt cx="5256081" cy="233844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426406" cy="2338448"/>
            </a:xfrm>
            <a:custGeom>
              <a:avLst/>
              <a:gdLst/>
              <a:ahLst/>
              <a:cxnLst/>
              <a:rect l="l" t="t" r="r" b="b"/>
              <a:pathLst>
                <a:path w="2426406" h="2338448">
                  <a:moveTo>
                    <a:pt x="0" y="0"/>
                  </a:moveTo>
                  <a:lnTo>
                    <a:pt x="2426406" y="0"/>
                  </a:lnTo>
                  <a:lnTo>
                    <a:pt x="2426406" y="2338448"/>
                  </a:lnTo>
                  <a:lnTo>
                    <a:pt x="0" y="2338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997217" y="776197"/>
              <a:ext cx="2258864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Manca de temps lliure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514179" y="3331653"/>
            <a:ext cx="4022556" cy="2115410"/>
            <a:chOff x="0" y="0"/>
            <a:chExt cx="5363407" cy="282054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641058" cy="2820547"/>
            </a:xfrm>
            <a:custGeom>
              <a:avLst/>
              <a:gdLst/>
              <a:ahLst/>
              <a:cxnLst/>
              <a:rect l="l" t="t" r="r" b="b"/>
              <a:pathLst>
                <a:path w="2641058" h="2820547">
                  <a:moveTo>
                    <a:pt x="0" y="0"/>
                  </a:moveTo>
                  <a:lnTo>
                    <a:pt x="2641058" y="0"/>
                  </a:lnTo>
                  <a:lnTo>
                    <a:pt x="2641058" y="2820547"/>
                  </a:lnTo>
                  <a:lnTo>
                    <a:pt x="0" y="28205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104543" y="984824"/>
              <a:ext cx="2258864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Experiència positiva.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11453383" y="3735486"/>
            <a:ext cx="6217418" cy="4114800"/>
          </a:xfrm>
          <a:custGeom>
            <a:avLst/>
            <a:gdLst/>
            <a:ahLst/>
            <a:cxnLst/>
            <a:rect l="l" t="t" r="r" b="b"/>
            <a:pathLst>
              <a:path w="6217418" h="4114800">
                <a:moveTo>
                  <a:pt x="0" y="0"/>
                </a:moveTo>
                <a:lnTo>
                  <a:pt x="6217418" y="0"/>
                </a:lnTo>
                <a:lnTo>
                  <a:pt x="62174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6" name="TextBox 16"/>
          <p:cNvSpPr txBox="1"/>
          <p:nvPr/>
        </p:nvSpPr>
        <p:spPr>
          <a:xfrm>
            <a:off x="1177818" y="1660052"/>
            <a:ext cx="8059656" cy="1452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0"/>
              </a:lnSpc>
              <a:spcBef>
                <a:spcPct val="0"/>
              </a:spcBef>
            </a:pP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Farem un </a:t>
            </a:r>
            <a:r>
              <a:rPr lang="en-US" sz="20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dibuix o un esbós</a:t>
            </a: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que representi com ens sentim respecte a l'ús dels mitjans digitals.</a:t>
            </a:r>
          </a:p>
          <a:p>
            <a:pPr marL="0" lvl="0" indent="0" algn="l">
              <a:lnSpc>
                <a:spcPts val="2870"/>
              </a:lnSpc>
              <a:spcBef>
                <a:spcPct val="0"/>
              </a:spcBef>
            </a:pPr>
            <a:endParaRPr lang="en-US" sz="205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>
              <a:lnSpc>
                <a:spcPts val="2870"/>
              </a:lnSpc>
              <a:spcBef>
                <a:spcPct val="0"/>
              </a:spcBef>
            </a:pP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306237" y="1660052"/>
            <a:ext cx="5953063" cy="728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0"/>
              </a:lnSpc>
              <a:spcBef>
                <a:spcPct val="0"/>
              </a:spcBef>
            </a:pP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Formarem grups de 3 i compartirem sentiments per identificar els comuns</a:t>
            </a:r>
          </a:p>
        </p:txBody>
      </p: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048916" y="5534468"/>
            <a:ext cx="2656553" cy="2386068"/>
          </a:xfrm>
          <a:custGeom>
            <a:avLst/>
            <a:gdLst/>
            <a:ahLst/>
            <a:cxnLst/>
            <a:rect l="l" t="t" r="r" b="b"/>
            <a:pathLst>
              <a:path w="2656553" h="2386068">
                <a:moveTo>
                  <a:pt x="0" y="0"/>
                </a:moveTo>
                <a:lnTo>
                  <a:pt x="2656553" y="0"/>
                </a:lnTo>
                <a:lnTo>
                  <a:pt x="2656553" y="2386068"/>
                </a:lnTo>
                <a:lnTo>
                  <a:pt x="0" y="23860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759357" y="6175236"/>
            <a:ext cx="2779703" cy="2783511"/>
          </a:xfrm>
          <a:custGeom>
            <a:avLst/>
            <a:gdLst/>
            <a:ahLst/>
            <a:cxnLst/>
            <a:rect l="l" t="t" r="r" b="b"/>
            <a:pathLst>
              <a:path w="2779703" h="2783511">
                <a:moveTo>
                  <a:pt x="0" y="0"/>
                </a:moveTo>
                <a:lnTo>
                  <a:pt x="2779703" y="0"/>
                </a:lnTo>
                <a:lnTo>
                  <a:pt x="2779703" y="2783511"/>
                </a:lnTo>
                <a:lnTo>
                  <a:pt x="0" y="27835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96" r="-1296" b="-2453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10393631" y="8182074"/>
            <a:ext cx="3206023" cy="1242334"/>
          </a:xfrm>
          <a:custGeom>
            <a:avLst/>
            <a:gdLst/>
            <a:ahLst/>
            <a:cxnLst/>
            <a:rect l="l" t="t" r="r" b="b"/>
            <a:pathLst>
              <a:path w="3206023" h="1242334">
                <a:moveTo>
                  <a:pt x="0" y="0"/>
                </a:moveTo>
                <a:lnTo>
                  <a:pt x="3206023" y="0"/>
                </a:lnTo>
                <a:lnTo>
                  <a:pt x="3206023" y="1242333"/>
                </a:lnTo>
                <a:lnTo>
                  <a:pt x="0" y="12423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>
            <a:off x="14642537" y="6416664"/>
            <a:ext cx="1886106" cy="3007743"/>
          </a:xfrm>
          <a:custGeom>
            <a:avLst/>
            <a:gdLst/>
            <a:ahLst/>
            <a:cxnLst/>
            <a:rect l="l" t="t" r="r" b="b"/>
            <a:pathLst>
              <a:path w="1886106" h="3007743">
                <a:moveTo>
                  <a:pt x="0" y="0"/>
                </a:moveTo>
                <a:lnTo>
                  <a:pt x="1886106" y="0"/>
                </a:lnTo>
                <a:lnTo>
                  <a:pt x="1886106" y="3007743"/>
                </a:lnTo>
                <a:lnTo>
                  <a:pt x="0" y="30077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8104442" y="6586502"/>
            <a:ext cx="2007406" cy="2281144"/>
          </a:xfrm>
          <a:custGeom>
            <a:avLst/>
            <a:gdLst/>
            <a:ahLst/>
            <a:cxnLst/>
            <a:rect l="l" t="t" r="r" b="b"/>
            <a:pathLst>
              <a:path w="2007406" h="2281144">
                <a:moveTo>
                  <a:pt x="0" y="0"/>
                </a:moveTo>
                <a:lnTo>
                  <a:pt x="2007406" y="0"/>
                </a:lnTo>
                <a:lnTo>
                  <a:pt x="2007406" y="2281144"/>
                </a:lnTo>
                <a:lnTo>
                  <a:pt x="0" y="22811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5052062" y="6586502"/>
            <a:ext cx="2387165" cy="2372245"/>
          </a:xfrm>
          <a:custGeom>
            <a:avLst/>
            <a:gdLst/>
            <a:ahLst/>
            <a:cxnLst/>
            <a:rect l="l" t="t" r="r" b="b"/>
            <a:pathLst>
              <a:path w="2387165" h="2372245">
                <a:moveTo>
                  <a:pt x="0" y="0"/>
                </a:moveTo>
                <a:lnTo>
                  <a:pt x="2387164" y="0"/>
                </a:lnTo>
                <a:lnTo>
                  <a:pt x="2387164" y="2372245"/>
                </a:lnTo>
                <a:lnTo>
                  <a:pt x="0" y="237224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8" name="Group 8"/>
          <p:cNvGrpSpPr/>
          <p:nvPr/>
        </p:nvGrpSpPr>
        <p:grpSpPr>
          <a:xfrm>
            <a:off x="5378314" y="2921774"/>
            <a:ext cx="7531372" cy="1614292"/>
            <a:chOff x="0" y="0"/>
            <a:chExt cx="10041830" cy="2152389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4114800" cy="2152389"/>
              <a:chOff x="0" y="0"/>
              <a:chExt cx="812800" cy="425163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425163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425163">
                    <a:moveTo>
                      <a:pt x="75259" y="0"/>
                    </a:moveTo>
                    <a:lnTo>
                      <a:pt x="737541" y="0"/>
                    </a:lnTo>
                    <a:cubicBezTo>
                      <a:pt x="779105" y="0"/>
                      <a:pt x="812800" y="33695"/>
                      <a:pt x="812800" y="75259"/>
                    </a:cubicBezTo>
                    <a:lnTo>
                      <a:pt x="812800" y="349904"/>
                    </a:lnTo>
                    <a:cubicBezTo>
                      <a:pt x="812800" y="391469"/>
                      <a:pt x="779105" y="425163"/>
                      <a:pt x="737541" y="425163"/>
                    </a:cubicBezTo>
                    <a:lnTo>
                      <a:pt x="75259" y="425163"/>
                    </a:lnTo>
                    <a:cubicBezTo>
                      <a:pt x="33695" y="425163"/>
                      <a:pt x="0" y="391469"/>
                      <a:pt x="0" y="349904"/>
                    </a:cubicBezTo>
                    <a:lnTo>
                      <a:pt x="0" y="75259"/>
                    </a:lnTo>
                    <a:cubicBezTo>
                      <a:pt x="0" y="33695"/>
                      <a:pt x="33695" y="0"/>
                      <a:pt x="75259" y="0"/>
                    </a:cubicBezTo>
                    <a:close/>
                  </a:path>
                </a:pathLst>
              </a:custGeom>
              <a:solidFill>
                <a:srgbClr val="70C7D6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19050"/>
                <a:ext cx="812800" cy="44421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460"/>
                  </a:lnSpc>
                  <a:spcBef>
                    <a:spcPct val="0"/>
                  </a:spcBef>
                </a:pPr>
                <a:r>
                  <a:rPr lang="en-US" sz="2050" b="1" u="none" strike="noStrike">
                    <a:solidFill>
                      <a:srgbClr val="000000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Quins beneficis té desconnectar-se de vegades?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5927030" y="0"/>
              <a:ext cx="4114800" cy="2152389"/>
              <a:chOff x="0" y="0"/>
              <a:chExt cx="812800" cy="425163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425163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425163">
                    <a:moveTo>
                      <a:pt x="75259" y="0"/>
                    </a:moveTo>
                    <a:lnTo>
                      <a:pt x="737541" y="0"/>
                    </a:lnTo>
                    <a:cubicBezTo>
                      <a:pt x="779105" y="0"/>
                      <a:pt x="812800" y="33695"/>
                      <a:pt x="812800" y="75259"/>
                    </a:cubicBezTo>
                    <a:lnTo>
                      <a:pt x="812800" y="349904"/>
                    </a:lnTo>
                    <a:cubicBezTo>
                      <a:pt x="812800" y="391469"/>
                      <a:pt x="779105" y="425163"/>
                      <a:pt x="737541" y="425163"/>
                    </a:cubicBezTo>
                    <a:lnTo>
                      <a:pt x="75259" y="425163"/>
                    </a:lnTo>
                    <a:cubicBezTo>
                      <a:pt x="33695" y="425163"/>
                      <a:pt x="0" y="391469"/>
                      <a:pt x="0" y="349904"/>
                    </a:cubicBezTo>
                    <a:lnTo>
                      <a:pt x="0" y="75259"/>
                    </a:lnTo>
                    <a:cubicBezTo>
                      <a:pt x="0" y="33695"/>
                      <a:pt x="33695" y="0"/>
                      <a:pt x="75259" y="0"/>
                    </a:cubicBezTo>
                    <a:close/>
                  </a:path>
                </a:pathLst>
              </a:custGeom>
              <a:solidFill>
                <a:srgbClr val="FFED4C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19050"/>
                <a:ext cx="812800" cy="44421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460"/>
                  </a:lnSpc>
                  <a:spcBef>
                    <a:spcPct val="0"/>
                  </a:spcBef>
                </a:pPr>
                <a:r>
                  <a:rPr lang="en-US" sz="2050" b="1" u="none" strike="noStrike">
                    <a:solidFill>
                      <a:srgbClr val="000000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Quines activitats gaudeixes sense pantalles?</a:t>
                </a:r>
              </a:p>
            </p:txBody>
          </p:sp>
        </p:grpSp>
      </p:grpSp>
      <p:sp>
        <p:nvSpPr>
          <p:cNvPr id="15" name="TextBox 15"/>
          <p:cNvSpPr txBox="1"/>
          <p:nvPr/>
        </p:nvSpPr>
        <p:spPr>
          <a:xfrm>
            <a:off x="5114172" y="952500"/>
            <a:ext cx="8059656" cy="442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29"/>
              </a:lnSpc>
              <a:spcBef>
                <a:spcPct val="0"/>
              </a:spcBef>
            </a:pPr>
            <a:r>
              <a:rPr lang="en-US" sz="2449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Moments per desconnectar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114172" y="1660052"/>
            <a:ext cx="8059656" cy="728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70"/>
              </a:lnSpc>
              <a:spcBef>
                <a:spcPct val="0"/>
              </a:spcBef>
            </a:pP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Crearem un pòster, escrit o dibuixat per millorar el benestar emocional. Ha de ser amb objectius realistes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627174" y="5227604"/>
            <a:ext cx="7546654" cy="367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0"/>
              </a:lnSpc>
              <a:spcBef>
                <a:spcPct val="0"/>
              </a:spcBef>
            </a:pP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Exemples:</a:t>
            </a:r>
          </a:p>
        </p:txBody>
      </p:sp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72090" y="3812211"/>
            <a:ext cx="2656553" cy="2386068"/>
          </a:xfrm>
          <a:custGeom>
            <a:avLst/>
            <a:gdLst/>
            <a:ahLst/>
            <a:cxnLst/>
            <a:rect l="l" t="t" r="r" b="b"/>
            <a:pathLst>
              <a:path w="2656553" h="2386068">
                <a:moveTo>
                  <a:pt x="0" y="0"/>
                </a:moveTo>
                <a:lnTo>
                  <a:pt x="2656553" y="0"/>
                </a:lnTo>
                <a:lnTo>
                  <a:pt x="2656553" y="2386068"/>
                </a:lnTo>
                <a:lnTo>
                  <a:pt x="0" y="23860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261398" y="1028700"/>
            <a:ext cx="2779703" cy="2783511"/>
          </a:xfrm>
          <a:custGeom>
            <a:avLst/>
            <a:gdLst/>
            <a:ahLst/>
            <a:cxnLst/>
            <a:rect l="l" t="t" r="r" b="b"/>
            <a:pathLst>
              <a:path w="2779703" h="2783511">
                <a:moveTo>
                  <a:pt x="0" y="0"/>
                </a:moveTo>
                <a:lnTo>
                  <a:pt x="2779703" y="0"/>
                </a:lnTo>
                <a:lnTo>
                  <a:pt x="2779703" y="2783511"/>
                </a:lnTo>
                <a:lnTo>
                  <a:pt x="0" y="27835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96" r="-1296" b="-2453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10377974" y="7299369"/>
            <a:ext cx="3206023" cy="1242334"/>
          </a:xfrm>
          <a:custGeom>
            <a:avLst/>
            <a:gdLst/>
            <a:ahLst/>
            <a:cxnLst/>
            <a:rect l="l" t="t" r="r" b="b"/>
            <a:pathLst>
              <a:path w="3206023" h="1242334">
                <a:moveTo>
                  <a:pt x="0" y="0"/>
                </a:moveTo>
                <a:lnTo>
                  <a:pt x="3206022" y="0"/>
                </a:lnTo>
                <a:lnTo>
                  <a:pt x="3206022" y="1242334"/>
                </a:lnTo>
                <a:lnTo>
                  <a:pt x="0" y="12423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>
            <a:off x="14642537" y="6416664"/>
            <a:ext cx="1886106" cy="3007743"/>
          </a:xfrm>
          <a:custGeom>
            <a:avLst/>
            <a:gdLst/>
            <a:ahLst/>
            <a:cxnLst/>
            <a:rect l="l" t="t" r="r" b="b"/>
            <a:pathLst>
              <a:path w="1886106" h="3007743">
                <a:moveTo>
                  <a:pt x="0" y="0"/>
                </a:moveTo>
                <a:lnTo>
                  <a:pt x="1886106" y="0"/>
                </a:lnTo>
                <a:lnTo>
                  <a:pt x="1886106" y="3007743"/>
                </a:lnTo>
                <a:lnTo>
                  <a:pt x="0" y="30077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10750565" y="4135520"/>
            <a:ext cx="2007406" cy="2281144"/>
          </a:xfrm>
          <a:custGeom>
            <a:avLst/>
            <a:gdLst/>
            <a:ahLst/>
            <a:cxnLst/>
            <a:rect l="l" t="t" r="r" b="b"/>
            <a:pathLst>
              <a:path w="2007406" h="2281144">
                <a:moveTo>
                  <a:pt x="0" y="0"/>
                </a:moveTo>
                <a:lnTo>
                  <a:pt x="2007406" y="0"/>
                </a:lnTo>
                <a:lnTo>
                  <a:pt x="2007406" y="2281144"/>
                </a:lnTo>
                <a:lnTo>
                  <a:pt x="0" y="22811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14141478" y="1028700"/>
            <a:ext cx="2387165" cy="2372245"/>
          </a:xfrm>
          <a:custGeom>
            <a:avLst/>
            <a:gdLst/>
            <a:ahLst/>
            <a:cxnLst/>
            <a:rect l="l" t="t" r="r" b="b"/>
            <a:pathLst>
              <a:path w="2387165" h="2372245">
                <a:moveTo>
                  <a:pt x="0" y="0"/>
                </a:moveTo>
                <a:lnTo>
                  <a:pt x="2387165" y="0"/>
                </a:lnTo>
                <a:lnTo>
                  <a:pt x="2387165" y="2372245"/>
                </a:lnTo>
                <a:lnTo>
                  <a:pt x="0" y="237224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TextBox 8"/>
          <p:cNvSpPr txBox="1"/>
          <p:nvPr/>
        </p:nvSpPr>
        <p:spPr>
          <a:xfrm>
            <a:off x="2137616" y="1640782"/>
            <a:ext cx="4802889" cy="1090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70"/>
              </a:lnSpc>
              <a:spcBef>
                <a:spcPct val="0"/>
              </a:spcBef>
            </a:pP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Ara presentarem el nostre pòster i crearem una llista conjunta com a recordatori grupal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137616" y="3441719"/>
            <a:ext cx="4802889" cy="3986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2870"/>
              </a:lnSpc>
              <a:spcBef>
                <a:spcPct val="0"/>
              </a:spcBef>
            </a:pPr>
            <a:r>
              <a:rPr lang="en-US" sz="20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La nostra llista grupal</a:t>
            </a:r>
          </a:p>
          <a:p>
            <a:pPr marL="0" lvl="1" indent="0" algn="ctr">
              <a:lnSpc>
                <a:spcPts val="2870"/>
              </a:lnSpc>
              <a:spcBef>
                <a:spcPct val="0"/>
              </a:spcBef>
            </a:pPr>
            <a:endParaRPr lang="en-US" sz="205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1" indent="0" algn="ctr">
              <a:lnSpc>
                <a:spcPts val="2870"/>
              </a:lnSpc>
              <a:spcBef>
                <a:spcPct val="0"/>
              </a:spcBef>
            </a:pPr>
            <a:r>
              <a:rPr lang="en-US" sz="20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______________________</a:t>
            </a:r>
          </a:p>
          <a:p>
            <a:pPr marL="0" lvl="1" indent="0" algn="ctr">
              <a:lnSpc>
                <a:spcPts val="2870"/>
              </a:lnSpc>
              <a:spcBef>
                <a:spcPct val="0"/>
              </a:spcBef>
            </a:pPr>
            <a:r>
              <a:rPr lang="en-US" sz="20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______________________</a:t>
            </a:r>
          </a:p>
          <a:p>
            <a:pPr marL="0" lvl="1" indent="0" algn="ctr">
              <a:lnSpc>
                <a:spcPts val="2870"/>
              </a:lnSpc>
              <a:spcBef>
                <a:spcPct val="0"/>
              </a:spcBef>
            </a:pPr>
            <a:r>
              <a:rPr lang="en-US" sz="20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______________________</a:t>
            </a:r>
          </a:p>
          <a:p>
            <a:pPr marL="0" lvl="1" indent="0" algn="ctr">
              <a:lnSpc>
                <a:spcPts val="2870"/>
              </a:lnSpc>
              <a:spcBef>
                <a:spcPct val="0"/>
              </a:spcBef>
            </a:pPr>
            <a:r>
              <a:rPr lang="en-US" sz="20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______________________</a:t>
            </a:r>
          </a:p>
          <a:p>
            <a:pPr marL="0" lvl="1" indent="0" algn="ctr">
              <a:lnSpc>
                <a:spcPts val="2870"/>
              </a:lnSpc>
              <a:spcBef>
                <a:spcPct val="0"/>
              </a:spcBef>
            </a:pPr>
            <a:r>
              <a:rPr lang="en-US" sz="20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______________________</a:t>
            </a:r>
          </a:p>
          <a:p>
            <a:pPr marL="0" lvl="1" indent="0" algn="ctr">
              <a:lnSpc>
                <a:spcPts val="2870"/>
              </a:lnSpc>
              <a:spcBef>
                <a:spcPct val="0"/>
              </a:spcBef>
            </a:pPr>
            <a:r>
              <a:rPr lang="en-US" sz="20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______________________</a:t>
            </a:r>
          </a:p>
          <a:p>
            <a:pPr marL="0" lvl="1" indent="0" algn="ctr">
              <a:lnSpc>
                <a:spcPts val="2870"/>
              </a:lnSpc>
              <a:spcBef>
                <a:spcPct val="0"/>
              </a:spcBef>
            </a:pPr>
            <a:r>
              <a:rPr lang="en-US" sz="20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______________________</a:t>
            </a:r>
          </a:p>
          <a:p>
            <a:pPr marL="0" lvl="1" indent="0" algn="ctr">
              <a:lnSpc>
                <a:spcPts val="2870"/>
              </a:lnSpc>
              <a:spcBef>
                <a:spcPct val="0"/>
              </a:spcBef>
            </a:pPr>
            <a:r>
              <a:rPr lang="en-US" sz="20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______________________</a:t>
            </a:r>
          </a:p>
          <a:p>
            <a:pPr marL="0" lvl="1" indent="0" algn="ctr">
              <a:lnSpc>
                <a:spcPts val="2870"/>
              </a:lnSpc>
              <a:spcBef>
                <a:spcPct val="0"/>
              </a:spcBef>
            </a:pPr>
            <a:r>
              <a:rPr lang="en-US" sz="20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______________________</a:t>
            </a:r>
          </a:p>
        </p:txBody>
      </p:sp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72090" y="4390017"/>
            <a:ext cx="2656553" cy="2386068"/>
          </a:xfrm>
          <a:custGeom>
            <a:avLst/>
            <a:gdLst/>
            <a:ahLst/>
            <a:cxnLst/>
            <a:rect l="l" t="t" r="r" b="b"/>
            <a:pathLst>
              <a:path w="2656553" h="2386068">
                <a:moveTo>
                  <a:pt x="0" y="0"/>
                </a:moveTo>
                <a:lnTo>
                  <a:pt x="2656553" y="0"/>
                </a:lnTo>
                <a:lnTo>
                  <a:pt x="2656553" y="2386068"/>
                </a:lnTo>
                <a:lnTo>
                  <a:pt x="0" y="23860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261398" y="1606506"/>
            <a:ext cx="2779703" cy="2783511"/>
          </a:xfrm>
          <a:custGeom>
            <a:avLst/>
            <a:gdLst/>
            <a:ahLst/>
            <a:cxnLst/>
            <a:rect l="l" t="t" r="r" b="b"/>
            <a:pathLst>
              <a:path w="2779703" h="2783511">
                <a:moveTo>
                  <a:pt x="0" y="0"/>
                </a:moveTo>
                <a:lnTo>
                  <a:pt x="2779703" y="0"/>
                </a:lnTo>
                <a:lnTo>
                  <a:pt x="2779703" y="2783511"/>
                </a:lnTo>
                <a:lnTo>
                  <a:pt x="0" y="27835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96" r="-1296" b="-2453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10750565" y="4713327"/>
            <a:ext cx="2007406" cy="2281144"/>
          </a:xfrm>
          <a:custGeom>
            <a:avLst/>
            <a:gdLst/>
            <a:ahLst/>
            <a:cxnLst/>
            <a:rect l="l" t="t" r="r" b="b"/>
            <a:pathLst>
              <a:path w="2007406" h="2281144">
                <a:moveTo>
                  <a:pt x="0" y="0"/>
                </a:moveTo>
                <a:lnTo>
                  <a:pt x="2007406" y="0"/>
                </a:lnTo>
                <a:lnTo>
                  <a:pt x="2007406" y="2281143"/>
                </a:lnTo>
                <a:lnTo>
                  <a:pt x="0" y="22811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>
            <a:off x="14141478" y="1606506"/>
            <a:ext cx="2387165" cy="2372245"/>
          </a:xfrm>
          <a:custGeom>
            <a:avLst/>
            <a:gdLst/>
            <a:ahLst/>
            <a:cxnLst/>
            <a:rect l="l" t="t" r="r" b="b"/>
            <a:pathLst>
              <a:path w="2387165" h="2372245">
                <a:moveTo>
                  <a:pt x="0" y="0"/>
                </a:moveTo>
                <a:lnTo>
                  <a:pt x="2387165" y="0"/>
                </a:lnTo>
                <a:lnTo>
                  <a:pt x="2387165" y="2372245"/>
                </a:lnTo>
                <a:lnTo>
                  <a:pt x="0" y="23722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/>
          <p:cNvGrpSpPr/>
          <p:nvPr/>
        </p:nvGrpSpPr>
        <p:grpSpPr>
          <a:xfrm>
            <a:off x="2260679" y="5756319"/>
            <a:ext cx="2646544" cy="1543050"/>
            <a:chOff x="0" y="0"/>
            <a:chExt cx="697032" cy="4064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97032" cy="406400"/>
            </a:xfrm>
            <a:custGeom>
              <a:avLst/>
              <a:gdLst/>
              <a:ahLst/>
              <a:cxnLst/>
              <a:rect l="l" t="t" r="r" b="b"/>
              <a:pathLst>
                <a:path w="697032" h="406400">
                  <a:moveTo>
                    <a:pt x="78983" y="0"/>
                  </a:moveTo>
                  <a:lnTo>
                    <a:pt x="618049" y="0"/>
                  </a:lnTo>
                  <a:cubicBezTo>
                    <a:pt x="638997" y="0"/>
                    <a:pt x="659086" y="8321"/>
                    <a:pt x="673899" y="23134"/>
                  </a:cubicBezTo>
                  <a:cubicBezTo>
                    <a:pt x="688711" y="37946"/>
                    <a:pt x="697032" y="58035"/>
                    <a:pt x="697032" y="78983"/>
                  </a:cubicBezTo>
                  <a:lnTo>
                    <a:pt x="697032" y="327417"/>
                  </a:lnTo>
                  <a:cubicBezTo>
                    <a:pt x="697032" y="371038"/>
                    <a:pt x="661670" y="406400"/>
                    <a:pt x="618049" y="406400"/>
                  </a:cubicBezTo>
                  <a:lnTo>
                    <a:pt x="78983" y="406400"/>
                  </a:lnTo>
                  <a:cubicBezTo>
                    <a:pt x="58035" y="406400"/>
                    <a:pt x="37946" y="398079"/>
                    <a:pt x="23134" y="383266"/>
                  </a:cubicBezTo>
                  <a:cubicBezTo>
                    <a:pt x="8321" y="368454"/>
                    <a:pt x="0" y="348365"/>
                    <a:pt x="0" y="327417"/>
                  </a:cubicBezTo>
                  <a:lnTo>
                    <a:pt x="0" y="78983"/>
                  </a:lnTo>
                  <a:cubicBezTo>
                    <a:pt x="0" y="58035"/>
                    <a:pt x="8321" y="37946"/>
                    <a:pt x="23134" y="23134"/>
                  </a:cubicBezTo>
                  <a:cubicBezTo>
                    <a:pt x="37946" y="8321"/>
                    <a:pt x="58035" y="0"/>
                    <a:pt x="78983" y="0"/>
                  </a:cubicBez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697032" cy="425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et va motivar a triar aquell canvi?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876424" y="5756319"/>
            <a:ext cx="2600716" cy="1543050"/>
            <a:chOff x="0" y="0"/>
            <a:chExt cx="684962" cy="406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84962" cy="406400"/>
            </a:xfrm>
            <a:custGeom>
              <a:avLst/>
              <a:gdLst/>
              <a:ahLst/>
              <a:cxnLst/>
              <a:rect l="l" t="t" r="r" b="b"/>
              <a:pathLst>
                <a:path w="684962" h="406400">
                  <a:moveTo>
                    <a:pt x="80375" y="0"/>
                  </a:moveTo>
                  <a:lnTo>
                    <a:pt x="604588" y="0"/>
                  </a:lnTo>
                  <a:cubicBezTo>
                    <a:pt x="648977" y="0"/>
                    <a:pt x="684962" y="35985"/>
                    <a:pt x="684962" y="80375"/>
                  </a:cubicBezTo>
                  <a:lnTo>
                    <a:pt x="684962" y="326025"/>
                  </a:lnTo>
                  <a:cubicBezTo>
                    <a:pt x="684962" y="347342"/>
                    <a:pt x="676494" y="367786"/>
                    <a:pt x="661421" y="382859"/>
                  </a:cubicBezTo>
                  <a:cubicBezTo>
                    <a:pt x="646348" y="397932"/>
                    <a:pt x="625904" y="406400"/>
                    <a:pt x="604588" y="406400"/>
                  </a:cubicBezTo>
                  <a:lnTo>
                    <a:pt x="80375" y="406400"/>
                  </a:lnTo>
                  <a:cubicBezTo>
                    <a:pt x="35985" y="406400"/>
                    <a:pt x="0" y="370415"/>
                    <a:pt x="0" y="326025"/>
                  </a:cubicBezTo>
                  <a:lnTo>
                    <a:pt x="0" y="80375"/>
                  </a:lnTo>
                  <a:cubicBezTo>
                    <a:pt x="0" y="35985"/>
                    <a:pt x="35985" y="0"/>
                    <a:pt x="80375" y="0"/>
                  </a:cubicBez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684962" cy="425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t'ajudarà a complir-lo?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950547" y="7715250"/>
            <a:ext cx="2600716" cy="1543050"/>
            <a:chOff x="0" y="0"/>
            <a:chExt cx="684962" cy="406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84962" cy="406400"/>
            </a:xfrm>
            <a:custGeom>
              <a:avLst/>
              <a:gdLst/>
              <a:ahLst/>
              <a:cxnLst/>
              <a:rect l="l" t="t" r="r" b="b"/>
              <a:pathLst>
                <a:path w="684962" h="406400">
                  <a:moveTo>
                    <a:pt x="80375" y="0"/>
                  </a:moveTo>
                  <a:lnTo>
                    <a:pt x="604588" y="0"/>
                  </a:lnTo>
                  <a:cubicBezTo>
                    <a:pt x="648977" y="0"/>
                    <a:pt x="684962" y="35985"/>
                    <a:pt x="684962" y="80375"/>
                  </a:cubicBezTo>
                  <a:lnTo>
                    <a:pt x="684962" y="326025"/>
                  </a:lnTo>
                  <a:cubicBezTo>
                    <a:pt x="684962" y="347342"/>
                    <a:pt x="676494" y="367786"/>
                    <a:pt x="661421" y="382859"/>
                  </a:cubicBezTo>
                  <a:cubicBezTo>
                    <a:pt x="646348" y="397932"/>
                    <a:pt x="625904" y="406400"/>
                    <a:pt x="604588" y="406400"/>
                  </a:cubicBezTo>
                  <a:lnTo>
                    <a:pt x="80375" y="406400"/>
                  </a:lnTo>
                  <a:cubicBezTo>
                    <a:pt x="35985" y="406400"/>
                    <a:pt x="0" y="370415"/>
                    <a:pt x="0" y="326025"/>
                  </a:cubicBezTo>
                  <a:lnTo>
                    <a:pt x="0" y="80375"/>
                  </a:lnTo>
                  <a:cubicBezTo>
                    <a:pt x="0" y="35985"/>
                    <a:pt x="35985" y="0"/>
                    <a:pt x="80375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684962" cy="425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t'agradaria sentir-te després de fer-ho?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2967465" y="1156970"/>
            <a:ext cx="4802889" cy="3986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2870"/>
              </a:lnSpc>
              <a:spcBef>
                <a:spcPct val="0"/>
              </a:spcBef>
            </a:pPr>
            <a:r>
              <a:rPr lang="en-US" sz="20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La nostra llista grupal</a:t>
            </a:r>
          </a:p>
          <a:p>
            <a:pPr marL="0" lvl="1" indent="0" algn="ctr">
              <a:lnSpc>
                <a:spcPts val="2870"/>
              </a:lnSpc>
              <a:spcBef>
                <a:spcPct val="0"/>
              </a:spcBef>
            </a:pPr>
            <a:endParaRPr lang="en-US" sz="205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1" indent="0" algn="ctr">
              <a:lnSpc>
                <a:spcPts val="2870"/>
              </a:lnSpc>
              <a:spcBef>
                <a:spcPct val="0"/>
              </a:spcBef>
            </a:pPr>
            <a:r>
              <a:rPr lang="en-US" sz="20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______________________</a:t>
            </a:r>
          </a:p>
          <a:p>
            <a:pPr marL="0" lvl="1" indent="0" algn="ctr">
              <a:lnSpc>
                <a:spcPts val="2870"/>
              </a:lnSpc>
              <a:spcBef>
                <a:spcPct val="0"/>
              </a:spcBef>
            </a:pPr>
            <a:r>
              <a:rPr lang="en-US" sz="20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______________________</a:t>
            </a:r>
          </a:p>
          <a:p>
            <a:pPr marL="0" lvl="1" indent="0" algn="ctr">
              <a:lnSpc>
                <a:spcPts val="2870"/>
              </a:lnSpc>
              <a:spcBef>
                <a:spcPct val="0"/>
              </a:spcBef>
            </a:pPr>
            <a:r>
              <a:rPr lang="en-US" sz="20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______________________</a:t>
            </a:r>
          </a:p>
          <a:p>
            <a:pPr marL="0" lvl="1" indent="0" algn="ctr">
              <a:lnSpc>
                <a:spcPts val="2870"/>
              </a:lnSpc>
              <a:spcBef>
                <a:spcPct val="0"/>
              </a:spcBef>
            </a:pPr>
            <a:r>
              <a:rPr lang="en-US" sz="20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______________________</a:t>
            </a:r>
          </a:p>
          <a:p>
            <a:pPr marL="0" lvl="1" indent="0" algn="ctr">
              <a:lnSpc>
                <a:spcPts val="2870"/>
              </a:lnSpc>
              <a:spcBef>
                <a:spcPct val="0"/>
              </a:spcBef>
            </a:pPr>
            <a:r>
              <a:rPr lang="en-US" sz="20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______________________</a:t>
            </a:r>
          </a:p>
          <a:p>
            <a:pPr marL="0" lvl="1" indent="0" algn="ctr">
              <a:lnSpc>
                <a:spcPts val="2870"/>
              </a:lnSpc>
              <a:spcBef>
                <a:spcPct val="0"/>
              </a:spcBef>
            </a:pPr>
            <a:r>
              <a:rPr lang="en-US" sz="20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______________________</a:t>
            </a:r>
          </a:p>
          <a:p>
            <a:pPr marL="0" lvl="1" indent="0" algn="ctr">
              <a:lnSpc>
                <a:spcPts val="2870"/>
              </a:lnSpc>
              <a:spcBef>
                <a:spcPct val="0"/>
              </a:spcBef>
            </a:pPr>
            <a:r>
              <a:rPr lang="en-US" sz="20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______________________</a:t>
            </a:r>
          </a:p>
          <a:p>
            <a:pPr marL="0" lvl="1" indent="0" algn="ctr">
              <a:lnSpc>
                <a:spcPts val="2870"/>
              </a:lnSpc>
              <a:spcBef>
                <a:spcPct val="0"/>
              </a:spcBef>
            </a:pPr>
            <a:r>
              <a:rPr lang="en-US" sz="20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______________________</a:t>
            </a:r>
          </a:p>
          <a:p>
            <a:pPr marL="0" lvl="1" indent="0" algn="ctr">
              <a:lnSpc>
                <a:spcPts val="2870"/>
              </a:lnSpc>
              <a:spcBef>
                <a:spcPct val="0"/>
              </a:spcBef>
            </a:pPr>
            <a:r>
              <a:rPr lang="en-US" sz="20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______________________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62148" y="7858125"/>
            <a:ext cx="6051958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60"/>
              </a:lnSpc>
              <a:spcBef>
                <a:spcPct val="0"/>
              </a:spcBef>
            </a:pPr>
            <a:r>
              <a:rPr lang="en-US" sz="20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 </a:t>
            </a: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escoltar els/les altres també t'inspira a millorar.</a:t>
            </a:r>
          </a:p>
        </p:txBody>
      </p:sp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33168" y="507830"/>
            <a:ext cx="9821663" cy="7464464"/>
          </a:xfrm>
          <a:custGeom>
            <a:avLst/>
            <a:gdLst/>
            <a:ahLst/>
            <a:cxnLst/>
            <a:rect l="l" t="t" r="r" b="b"/>
            <a:pathLst>
              <a:path w="9821663" h="7464464">
                <a:moveTo>
                  <a:pt x="0" y="0"/>
                </a:moveTo>
                <a:lnTo>
                  <a:pt x="9821664" y="0"/>
                </a:lnTo>
                <a:lnTo>
                  <a:pt x="9821664" y="7464465"/>
                </a:lnTo>
                <a:lnTo>
                  <a:pt x="0" y="74644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3796169" y="5935249"/>
            <a:ext cx="3086100" cy="2037045"/>
            <a:chOff x="0" y="0"/>
            <a:chExt cx="812800" cy="53650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536506"/>
            </a:xfrm>
            <a:custGeom>
              <a:avLst/>
              <a:gdLst/>
              <a:ahLst/>
              <a:cxnLst/>
              <a:rect l="l" t="t" r="r" b="b"/>
              <a:pathLst>
                <a:path w="812800" h="536506">
                  <a:moveTo>
                    <a:pt x="52681" y="0"/>
                  </a:moveTo>
                  <a:lnTo>
                    <a:pt x="760119" y="0"/>
                  </a:lnTo>
                  <a:cubicBezTo>
                    <a:pt x="789214" y="0"/>
                    <a:pt x="812800" y="23586"/>
                    <a:pt x="812800" y="52681"/>
                  </a:cubicBezTo>
                  <a:lnTo>
                    <a:pt x="812800" y="483824"/>
                  </a:lnTo>
                  <a:cubicBezTo>
                    <a:pt x="812800" y="512919"/>
                    <a:pt x="789214" y="536506"/>
                    <a:pt x="760119" y="536506"/>
                  </a:cubicBezTo>
                  <a:lnTo>
                    <a:pt x="52681" y="536506"/>
                  </a:lnTo>
                  <a:cubicBezTo>
                    <a:pt x="38709" y="536506"/>
                    <a:pt x="25310" y="530955"/>
                    <a:pt x="15430" y="521076"/>
                  </a:cubicBezTo>
                  <a:cubicBezTo>
                    <a:pt x="5550" y="511196"/>
                    <a:pt x="0" y="497796"/>
                    <a:pt x="0" y="483824"/>
                  </a:cubicBezTo>
                  <a:lnTo>
                    <a:pt x="0" y="52681"/>
                  </a:lnTo>
                  <a:cubicBezTo>
                    <a:pt x="0" y="23586"/>
                    <a:pt x="23586" y="0"/>
                    <a:pt x="52681" y="0"/>
                  </a:cubicBez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812800" cy="5555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Què has après sobre tu mateix/a i els teus hàbits digitals?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311786" y="5935249"/>
            <a:ext cx="3086100" cy="2037045"/>
            <a:chOff x="0" y="0"/>
            <a:chExt cx="812800" cy="53650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536506"/>
            </a:xfrm>
            <a:custGeom>
              <a:avLst/>
              <a:gdLst/>
              <a:ahLst/>
              <a:cxnLst/>
              <a:rect l="l" t="t" r="r" b="b"/>
              <a:pathLst>
                <a:path w="812800" h="536506">
                  <a:moveTo>
                    <a:pt x="52681" y="0"/>
                  </a:moveTo>
                  <a:lnTo>
                    <a:pt x="760119" y="0"/>
                  </a:lnTo>
                  <a:cubicBezTo>
                    <a:pt x="789214" y="0"/>
                    <a:pt x="812800" y="23586"/>
                    <a:pt x="812800" y="52681"/>
                  </a:cubicBezTo>
                  <a:lnTo>
                    <a:pt x="812800" y="483824"/>
                  </a:lnTo>
                  <a:cubicBezTo>
                    <a:pt x="812800" y="512919"/>
                    <a:pt x="789214" y="536506"/>
                    <a:pt x="760119" y="536506"/>
                  </a:cubicBezTo>
                  <a:lnTo>
                    <a:pt x="52681" y="536506"/>
                  </a:lnTo>
                  <a:cubicBezTo>
                    <a:pt x="38709" y="536506"/>
                    <a:pt x="25310" y="530955"/>
                    <a:pt x="15430" y="521076"/>
                  </a:cubicBezTo>
                  <a:cubicBezTo>
                    <a:pt x="5550" y="511196"/>
                    <a:pt x="0" y="497796"/>
                    <a:pt x="0" y="483824"/>
                  </a:cubicBezTo>
                  <a:lnTo>
                    <a:pt x="0" y="52681"/>
                  </a:lnTo>
                  <a:cubicBezTo>
                    <a:pt x="0" y="23586"/>
                    <a:pt x="23586" y="0"/>
                    <a:pt x="52681" y="0"/>
                  </a:cubicBez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812800" cy="5555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Què vols continuar aplicant a partir d'ara?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861190" y="8743428"/>
            <a:ext cx="12565619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60"/>
              </a:lnSpc>
              <a:spcBef>
                <a:spcPct val="0"/>
              </a:spcBef>
            </a:pPr>
            <a:r>
              <a:rPr lang="en-US" sz="20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La tecnologia és part de la nostra vida… </a:t>
            </a: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però el nostre benestar depèn de com decidim usar-la</a:t>
            </a:r>
            <a:r>
              <a:rPr lang="en-US" sz="205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</p:txBody>
      </p:sp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3649197"/>
            <a:ext cx="20040600" cy="9912191"/>
            <a:chOff x="0" y="0"/>
            <a:chExt cx="26720800" cy="1321625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216128"/>
            </a:xfrm>
            <a:custGeom>
              <a:avLst/>
              <a:gdLst/>
              <a:ahLst/>
              <a:cxnLst/>
              <a:rect l="l" t="t" r="r" b="b"/>
              <a:pathLst>
                <a:path w="26720800" h="13216128">
                  <a:moveTo>
                    <a:pt x="0" y="6608064"/>
                  </a:moveTo>
                  <a:cubicBezTo>
                    <a:pt x="0" y="2958592"/>
                    <a:pt x="5981700" y="0"/>
                    <a:pt x="13360400" y="0"/>
                  </a:cubicBezTo>
                  <a:cubicBezTo>
                    <a:pt x="20739100" y="0"/>
                    <a:pt x="26720800" y="2958592"/>
                    <a:pt x="26720800" y="6608064"/>
                  </a:cubicBezTo>
                  <a:cubicBezTo>
                    <a:pt x="26720800" y="10257536"/>
                    <a:pt x="20739100" y="13216128"/>
                    <a:pt x="13360400" y="13216128"/>
                  </a:cubicBezTo>
                  <a:cubicBezTo>
                    <a:pt x="5981700" y="13216128"/>
                    <a:pt x="0" y="10257663"/>
                    <a:pt x="0" y="6608064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942437" y="6401295"/>
            <a:ext cx="8403125" cy="149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759"/>
              </a:lnSpc>
              <a:spcBef>
                <a:spcPct val="0"/>
              </a:spcBef>
            </a:pPr>
            <a:r>
              <a:rPr lang="en-US" sz="48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Debat sobre Fake News i xarxes socials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79079" y="1412545"/>
            <a:ext cx="14729841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879"/>
              </a:lnSpc>
              <a:spcBef>
                <a:spcPct val="0"/>
              </a:spcBef>
            </a:pPr>
            <a:r>
              <a:rPr lang="en-US" sz="4899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Activitats complementàries</a:t>
            </a:r>
          </a:p>
        </p:txBody>
      </p:sp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600104" y="1009650"/>
            <a:ext cx="7087791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60"/>
              </a:lnSpc>
              <a:spcBef>
                <a:spcPct val="0"/>
              </a:spcBef>
            </a:pPr>
            <a:r>
              <a:rPr lang="en-US" sz="20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Identificarem publicacions reals de falses a Instagram</a:t>
            </a:r>
          </a:p>
        </p:txBody>
      </p:sp>
    </p:spTree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B7802A-5084-E2B9-7C5C-42C5D116D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3912" y="1224028"/>
            <a:ext cx="5980176" cy="8648356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848599" y="704850"/>
            <a:ext cx="2590802" cy="3238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460"/>
              </a:lnSpc>
              <a:spcBef>
                <a:spcPct val="0"/>
              </a:spcBef>
            </a:pPr>
            <a:r>
              <a:rPr lang="en-US" sz="205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</a:t>
            </a:r>
            <a:r>
              <a:rPr lang="en-US" sz="205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veus</a:t>
            </a:r>
            <a:r>
              <a:rPr lang="en-US" sz="205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5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aquí</a:t>
            </a:r>
            <a:r>
              <a:rPr lang="en-US" sz="205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?</a:t>
            </a:r>
          </a:p>
        </p:txBody>
      </p:sp>
    </p:spTree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7FBEE2C-57F5-E7EA-F554-416F29ABFA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1104900"/>
            <a:ext cx="6072274" cy="847201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209FB8A-3E8F-A3E2-37A8-C50E6862C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358" y="800100"/>
            <a:ext cx="5811282" cy="8594336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E5D912-E0D9-A900-F0DE-AAFEA85788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31"/>
          <a:stretch>
            <a:fillRect/>
          </a:stretch>
        </p:blipFill>
        <p:spPr>
          <a:xfrm>
            <a:off x="5952744" y="540991"/>
            <a:ext cx="6382512" cy="9205017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D8ECED-5B0A-5C1B-E7FA-D5AD5B48C2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43"/>
          <a:stretch>
            <a:fillRect/>
          </a:stretch>
        </p:blipFill>
        <p:spPr>
          <a:xfrm>
            <a:off x="6126480" y="514524"/>
            <a:ext cx="6035040" cy="925795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E7C13983-BB65-429F-1B7B-FEADFE2AEF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7696" y="1224028"/>
            <a:ext cx="5838104" cy="8442896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362302" y="1482768"/>
            <a:ext cx="4213442" cy="1066278"/>
            <a:chOff x="0" y="0"/>
            <a:chExt cx="1109713" cy="2808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09713" cy="280830"/>
            </a:xfrm>
            <a:custGeom>
              <a:avLst/>
              <a:gdLst/>
              <a:ahLst/>
              <a:cxnLst/>
              <a:rect l="l" t="t" r="r" b="b"/>
              <a:pathLst>
                <a:path w="1109713" h="280830">
                  <a:moveTo>
                    <a:pt x="1109713" y="45936"/>
                  </a:moveTo>
                  <a:lnTo>
                    <a:pt x="1109713" y="234895"/>
                  </a:lnTo>
                  <a:cubicBezTo>
                    <a:pt x="1109713" y="247078"/>
                    <a:pt x="1104874" y="258762"/>
                    <a:pt x="1096259" y="267376"/>
                  </a:cubicBezTo>
                  <a:cubicBezTo>
                    <a:pt x="1087644" y="275991"/>
                    <a:pt x="1075960" y="280830"/>
                    <a:pt x="1063777" y="280830"/>
                  </a:cubicBezTo>
                  <a:lnTo>
                    <a:pt x="45936" y="280830"/>
                  </a:lnTo>
                  <a:cubicBezTo>
                    <a:pt x="33753" y="280830"/>
                    <a:pt x="22069" y="275991"/>
                    <a:pt x="13454" y="267376"/>
                  </a:cubicBezTo>
                  <a:cubicBezTo>
                    <a:pt x="4840" y="258762"/>
                    <a:pt x="0" y="247078"/>
                    <a:pt x="0" y="234895"/>
                  </a:cubicBezTo>
                  <a:lnTo>
                    <a:pt x="0" y="45936"/>
                  </a:lnTo>
                  <a:cubicBezTo>
                    <a:pt x="0" y="33753"/>
                    <a:pt x="4840" y="22069"/>
                    <a:pt x="13454" y="13454"/>
                  </a:cubicBezTo>
                  <a:cubicBezTo>
                    <a:pt x="22069" y="4840"/>
                    <a:pt x="33753" y="0"/>
                    <a:pt x="45936" y="0"/>
                  </a:cubicBezTo>
                  <a:lnTo>
                    <a:pt x="1063777" y="0"/>
                  </a:lnTo>
                  <a:cubicBezTo>
                    <a:pt x="1089147" y="0"/>
                    <a:pt x="1109713" y="20566"/>
                    <a:pt x="1109713" y="45936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1109713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  No hi ha foto de perfil </a:t>
              </a:r>
            </a:p>
            <a:p>
              <a:pPr marL="0" lvl="0" indent="0"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  El compte no està verificat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92576" y="4805689"/>
            <a:ext cx="6139319" cy="1066278"/>
            <a:chOff x="0" y="0"/>
            <a:chExt cx="1616940" cy="2808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16940" cy="280830"/>
            </a:xfrm>
            <a:custGeom>
              <a:avLst/>
              <a:gdLst/>
              <a:ahLst/>
              <a:cxnLst/>
              <a:rect l="l" t="t" r="r" b="b"/>
              <a:pathLst>
                <a:path w="1616940" h="280830">
                  <a:moveTo>
                    <a:pt x="1616940" y="31526"/>
                  </a:moveTo>
                  <a:lnTo>
                    <a:pt x="1616940" y="249304"/>
                  </a:lnTo>
                  <a:cubicBezTo>
                    <a:pt x="1616940" y="257666"/>
                    <a:pt x="1613619" y="265684"/>
                    <a:pt x="1607706" y="271597"/>
                  </a:cubicBezTo>
                  <a:cubicBezTo>
                    <a:pt x="1601794" y="277509"/>
                    <a:pt x="1593775" y="280830"/>
                    <a:pt x="1585414" y="280830"/>
                  </a:cubicBezTo>
                  <a:lnTo>
                    <a:pt x="31526" y="280830"/>
                  </a:lnTo>
                  <a:cubicBezTo>
                    <a:pt x="23165" y="280830"/>
                    <a:pt x="15146" y="277509"/>
                    <a:pt x="9234" y="271597"/>
                  </a:cubicBezTo>
                  <a:cubicBezTo>
                    <a:pt x="3321" y="265684"/>
                    <a:pt x="0" y="257666"/>
                    <a:pt x="0" y="249304"/>
                  </a:cubicBezTo>
                  <a:lnTo>
                    <a:pt x="0" y="31526"/>
                  </a:lnTo>
                  <a:cubicBezTo>
                    <a:pt x="0" y="23165"/>
                    <a:pt x="3321" y="15146"/>
                    <a:pt x="9234" y="9234"/>
                  </a:cubicBezTo>
                  <a:cubicBezTo>
                    <a:pt x="15146" y="3321"/>
                    <a:pt x="23165" y="0"/>
                    <a:pt x="31526" y="0"/>
                  </a:cubicBezTo>
                  <a:lnTo>
                    <a:pt x="1585414" y="0"/>
                  </a:lnTo>
                  <a:cubicBezTo>
                    <a:pt x="1602825" y="0"/>
                    <a:pt x="1616940" y="14115"/>
                    <a:pt x="1616940" y="31526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616940" cy="309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  En sortejos reals no et demanen dades privades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52699" y="7467339"/>
            <a:ext cx="4323045" cy="1066278"/>
            <a:chOff x="0" y="0"/>
            <a:chExt cx="1138580" cy="28083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38580" cy="280830"/>
            </a:xfrm>
            <a:custGeom>
              <a:avLst/>
              <a:gdLst/>
              <a:ahLst/>
              <a:cxnLst/>
              <a:rect l="l" t="t" r="r" b="b"/>
              <a:pathLst>
                <a:path w="1138580" h="280830">
                  <a:moveTo>
                    <a:pt x="1138580" y="44771"/>
                  </a:moveTo>
                  <a:lnTo>
                    <a:pt x="1138580" y="236059"/>
                  </a:lnTo>
                  <a:cubicBezTo>
                    <a:pt x="1138580" y="260786"/>
                    <a:pt x="1118535" y="280830"/>
                    <a:pt x="1093809" y="280830"/>
                  </a:cubicBezTo>
                  <a:lnTo>
                    <a:pt x="44771" y="280830"/>
                  </a:lnTo>
                  <a:cubicBezTo>
                    <a:pt x="20045" y="280830"/>
                    <a:pt x="0" y="260786"/>
                    <a:pt x="0" y="236059"/>
                  </a:cubicBezTo>
                  <a:lnTo>
                    <a:pt x="0" y="44771"/>
                  </a:lnTo>
                  <a:cubicBezTo>
                    <a:pt x="0" y="20045"/>
                    <a:pt x="20045" y="0"/>
                    <a:pt x="44771" y="0"/>
                  </a:cubicBezTo>
                  <a:lnTo>
                    <a:pt x="1093809" y="0"/>
                  </a:lnTo>
                  <a:cubicBezTo>
                    <a:pt x="1118535" y="0"/>
                    <a:pt x="1138580" y="20045"/>
                    <a:pt x="1138580" y="44771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1138580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Descripció sense dades </a:t>
              </a:r>
            </a:p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hi ha bases reals del sorteig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822089" y="7467339"/>
            <a:ext cx="3871317" cy="1066278"/>
            <a:chOff x="0" y="0"/>
            <a:chExt cx="1019606" cy="28083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19606" cy="280830"/>
            </a:xfrm>
            <a:custGeom>
              <a:avLst/>
              <a:gdLst/>
              <a:ahLst/>
              <a:cxnLst/>
              <a:rect l="l" t="t" r="r" b="b"/>
              <a:pathLst>
                <a:path w="1019606" h="280830">
                  <a:moveTo>
                    <a:pt x="1019606" y="49995"/>
                  </a:moveTo>
                  <a:lnTo>
                    <a:pt x="1019606" y="230835"/>
                  </a:lnTo>
                  <a:cubicBezTo>
                    <a:pt x="1019606" y="258447"/>
                    <a:pt x="997222" y="280830"/>
                    <a:pt x="969611" y="280830"/>
                  </a:cubicBezTo>
                  <a:lnTo>
                    <a:pt x="49995" y="280830"/>
                  </a:lnTo>
                  <a:cubicBezTo>
                    <a:pt x="22384" y="280830"/>
                    <a:pt x="0" y="258447"/>
                    <a:pt x="0" y="230835"/>
                  </a:cubicBezTo>
                  <a:lnTo>
                    <a:pt x="0" y="49995"/>
                  </a:lnTo>
                  <a:cubicBezTo>
                    <a:pt x="0" y="22384"/>
                    <a:pt x="22384" y="0"/>
                    <a:pt x="49995" y="0"/>
                  </a:cubicBezTo>
                  <a:lnTo>
                    <a:pt x="969611" y="0"/>
                  </a:lnTo>
                  <a:cubicBezTo>
                    <a:pt x="997222" y="0"/>
                    <a:pt x="1019606" y="22384"/>
                    <a:pt x="1019606" y="49995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1019606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Els noms dels m'agrada no són de confiança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822089" y="3452486"/>
            <a:ext cx="3699084" cy="1066278"/>
            <a:chOff x="0" y="0"/>
            <a:chExt cx="974244" cy="28083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74244" cy="280830"/>
            </a:xfrm>
            <a:custGeom>
              <a:avLst/>
              <a:gdLst/>
              <a:ahLst/>
              <a:cxnLst/>
              <a:rect l="l" t="t" r="r" b="b"/>
              <a:pathLst>
                <a:path w="974244" h="280830">
                  <a:moveTo>
                    <a:pt x="974244" y="52323"/>
                  </a:moveTo>
                  <a:lnTo>
                    <a:pt x="974244" y="228507"/>
                  </a:lnTo>
                  <a:cubicBezTo>
                    <a:pt x="974244" y="257405"/>
                    <a:pt x="950819" y="280830"/>
                    <a:pt x="921921" y="280830"/>
                  </a:cubicBezTo>
                  <a:lnTo>
                    <a:pt x="52323" y="280830"/>
                  </a:lnTo>
                  <a:cubicBezTo>
                    <a:pt x="23426" y="280830"/>
                    <a:pt x="0" y="257405"/>
                    <a:pt x="0" y="228507"/>
                  </a:cubicBezTo>
                  <a:lnTo>
                    <a:pt x="0" y="52323"/>
                  </a:lnTo>
                  <a:cubicBezTo>
                    <a:pt x="0" y="23426"/>
                    <a:pt x="23426" y="0"/>
                    <a:pt x="52323" y="0"/>
                  </a:cubicBezTo>
                  <a:lnTo>
                    <a:pt x="921921" y="0"/>
                  </a:lnTo>
                  <a:cubicBezTo>
                    <a:pt x="950819" y="0"/>
                    <a:pt x="974244" y="23426"/>
                    <a:pt x="974244" y="52323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9050"/>
              <a:ext cx="974244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Fotos i text molt genèric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7924799" y="781050"/>
            <a:ext cx="2438402" cy="3140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460"/>
              </a:lnSpc>
              <a:spcBef>
                <a:spcPct val="0"/>
              </a:spcBef>
            </a:pPr>
            <a:r>
              <a:rPr lang="en-US" sz="205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</a:t>
            </a:r>
            <a:r>
              <a:rPr lang="en-US" sz="205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veus</a:t>
            </a:r>
            <a:r>
              <a:rPr lang="en-US" sz="205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5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aquí</a:t>
            </a:r>
            <a:r>
              <a:rPr lang="en-US" sz="205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?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1284072" y="3640377"/>
            <a:ext cx="1538017" cy="345249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0" name="AutoShape 20"/>
          <p:cNvSpPr/>
          <p:nvPr/>
        </p:nvSpPr>
        <p:spPr>
          <a:xfrm>
            <a:off x="10783031" y="7836596"/>
            <a:ext cx="2039058" cy="163882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1" name="AutoShape 21"/>
          <p:cNvSpPr/>
          <p:nvPr/>
        </p:nvSpPr>
        <p:spPr>
          <a:xfrm flipV="1">
            <a:off x="5575744" y="1684573"/>
            <a:ext cx="1236558" cy="331335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22" name="AutoShape 22"/>
          <p:cNvSpPr/>
          <p:nvPr/>
        </p:nvSpPr>
        <p:spPr>
          <a:xfrm flipV="1">
            <a:off x="3962235" y="4297993"/>
            <a:ext cx="3213926" cy="507696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23" name="AutoShape 23"/>
          <p:cNvSpPr/>
          <p:nvPr/>
        </p:nvSpPr>
        <p:spPr>
          <a:xfrm>
            <a:off x="5575744" y="8000478"/>
            <a:ext cx="1236558" cy="133611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8101E726-A543-31E6-7498-6F30C5CF13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4023" y="1104900"/>
            <a:ext cx="6096000" cy="8505117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362302" y="1482768"/>
            <a:ext cx="4213442" cy="1066278"/>
            <a:chOff x="0" y="0"/>
            <a:chExt cx="1109713" cy="2808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09713" cy="280830"/>
            </a:xfrm>
            <a:custGeom>
              <a:avLst/>
              <a:gdLst/>
              <a:ahLst/>
              <a:cxnLst/>
              <a:rect l="l" t="t" r="r" b="b"/>
              <a:pathLst>
                <a:path w="1109713" h="280830">
                  <a:moveTo>
                    <a:pt x="1109713" y="45936"/>
                  </a:moveTo>
                  <a:lnTo>
                    <a:pt x="1109713" y="234895"/>
                  </a:lnTo>
                  <a:cubicBezTo>
                    <a:pt x="1109713" y="247078"/>
                    <a:pt x="1104874" y="258762"/>
                    <a:pt x="1096259" y="267376"/>
                  </a:cubicBezTo>
                  <a:cubicBezTo>
                    <a:pt x="1087644" y="275991"/>
                    <a:pt x="1075960" y="280830"/>
                    <a:pt x="1063777" y="280830"/>
                  </a:cubicBezTo>
                  <a:lnTo>
                    <a:pt x="45936" y="280830"/>
                  </a:lnTo>
                  <a:cubicBezTo>
                    <a:pt x="33753" y="280830"/>
                    <a:pt x="22069" y="275991"/>
                    <a:pt x="13454" y="267376"/>
                  </a:cubicBezTo>
                  <a:cubicBezTo>
                    <a:pt x="4840" y="258762"/>
                    <a:pt x="0" y="247078"/>
                    <a:pt x="0" y="234895"/>
                  </a:cubicBezTo>
                  <a:lnTo>
                    <a:pt x="0" y="45936"/>
                  </a:lnTo>
                  <a:cubicBezTo>
                    <a:pt x="0" y="33753"/>
                    <a:pt x="4840" y="22069"/>
                    <a:pt x="13454" y="13454"/>
                  </a:cubicBezTo>
                  <a:cubicBezTo>
                    <a:pt x="22069" y="4840"/>
                    <a:pt x="33753" y="0"/>
                    <a:pt x="45936" y="0"/>
                  </a:cubicBezTo>
                  <a:lnTo>
                    <a:pt x="1063777" y="0"/>
                  </a:lnTo>
                  <a:cubicBezTo>
                    <a:pt x="1089147" y="0"/>
                    <a:pt x="1109713" y="20566"/>
                    <a:pt x="1109713" y="45936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1109713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  El compte no està verificat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46048" y="4509356"/>
            <a:ext cx="7031799" cy="1066278"/>
            <a:chOff x="0" y="0"/>
            <a:chExt cx="1851996" cy="2808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51996" cy="280830"/>
            </a:xfrm>
            <a:custGeom>
              <a:avLst/>
              <a:gdLst/>
              <a:ahLst/>
              <a:cxnLst/>
              <a:rect l="l" t="t" r="r" b="b"/>
              <a:pathLst>
                <a:path w="1851996" h="280830">
                  <a:moveTo>
                    <a:pt x="1851996" y="27525"/>
                  </a:moveTo>
                  <a:lnTo>
                    <a:pt x="1851996" y="253306"/>
                  </a:lnTo>
                  <a:cubicBezTo>
                    <a:pt x="1851996" y="268507"/>
                    <a:pt x="1839673" y="280830"/>
                    <a:pt x="1824472" y="280830"/>
                  </a:cubicBezTo>
                  <a:lnTo>
                    <a:pt x="27525" y="280830"/>
                  </a:lnTo>
                  <a:cubicBezTo>
                    <a:pt x="12323" y="280830"/>
                    <a:pt x="0" y="268507"/>
                    <a:pt x="0" y="253306"/>
                  </a:cubicBezTo>
                  <a:lnTo>
                    <a:pt x="0" y="27525"/>
                  </a:lnTo>
                  <a:cubicBezTo>
                    <a:pt x="0" y="12323"/>
                    <a:pt x="12323" y="0"/>
                    <a:pt x="27525" y="0"/>
                  </a:cubicBezTo>
                  <a:lnTo>
                    <a:pt x="1824472" y="0"/>
                  </a:lnTo>
                  <a:cubicBezTo>
                    <a:pt x="1839673" y="0"/>
                    <a:pt x="1851996" y="12323"/>
                    <a:pt x="1851996" y="27525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1851996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Cita un club inventat «El Atlético andino» no existeix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52699" y="7467339"/>
            <a:ext cx="4323045" cy="1066278"/>
            <a:chOff x="0" y="0"/>
            <a:chExt cx="1138580" cy="28083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38580" cy="280830"/>
            </a:xfrm>
            <a:custGeom>
              <a:avLst/>
              <a:gdLst/>
              <a:ahLst/>
              <a:cxnLst/>
              <a:rect l="l" t="t" r="r" b="b"/>
              <a:pathLst>
                <a:path w="1138580" h="280830">
                  <a:moveTo>
                    <a:pt x="1138580" y="44771"/>
                  </a:moveTo>
                  <a:lnTo>
                    <a:pt x="1138580" y="236059"/>
                  </a:lnTo>
                  <a:cubicBezTo>
                    <a:pt x="1138580" y="260786"/>
                    <a:pt x="1118535" y="280830"/>
                    <a:pt x="1093809" y="280830"/>
                  </a:cubicBezTo>
                  <a:lnTo>
                    <a:pt x="44771" y="280830"/>
                  </a:lnTo>
                  <a:cubicBezTo>
                    <a:pt x="20045" y="280830"/>
                    <a:pt x="0" y="260786"/>
                    <a:pt x="0" y="236059"/>
                  </a:cubicBezTo>
                  <a:lnTo>
                    <a:pt x="0" y="44771"/>
                  </a:lnTo>
                  <a:cubicBezTo>
                    <a:pt x="0" y="20045"/>
                    <a:pt x="20045" y="0"/>
                    <a:pt x="44771" y="0"/>
                  </a:cubicBezTo>
                  <a:lnTo>
                    <a:pt x="1093809" y="0"/>
                  </a:lnTo>
                  <a:cubicBezTo>
                    <a:pt x="1118535" y="0"/>
                    <a:pt x="1138580" y="20045"/>
                    <a:pt x="1138580" y="44771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1138580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Demana m'agrada i comparticions per augmentar l'abast.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 flipV="1">
            <a:off x="5575744" y="1684573"/>
            <a:ext cx="1236558" cy="331335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3" name="AutoShape 13"/>
          <p:cNvSpPr/>
          <p:nvPr/>
        </p:nvSpPr>
        <p:spPr>
          <a:xfrm flipV="1">
            <a:off x="3782684" y="3380155"/>
            <a:ext cx="4213442" cy="1138608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4" name="AutoShape 14"/>
          <p:cNvSpPr/>
          <p:nvPr/>
        </p:nvSpPr>
        <p:spPr>
          <a:xfrm>
            <a:off x="5575744" y="8000478"/>
            <a:ext cx="1236558" cy="133611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15" name="Group 15"/>
          <p:cNvGrpSpPr/>
          <p:nvPr/>
        </p:nvGrpSpPr>
        <p:grpSpPr>
          <a:xfrm>
            <a:off x="12822089" y="5698038"/>
            <a:ext cx="4685509" cy="1066278"/>
            <a:chOff x="0" y="0"/>
            <a:chExt cx="1234044" cy="28083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34043" cy="280830"/>
            </a:xfrm>
            <a:custGeom>
              <a:avLst/>
              <a:gdLst/>
              <a:ahLst/>
              <a:cxnLst/>
              <a:rect l="l" t="t" r="r" b="b"/>
              <a:pathLst>
                <a:path w="1234043" h="280830">
                  <a:moveTo>
                    <a:pt x="1234043" y="41308"/>
                  </a:moveTo>
                  <a:lnTo>
                    <a:pt x="1234043" y="239523"/>
                  </a:lnTo>
                  <a:cubicBezTo>
                    <a:pt x="1234043" y="262336"/>
                    <a:pt x="1215549" y="280830"/>
                    <a:pt x="1192736" y="280830"/>
                  </a:cubicBezTo>
                  <a:lnTo>
                    <a:pt x="41308" y="280830"/>
                  </a:lnTo>
                  <a:cubicBezTo>
                    <a:pt x="18494" y="280830"/>
                    <a:pt x="0" y="262336"/>
                    <a:pt x="0" y="239523"/>
                  </a:cubicBezTo>
                  <a:lnTo>
                    <a:pt x="0" y="41308"/>
                  </a:lnTo>
                  <a:cubicBezTo>
                    <a:pt x="0" y="18494"/>
                    <a:pt x="18494" y="0"/>
                    <a:pt x="41308" y="0"/>
                  </a:cubicBezTo>
                  <a:lnTo>
                    <a:pt x="1192736" y="0"/>
                  </a:lnTo>
                  <a:cubicBezTo>
                    <a:pt x="1215549" y="0"/>
                    <a:pt x="1234043" y="18494"/>
                    <a:pt x="1234043" y="41308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9050"/>
              <a:ext cx="1234044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hi ha fonts oficials (ni el compte del club, ni el del Messi, ni mitjans esportius).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822089" y="7533593"/>
            <a:ext cx="4685509" cy="1638300"/>
            <a:chOff x="0" y="0"/>
            <a:chExt cx="1234044" cy="43148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34043" cy="431486"/>
            </a:xfrm>
            <a:custGeom>
              <a:avLst/>
              <a:gdLst/>
              <a:ahLst/>
              <a:cxnLst/>
              <a:rect l="l" t="t" r="r" b="b"/>
              <a:pathLst>
                <a:path w="1234043" h="431486">
                  <a:moveTo>
                    <a:pt x="1234043" y="41308"/>
                  </a:moveTo>
                  <a:lnTo>
                    <a:pt x="1234043" y="390179"/>
                  </a:lnTo>
                  <a:cubicBezTo>
                    <a:pt x="1234043" y="412992"/>
                    <a:pt x="1215549" y="431486"/>
                    <a:pt x="1192736" y="431486"/>
                  </a:cubicBezTo>
                  <a:lnTo>
                    <a:pt x="41308" y="431486"/>
                  </a:lnTo>
                  <a:cubicBezTo>
                    <a:pt x="18494" y="431486"/>
                    <a:pt x="0" y="412992"/>
                    <a:pt x="0" y="390179"/>
                  </a:cubicBezTo>
                  <a:lnTo>
                    <a:pt x="0" y="41308"/>
                  </a:lnTo>
                  <a:cubicBezTo>
                    <a:pt x="0" y="18494"/>
                    <a:pt x="18494" y="0"/>
                    <a:pt x="41308" y="0"/>
                  </a:cubicBezTo>
                  <a:lnTo>
                    <a:pt x="1192736" y="0"/>
                  </a:lnTo>
                  <a:cubicBezTo>
                    <a:pt x="1215549" y="0"/>
                    <a:pt x="1234043" y="18494"/>
                    <a:pt x="1234043" y="41308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19050"/>
              <a:ext cx="1234044" cy="4505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Usa frases que busquen viralitat: «exclusiva»,</a:t>
              </a:r>
            </a:p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«nómés qui segueixi aquest compte»,</a:t>
              </a:r>
            </a:p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«demà», «fitxatge secret».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822089" y="3452486"/>
            <a:ext cx="4437211" cy="768785"/>
            <a:chOff x="0" y="0"/>
            <a:chExt cx="1168648" cy="20247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168648" cy="202478"/>
            </a:xfrm>
            <a:custGeom>
              <a:avLst/>
              <a:gdLst/>
              <a:ahLst/>
              <a:cxnLst/>
              <a:rect l="l" t="t" r="r" b="b"/>
              <a:pathLst>
                <a:path w="1168648" h="202478">
                  <a:moveTo>
                    <a:pt x="1168648" y="43619"/>
                  </a:moveTo>
                  <a:lnTo>
                    <a:pt x="1168648" y="158859"/>
                  </a:lnTo>
                  <a:cubicBezTo>
                    <a:pt x="1168648" y="170428"/>
                    <a:pt x="1164053" y="181522"/>
                    <a:pt x="1155872" y="189703"/>
                  </a:cubicBezTo>
                  <a:cubicBezTo>
                    <a:pt x="1147692" y="197883"/>
                    <a:pt x="1136597" y="202478"/>
                    <a:pt x="1125029" y="202478"/>
                  </a:cubicBezTo>
                  <a:lnTo>
                    <a:pt x="43619" y="202478"/>
                  </a:lnTo>
                  <a:cubicBezTo>
                    <a:pt x="32051" y="202478"/>
                    <a:pt x="20956" y="197883"/>
                    <a:pt x="12776" y="189703"/>
                  </a:cubicBezTo>
                  <a:cubicBezTo>
                    <a:pt x="4596" y="181522"/>
                    <a:pt x="0" y="170428"/>
                    <a:pt x="0" y="158859"/>
                  </a:cubicBezTo>
                  <a:lnTo>
                    <a:pt x="0" y="43619"/>
                  </a:lnTo>
                  <a:cubicBezTo>
                    <a:pt x="0" y="32051"/>
                    <a:pt x="4596" y="20956"/>
                    <a:pt x="12776" y="12776"/>
                  </a:cubicBezTo>
                  <a:cubicBezTo>
                    <a:pt x="20956" y="4596"/>
                    <a:pt x="32051" y="0"/>
                    <a:pt x="43619" y="0"/>
                  </a:cubicBezTo>
                  <a:lnTo>
                    <a:pt x="1125029" y="0"/>
                  </a:lnTo>
                  <a:cubicBezTo>
                    <a:pt x="1136597" y="0"/>
                    <a:pt x="1147692" y="4596"/>
                    <a:pt x="1155872" y="12776"/>
                  </a:cubicBezTo>
                  <a:cubicBezTo>
                    <a:pt x="1164053" y="20956"/>
                    <a:pt x="1168648" y="32051"/>
                    <a:pt x="1168648" y="43619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19050"/>
              <a:ext cx="1168648" cy="2215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Fotos i text molt genèric</a:t>
              </a:r>
            </a:p>
          </p:txBody>
        </p:sp>
      </p:grpSp>
      <p:sp>
        <p:nvSpPr>
          <p:cNvPr id="24" name="AutoShape 24"/>
          <p:cNvSpPr/>
          <p:nvPr/>
        </p:nvSpPr>
        <p:spPr>
          <a:xfrm>
            <a:off x="11284072" y="3640377"/>
            <a:ext cx="1538017" cy="196502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5" name="AutoShape 25"/>
          <p:cNvSpPr/>
          <p:nvPr/>
        </p:nvSpPr>
        <p:spPr>
          <a:xfrm flipV="1">
            <a:off x="10720401" y="6311581"/>
            <a:ext cx="2101688" cy="1688897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6" name="AutoShape 26"/>
          <p:cNvSpPr/>
          <p:nvPr/>
        </p:nvSpPr>
        <p:spPr>
          <a:xfrm flipV="1">
            <a:off x="11049209" y="8299537"/>
            <a:ext cx="177288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2847D48B-56D0-7E3F-655C-190D02A94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3809" y="1069142"/>
            <a:ext cx="5819973" cy="860718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362302" y="1482768"/>
            <a:ext cx="4213442" cy="1066278"/>
            <a:chOff x="0" y="0"/>
            <a:chExt cx="1109713" cy="2808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09713" cy="280830"/>
            </a:xfrm>
            <a:custGeom>
              <a:avLst/>
              <a:gdLst/>
              <a:ahLst/>
              <a:cxnLst/>
              <a:rect l="l" t="t" r="r" b="b"/>
              <a:pathLst>
                <a:path w="1109713" h="280830">
                  <a:moveTo>
                    <a:pt x="1109713" y="45936"/>
                  </a:moveTo>
                  <a:lnTo>
                    <a:pt x="1109713" y="234895"/>
                  </a:lnTo>
                  <a:cubicBezTo>
                    <a:pt x="1109713" y="247078"/>
                    <a:pt x="1104874" y="258762"/>
                    <a:pt x="1096259" y="267376"/>
                  </a:cubicBezTo>
                  <a:cubicBezTo>
                    <a:pt x="1087644" y="275991"/>
                    <a:pt x="1075960" y="280830"/>
                    <a:pt x="1063777" y="280830"/>
                  </a:cubicBezTo>
                  <a:lnTo>
                    <a:pt x="45936" y="280830"/>
                  </a:lnTo>
                  <a:cubicBezTo>
                    <a:pt x="33753" y="280830"/>
                    <a:pt x="22069" y="275991"/>
                    <a:pt x="13454" y="267376"/>
                  </a:cubicBezTo>
                  <a:cubicBezTo>
                    <a:pt x="4840" y="258762"/>
                    <a:pt x="0" y="247078"/>
                    <a:pt x="0" y="234895"/>
                  </a:cubicBezTo>
                  <a:lnTo>
                    <a:pt x="0" y="45936"/>
                  </a:lnTo>
                  <a:cubicBezTo>
                    <a:pt x="0" y="33753"/>
                    <a:pt x="4840" y="22069"/>
                    <a:pt x="13454" y="13454"/>
                  </a:cubicBezTo>
                  <a:cubicBezTo>
                    <a:pt x="22069" y="4840"/>
                    <a:pt x="33753" y="0"/>
                    <a:pt x="45936" y="0"/>
                  </a:cubicBezTo>
                  <a:lnTo>
                    <a:pt x="1063777" y="0"/>
                  </a:lnTo>
                  <a:cubicBezTo>
                    <a:pt x="1089147" y="0"/>
                    <a:pt x="1109713" y="20566"/>
                    <a:pt x="1109713" y="45936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1109713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  El compte no està verificat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95505" y="4509356"/>
            <a:ext cx="4072525" cy="1066278"/>
            <a:chOff x="0" y="0"/>
            <a:chExt cx="1072599" cy="2808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72599" cy="280830"/>
            </a:xfrm>
            <a:custGeom>
              <a:avLst/>
              <a:gdLst/>
              <a:ahLst/>
              <a:cxnLst/>
              <a:rect l="l" t="t" r="r" b="b"/>
              <a:pathLst>
                <a:path w="1072599" h="280830">
                  <a:moveTo>
                    <a:pt x="1072599" y="47525"/>
                  </a:moveTo>
                  <a:lnTo>
                    <a:pt x="1072599" y="233305"/>
                  </a:lnTo>
                  <a:cubicBezTo>
                    <a:pt x="1072599" y="245910"/>
                    <a:pt x="1067592" y="257998"/>
                    <a:pt x="1058679" y="266911"/>
                  </a:cubicBezTo>
                  <a:cubicBezTo>
                    <a:pt x="1049767" y="275823"/>
                    <a:pt x="1037678" y="280830"/>
                    <a:pt x="1025074" y="280830"/>
                  </a:cubicBezTo>
                  <a:lnTo>
                    <a:pt x="47525" y="280830"/>
                  </a:lnTo>
                  <a:cubicBezTo>
                    <a:pt x="34921" y="280830"/>
                    <a:pt x="22833" y="275823"/>
                    <a:pt x="13920" y="266911"/>
                  </a:cubicBezTo>
                  <a:cubicBezTo>
                    <a:pt x="5007" y="257998"/>
                    <a:pt x="0" y="245910"/>
                    <a:pt x="0" y="233305"/>
                  </a:cubicBezTo>
                  <a:lnTo>
                    <a:pt x="0" y="47525"/>
                  </a:lnTo>
                  <a:cubicBezTo>
                    <a:pt x="0" y="34921"/>
                    <a:pt x="5007" y="22833"/>
                    <a:pt x="13920" y="13920"/>
                  </a:cubicBezTo>
                  <a:cubicBezTo>
                    <a:pt x="22833" y="5007"/>
                    <a:pt x="34921" y="0"/>
                    <a:pt x="47525" y="0"/>
                  </a:cubicBezTo>
                  <a:lnTo>
                    <a:pt x="1025074" y="0"/>
                  </a:lnTo>
                  <a:cubicBezTo>
                    <a:pt x="1037678" y="0"/>
                    <a:pt x="1049767" y="5007"/>
                    <a:pt x="1058679" y="13920"/>
                  </a:cubicBezTo>
                  <a:cubicBezTo>
                    <a:pt x="1067592" y="22833"/>
                    <a:pt x="1072599" y="34921"/>
                    <a:pt x="1072599" y="47525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1072599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Foto de mala qualitat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95505" y="7766398"/>
            <a:ext cx="4323045" cy="1066278"/>
            <a:chOff x="0" y="0"/>
            <a:chExt cx="1138580" cy="28083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38580" cy="280830"/>
            </a:xfrm>
            <a:custGeom>
              <a:avLst/>
              <a:gdLst/>
              <a:ahLst/>
              <a:cxnLst/>
              <a:rect l="l" t="t" r="r" b="b"/>
              <a:pathLst>
                <a:path w="1138580" h="280830">
                  <a:moveTo>
                    <a:pt x="1138580" y="44771"/>
                  </a:moveTo>
                  <a:lnTo>
                    <a:pt x="1138580" y="236059"/>
                  </a:lnTo>
                  <a:cubicBezTo>
                    <a:pt x="1138580" y="260786"/>
                    <a:pt x="1118535" y="280830"/>
                    <a:pt x="1093809" y="280830"/>
                  </a:cubicBezTo>
                  <a:lnTo>
                    <a:pt x="44771" y="280830"/>
                  </a:lnTo>
                  <a:cubicBezTo>
                    <a:pt x="20045" y="280830"/>
                    <a:pt x="0" y="260786"/>
                    <a:pt x="0" y="236059"/>
                  </a:cubicBezTo>
                  <a:lnTo>
                    <a:pt x="0" y="44771"/>
                  </a:lnTo>
                  <a:cubicBezTo>
                    <a:pt x="0" y="20045"/>
                    <a:pt x="20045" y="0"/>
                    <a:pt x="44771" y="0"/>
                  </a:cubicBezTo>
                  <a:lnTo>
                    <a:pt x="1093809" y="0"/>
                  </a:lnTo>
                  <a:cubicBezTo>
                    <a:pt x="1118535" y="0"/>
                    <a:pt x="1138580" y="20045"/>
                    <a:pt x="1138580" y="44771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1138580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Una figura pública tindria</a:t>
              </a:r>
            </a:p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molts comentaris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 flipV="1">
            <a:off x="5575744" y="1684573"/>
            <a:ext cx="1236558" cy="331335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3" name="AutoShape 13"/>
          <p:cNvSpPr/>
          <p:nvPr/>
        </p:nvSpPr>
        <p:spPr>
          <a:xfrm flipV="1">
            <a:off x="3431767" y="3297071"/>
            <a:ext cx="5483867" cy="1212285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4" name="AutoShape 14"/>
          <p:cNvSpPr/>
          <p:nvPr/>
        </p:nvSpPr>
        <p:spPr>
          <a:xfrm flipV="1">
            <a:off x="5718550" y="7533593"/>
            <a:ext cx="1638814" cy="765944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15" name="Group 15"/>
          <p:cNvGrpSpPr/>
          <p:nvPr/>
        </p:nvGrpSpPr>
        <p:grpSpPr>
          <a:xfrm>
            <a:off x="12822089" y="5698038"/>
            <a:ext cx="4685509" cy="1066278"/>
            <a:chOff x="0" y="0"/>
            <a:chExt cx="1234044" cy="28083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34043" cy="280830"/>
            </a:xfrm>
            <a:custGeom>
              <a:avLst/>
              <a:gdLst/>
              <a:ahLst/>
              <a:cxnLst/>
              <a:rect l="l" t="t" r="r" b="b"/>
              <a:pathLst>
                <a:path w="1234043" h="280830">
                  <a:moveTo>
                    <a:pt x="1234043" y="41308"/>
                  </a:moveTo>
                  <a:lnTo>
                    <a:pt x="1234043" y="239523"/>
                  </a:lnTo>
                  <a:cubicBezTo>
                    <a:pt x="1234043" y="262336"/>
                    <a:pt x="1215549" y="280830"/>
                    <a:pt x="1192736" y="280830"/>
                  </a:cubicBezTo>
                  <a:lnTo>
                    <a:pt x="41308" y="280830"/>
                  </a:lnTo>
                  <a:cubicBezTo>
                    <a:pt x="18494" y="280830"/>
                    <a:pt x="0" y="262336"/>
                    <a:pt x="0" y="239523"/>
                  </a:cubicBezTo>
                  <a:lnTo>
                    <a:pt x="0" y="41308"/>
                  </a:lnTo>
                  <a:cubicBezTo>
                    <a:pt x="0" y="18494"/>
                    <a:pt x="18494" y="0"/>
                    <a:pt x="41308" y="0"/>
                  </a:cubicBezTo>
                  <a:lnTo>
                    <a:pt x="1192736" y="0"/>
                  </a:lnTo>
                  <a:cubicBezTo>
                    <a:pt x="1215549" y="0"/>
                    <a:pt x="1234043" y="18494"/>
                    <a:pt x="1234043" y="41308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9050"/>
              <a:ext cx="1234044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Promet alguna cosa que no existeix</a:t>
              </a:r>
            </a:p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(esquer típic)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822089" y="7533593"/>
            <a:ext cx="4685509" cy="1066278"/>
            <a:chOff x="0" y="0"/>
            <a:chExt cx="1234044" cy="2808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34043" cy="280830"/>
            </a:xfrm>
            <a:custGeom>
              <a:avLst/>
              <a:gdLst/>
              <a:ahLst/>
              <a:cxnLst/>
              <a:rect l="l" t="t" r="r" b="b"/>
              <a:pathLst>
                <a:path w="1234043" h="280830">
                  <a:moveTo>
                    <a:pt x="1234043" y="41308"/>
                  </a:moveTo>
                  <a:lnTo>
                    <a:pt x="1234043" y="239523"/>
                  </a:lnTo>
                  <a:cubicBezTo>
                    <a:pt x="1234043" y="262336"/>
                    <a:pt x="1215549" y="280830"/>
                    <a:pt x="1192736" y="280830"/>
                  </a:cubicBezTo>
                  <a:lnTo>
                    <a:pt x="41308" y="280830"/>
                  </a:lnTo>
                  <a:cubicBezTo>
                    <a:pt x="18494" y="280830"/>
                    <a:pt x="0" y="262336"/>
                    <a:pt x="0" y="239523"/>
                  </a:cubicBezTo>
                  <a:lnTo>
                    <a:pt x="0" y="41308"/>
                  </a:lnTo>
                  <a:cubicBezTo>
                    <a:pt x="0" y="18494"/>
                    <a:pt x="18494" y="0"/>
                    <a:pt x="41308" y="0"/>
                  </a:cubicBezTo>
                  <a:lnTo>
                    <a:pt x="1192736" y="0"/>
                  </a:lnTo>
                  <a:cubicBezTo>
                    <a:pt x="1215549" y="0"/>
                    <a:pt x="1234043" y="18494"/>
                    <a:pt x="1234043" y="41308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19050"/>
              <a:ext cx="1234044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Usa comentaris com a moneda</a:t>
              </a:r>
            </a:p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(manipulació de l'engagement)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822089" y="3452486"/>
            <a:ext cx="4437211" cy="1028700"/>
            <a:chOff x="0" y="0"/>
            <a:chExt cx="1168648" cy="27093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168648" cy="270933"/>
            </a:xfrm>
            <a:custGeom>
              <a:avLst/>
              <a:gdLst/>
              <a:ahLst/>
              <a:cxnLst/>
              <a:rect l="l" t="t" r="r" b="b"/>
              <a:pathLst>
                <a:path w="1168648" h="270933">
                  <a:moveTo>
                    <a:pt x="1168648" y="43619"/>
                  </a:moveTo>
                  <a:lnTo>
                    <a:pt x="1168648" y="227314"/>
                  </a:lnTo>
                  <a:cubicBezTo>
                    <a:pt x="1168648" y="238883"/>
                    <a:pt x="1164053" y="249977"/>
                    <a:pt x="1155872" y="258158"/>
                  </a:cubicBezTo>
                  <a:cubicBezTo>
                    <a:pt x="1147692" y="266338"/>
                    <a:pt x="1136597" y="270933"/>
                    <a:pt x="1125029" y="270933"/>
                  </a:cubicBezTo>
                  <a:lnTo>
                    <a:pt x="43619" y="270933"/>
                  </a:lnTo>
                  <a:cubicBezTo>
                    <a:pt x="32051" y="270933"/>
                    <a:pt x="20956" y="266338"/>
                    <a:pt x="12776" y="258158"/>
                  </a:cubicBezTo>
                  <a:cubicBezTo>
                    <a:pt x="4596" y="249977"/>
                    <a:pt x="0" y="238883"/>
                    <a:pt x="0" y="227314"/>
                  </a:cubicBezTo>
                  <a:lnTo>
                    <a:pt x="0" y="43619"/>
                  </a:lnTo>
                  <a:cubicBezTo>
                    <a:pt x="0" y="32051"/>
                    <a:pt x="4596" y="20956"/>
                    <a:pt x="12776" y="12776"/>
                  </a:cubicBezTo>
                  <a:cubicBezTo>
                    <a:pt x="20956" y="4596"/>
                    <a:pt x="32051" y="0"/>
                    <a:pt x="43619" y="0"/>
                  </a:cubicBezTo>
                  <a:lnTo>
                    <a:pt x="1125029" y="0"/>
                  </a:lnTo>
                  <a:cubicBezTo>
                    <a:pt x="1136597" y="0"/>
                    <a:pt x="1147692" y="4596"/>
                    <a:pt x="1155872" y="12776"/>
                  </a:cubicBezTo>
                  <a:cubicBezTo>
                    <a:pt x="1164053" y="20956"/>
                    <a:pt x="1168648" y="32051"/>
                    <a:pt x="1168648" y="43619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19050"/>
              <a:ext cx="1168648" cy="2899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 pes que «carrega» és fora de la realitat humana (només es pot si et dediques a això)</a:t>
              </a:r>
            </a:p>
          </p:txBody>
        </p:sp>
      </p:grpSp>
      <p:sp>
        <p:nvSpPr>
          <p:cNvPr id="24" name="AutoShape 24"/>
          <p:cNvSpPr/>
          <p:nvPr/>
        </p:nvSpPr>
        <p:spPr>
          <a:xfrm>
            <a:off x="11346702" y="3123678"/>
            <a:ext cx="1475387" cy="942352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5" name="AutoShape 25"/>
          <p:cNvSpPr/>
          <p:nvPr/>
        </p:nvSpPr>
        <p:spPr>
          <a:xfrm flipV="1">
            <a:off x="10297647" y="6231177"/>
            <a:ext cx="2524441" cy="1863247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6" name="AutoShape 26"/>
          <p:cNvSpPr/>
          <p:nvPr/>
        </p:nvSpPr>
        <p:spPr>
          <a:xfrm flipV="1">
            <a:off x="9702661" y="8066732"/>
            <a:ext cx="3119428" cy="392221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68EEDF6D-3099-3D94-BC07-817939D524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31"/>
          <a:stretch>
            <a:fillRect/>
          </a:stretch>
        </p:blipFill>
        <p:spPr>
          <a:xfrm>
            <a:off x="6181344" y="1181100"/>
            <a:ext cx="5938677" cy="8564908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362302" y="1482768"/>
            <a:ext cx="4213442" cy="1066278"/>
            <a:chOff x="0" y="0"/>
            <a:chExt cx="1109713" cy="2808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09713" cy="280830"/>
            </a:xfrm>
            <a:custGeom>
              <a:avLst/>
              <a:gdLst/>
              <a:ahLst/>
              <a:cxnLst/>
              <a:rect l="l" t="t" r="r" b="b"/>
              <a:pathLst>
                <a:path w="1109713" h="280830">
                  <a:moveTo>
                    <a:pt x="1109713" y="45936"/>
                  </a:moveTo>
                  <a:lnTo>
                    <a:pt x="1109713" y="234895"/>
                  </a:lnTo>
                  <a:cubicBezTo>
                    <a:pt x="1109713" y="247078"/>
                    <a:pt x="1104874" y="258762"/>
                    <a:pt x="1096259" y="267376"/>
                  </a:cubicBezTo>
                  <a:cubicBezTo>
                    <a:pt x="1087644" y="275991"/>
                    <a:pt x="1075960" y="280830"/>
                    <a:pt x="1063777" y="280830"/>
                  </a:cubicBezTo>
                  <a:lnTo>
                    <a:pt x="45936" y="280830"/>
                  </a:lnTo>
                  <a:cubicBezTo>
                    <a:pt x="33753" y="280830"/>
                    <a:pt x="22069" y="275991"/>
                    <a:pt x="13454" y="267376"/>
                  </a:cubicBezTo>
                  <a:cubicBezTo>
                    <a:pt x="4840" y="258762"/>
                    <a:pt x="0" y="247078"/>
                    <a:pt x="0" y="234895"/>
                  </a:cubicBezTo>
                  <a:lnTo>
                    <a:pt x="0" y="45936"/>
                  </a:lnTo>
                  <a:cubicBezTo>
                    <a:pt x="0" y="33753"/>
                    <a:pt x="4840" y="22069"/>
                    <a:pt x="13454" y="13454"/>
                  </a:cubicBezTo>
                  <a:cubicBezTo>
                    <a:pt x="22069" y="4840"/>
                    <a:pt x="33753" y="0"/>
                    <a:pt x="45936" y="0"/>
                  </a:cubicBezTo>
                  <a:lnTo>
                    <a:pt x="1063777" y="0"/>
                  </a:lnTo>
                  <a:cubicBezTo>
                    <a:pt x="1089147" y="0"/>
                    <a:pt x="1109713" y="20566"/>
                    <a:pt x="1109713" y="45936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1109713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hi ha foto de perfil, ni el compte</a:t>
              </a:r>
            </a:p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està verificat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95505" y="4509356"/>
            <a:ext cx="4072525" cy="1333500"/>
            <a:chOff x="0" y="0"/>
            <a:chExt cx="1072599" cy="35121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72599" cy="351210"/>
            </a:xfrm>
            <a:custGeom>
              <a:avLst/>
              <a:gdLst/>
              <a:ahLst/>
              <a:cxnLst/>
              <a:rect l="l" t="t" r="r" b="b"/>
              <a:pathLst>
                <a:path w="1072599" h="351210">
                  <a:moveTo>
                    <a:pt x="1072599" y="47525"/>
                  </a:moveTo>
                  <a:lnTo>
                    <a:pt x="1072599" y="303685"/>
                  </a:lnTo>
                  <a:cubicBezTo>
                    <a:pt x="1072599" y="316289"/>
                    <a:pt x="1067592" y="328377"/>
                    <a:pt x="1058679" y="337290"/>
                  </a:cubicBezTo>
                  <a:cubicBezTo>
                    <a:pt x="1049767" y="346203"/>
                    <a:pt x="1037678" y="351210"/>
                    <a:pt x="1025074" y="351210"/>
                  </a:cubicBezTo>
                  <a:lnTo>
                    <a:pt x="47525" y="351210"/>
                  </a:lnTo>
                  <a:cubicBezTo>
                    <a:pt x="34921" y="351210"/>
                    <a:pt x="22833" y="346203"/>
                    <a:pt x="13920" y="337290"/>
                  </a:cubicBezTo>
                  <a:cubicBezTo>
                    <a:pt x="5007" y="328377"/>
                    <a:pt x="0" y="316289"/>
                    <a:pt x="0" y="303685"/>
                  </a:cubicBezTo>
                  <a:lnTo>
                    <a:pt x="0" y="47525"/>
                  </a:lnTo>
                  <a:cubicBezTo>
                    <a:pt x="0" y="34921"/>
                    <a:pt x="5007" y="22833"/>
                    <a:pt x="13920" y="13920"/>
                  </a:cubicBezTo>
                  <a:cubicBezTo>
                    <a:pt x="22833" y="5007"/>
                    <a:pt x="34921" y="0"/>
                    <a:pt x="47525" y="0"/>
                  </a:cubicBezTo>
                  <a:lnTo>
                    <a:pt x="1025074" y="0"/>
                  </a:lnTo>
                  <a:cubicBezTo>
                    <a:pt x="1037678" y="0"/>
                    <a:pt x="1049767" y="5007"/>
                    <a:pt x="1058679" y="13920"/>
                  </a:cubicBezTo>
                  <a:cubicBezTo>
                    <a:pt x="1067592" y="22833"/>
                    <a:pt x="1072599" y="34921"/>
                    <a:pt x="1072599" y="47525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1072599" cy="3702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Foto de mala qualitat i d'una</a:t>
              </a:r>
            </a:p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gravació de pel·lícula (no té res a veure amb la publicació)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95505" y="7766398"/>
            <a:ext cx="4323045" cy="1066278"/>
            <a:chOff x="0" y="0"/>
            <a:chExt cx="1138580" cy="28083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38580" cy="280830"/>
            </a:xfrm>
            <a:custGeom>
              <a:avLst/>
              <a:gdLst/>
              <a:ahLst/>
              <a:cxnLst/>
              <a:rect l="l" t="t" r="r" b="b"/>
              <a:pathLst>
                <a:path w="1138580" h="280830">
                  <a:moveTo>
                    <a:pt x="1138580" y="44771"/>
                  </a:moveTo>
                  <a:lnTo>
                    <a:pt x="1138580" y="236059"/>
                  </a:lnTo>
                  <a:cubicBezTo>
                    <a:pt x="1138580" y="260786"/>
                    <a:pt x="1118535" y="280830"/>
                    <a:pt x="1093809" y="280830"/>
                  </a:cubicBezTo>
                  <a:lnTo>
                    <a:pt x="44771" y="280830"/>
                  </a:lnTo>
                  <a:cubicBezTo>
                    <a:pt x="20045" y="280830"/>
                    <a:pt x="0" y="260786"/>
                    <a:pt x="0" y="236059"/>
                  </a:cubicBezTo>
                  <a:lnTo>
                    <a:pt x="0" y="44771"/>
                  </a:lnTo>
                  <a:cubicBezTo>
                    <a:pt x="0" y="20045"/>
                    <a:pt x="20045" y="0"/>
                    <a:pt x="44771" y="0"/>
                  </a:cubicBezTo>
                  <a:lnTo>
                    <a:pt x="1093809" y="0"/>
                  </a:lnTo>
                  <a:cubicBezTo>
                    <a:pt x="1118535" y="0"/>
                    <a:pt x="1138580" y="20045"/>
                    <a:pt x="1138580" y="44771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1138580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És fisiològicament impossible</a:t>
              </a:r>
            </a:p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cantar sense respirar 4 minuts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 flipV="1">
            <a:off x="5575744" y="1684573"/>
            <a:ext cx="1236558" cy="331335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3" name="AutoShape 13"/>
          <p:cNvSpPr/>
          <p:nvPr/>
        </p:nvSpPr>
        <p:spPr>
          <a:xfrm flipV="1">
            <a:off x="3431767" y="3281414"/>
            <a:ext cx="3380535" cy="1227942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4" name="AutoShape 14"/>
          <p:cNvSpPr/>
          <p:nvPr/>
        </p:nvSpPr>
        <p:spPr>
          <a:xfrm flipV="1">
            <a:off x="5718550" y="6925125"/>
            <a:ext cx="1093752" cy="1374412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15" name="Group 15"/>
          <p:cNvGrpSpPr/>
          <p:nvPr/>
        </p:nvGrpSpPr>
        <p:grpSpPr>
          <a:xfrm>
            <a:off x="12573791" y="2262514"/>
            <a:ext cx="4685509" cy="1066278"/>
            <a:chOff x="0" y="0"/>
            <a:chExt cx="1234044" cy="28083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34043" cy="280830"/>
            </a:xfrm>
            <a:custGeom>
              <a:avLst/>
              <a:gdLst/>
              <a:ahLst/>
              <a:cxnLst/>
              <a:rect l="l" t="t" r="r" b="b"/>
              <a:pathLst>
                <a:path w="1234043" h="280830">
                  <a:moveTo>
                    <a:pt x="1234043" y="41308"/>
                  </a:moveTo>
                  <a:lnTo>
                    <a:pt x="1234043" y="239523"/>
                  </a:lnTo>
                  <a:cubicBezTo>
                    <a:pt x="1234043" y="262336"/>
                    <a:pt x="1215549" y="280830"/>
                    <a:pt x="1192736" y="280830"/>
                  </a:cubicBezTo>
                  <a:lnTo>
                    <a:pt x="41308" y="280830"/>
                  </a:lnTo>
                  <a:cubicBezTo>
                    <a:pt x="18494" y="280830"/>
                    <a:pt x="0" y="262336"/>
                    <a:pt x="0" y="239523"/>
                  </a:cubicBezTo>
                  <a:lnTo>
                    <a:pt x="0" y="41308"/>
                  </a:lnTo>
                  <a:cubicBezTo>
                    <a:pt x="0" y="18494"/>
                    <a:pt x="18494" y="0"/>
                    <a:pt x="41308" y="0"/>
                  </a:cubicBezTo>
                  <a:lnTo>
                    <a:pt x="1192736" y="0"/>
                  </a:lnTo>
                  <a:cubicBezTo>
                    <a:pt x="1215549" y="0"/>
                    <a:pt x="1234043" y="18494"/>
                    <a:pt x="1234043" y="41308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9050"/>
              <a:ext cx="1234044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 equip professional no filtra</a:t>
              </a:r>
            </a:p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tècniques «secretEs» per</a:t>
              </a:r>
            </a:p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Instagram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872697" y="7660232"/>
            <a:ext cx="4685509" cy="1066278"/>
            <a:chOff x="0" y="0"/>
            <a:chExt cx="1234044" cy="2808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34043" cy="280830"/>
            </a:xfrm>
            <a:custGeom>
              <a:avLst/>
              <a:gdLst/>
              <a:ahLst/>
              <a:cxnLst/>
              <a:rect l="l" t="t" r="r" b="b"/>
              <a:pathLst>
                <a:path w="1234043" h="280830">
                  <a:moveTo>
                    <a:pt x="1234043" y="41308"/>
                  </a:moveTo>
                  <a:lnTo>
                    <a:pt x="1234043" y="239523"/>
                  </a:lnTo>
                  <a:cubicBezTo>
                    <a:pt x="1234043" y="262336"/>
                    <a:pt x="1215549" y="280830"/>
                    <a:pt x="1192736" y="280830"/>
                  </a:cubicBezTo>
                  <a:lnTo>
                    <a:pt x="41308" y="280830"/>
                  </a:lnTo>
                  <a:cubicBezTo>
                    <a:pt x="18494" y="280830"/>
                    <a:pt x="0" y="262336"/>
                    <a:pt x="0" y="239523"/>
                  </a:cubicBezTo>
                  <a:lnTo>
                    <a:pt x="0" y="41308"/>
                  </a:lnTo>
                  <a:cubicBezTo>
                    <a:pt x="0" y="18494"/>
                    <a:pt x="18494" y="0"/>
                    <a:pt x="41308" y="0"/>
                  </a:cubicBezTo>
                  <a:lnTo>
                    <a:pt x="1192736" y="0"/>
                  </a:lnTo>
                  <a:cubicBezTo>
                    <a:pt x="1215549" y="0"/>
                    <a:pt x="1234043" y="18494"/>
                    <a:pt x="1234043" y="41308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19050"/>
              <a:ext cx="1234044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Demana m'agrada a canvi d'alguna cosa</a:t>
              </a:r>
            </a:p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(esquer de viralització)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946237" y="5275300"/>
            <a:ext cx="4437211" cy="768785"/>
            <a:chOff x="0" y="0"/>
            <a:chExt cx="1168648" cy="20247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168648" cy="202478"/>
            </a:xfrm>
            <a:custGeom>
              <a:avLst/>
              <a:gdLst/>
              <a:ahLst/>
              <a:cxnLst/>
              <a:rect l="l" t="t" r="r" b="b"/>
              <a:pathLst>
                <a:path w="1168648" h="202478">
                  <a:moveTo>
                    <a:pt x="1168648" y="43619"/>
                  </a:moveTo>
                  <a:lnTo>
                    <a:pt x="1168648" y="158859"/>
                  </a:lnTo>
                  <a:cubicBezTo>
                    <a:pt x="1168648" y="170428"/>
                    <a:pt x="1164053" y="181522"/>
                    <a:pt x="1155872" y="189703"/>
                  </a:cubicBezTo>
                  <a:cubicBezTo>
                    <a:pt x="1147692" y="197883"/>
                    <a:pt x="1136597" y="202478"/>
                    <a:pt x="1125029" y="202478"/>
                  </a:cubicBezTo>
                  <a:lnTo>
                    <a:pt x="43619" y="202478"/>
                  </a:lnTo>
                  <a:cubicBezTo>
                    <a:pt x="32051" y="202478"/>
                    <a:pt x="20956" y="197883"/>
                    <a:pt x="12776" y="189703"/>
                  </a:cubicBezTo>
                  <a:cubicBezTo>
                    <a:pt x="4596" y="181522"/>
                    <a:pt x="0" y="170428"/>
                    <a:pt x="0" y="158859"/>
                  </a:cubicBezTo>
                  <a:lnTo>
                    <a:pt x="0" y="43619"/>
                  </a:lnTo>
                  <a:cubicBezTo>
                    <a:pt x="0" y="32051"/>
                    <a:pt x="4596" y="20956"/>
                    <a:pt x="12776" y="12776"/>
                  </a:cubicBezTo>
                  <a:cubicBezTo>
                    <a:pt x="20956" y="4596"/>
                    <a:pt x="32051" y="0"/>
                    <a:pt x="43619" y="0"/>
                  </a:cubicBezTo>
                  <a:lnTo>
                    <a:pt x="1125029" y="0"/>
                  </a:lnTo>
                  <a:cubicBezTo>
                    <a:pt x="1136597" y="0"/>
                    <a:pt x="1147692" y="4596"/>
                    <a:pt x="1155872" y="12776"/>
                  </a:cubicBezTo>
                  <a:cubicBezTo>
                    <a:pt x="1164053" y="20956"/>
                    <a:pt x="1168648" y="32051"/>
                    <a:pt x="1168648" y="43619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19050"/>
              <a:ext cx="1168648" cy="2215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mostra cap prova real</a:t>
              </a:r>
            </a:p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(data, font, enllaç, captura)</a:t>
              </a:r>
            </a:p>
          </p:txBody>
        </p:sp>
      </p:grpSp>
      <p:sp>
        <p:nvSpPr>
          <p:cNvPr id="24" name="AutoShape 24"/>
          <p:cNvSpPr/>
          <p:nvPr/>
        </p:nvSpPr>
        <p:spPr>
          <a:xfrm flipV="1">
            <a:off x="11205784" y="5736443"/>
            <a:ext cx="1740453" cy="2155215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5" name="AutoShape 25"/>
          <p:cNvSpPr/>
          <p:nvPr/>
        </p:nvSpPr>
        <p:spPr>
          <a:xfrm flipV="1">
            <a:off x="11722483" y="2876057"/>
            <a:ext cx="851308" cy="3435524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6" name="AutoShape 26"/>
          <p:cNvSpPr/>
          <p:nvPr/>
        </p:nvSpPr>
        <p:spPr>
          <a:xfrm flipV="1">
            <a:off x="11256393" y="8193371"/>
            <a:ext cx="1616304" cy="533139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E6170E9-4CCB-0DB5-C64D-1EEB21B3BF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43"/>
          <a:stretch>
            <a:fillRect/>
          </a:stretch>
        </p:blipFill>
        <p:spPr>
          <a:xfrm>
            <a:off x="6169546" y="1107467"/>
            <a:ext cx="5667196" cy="8693667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362302" y="1482768"/>
            <a:ext cx="4213442" cy="1066278"/>
            <a:chOff x="0" y="0"/>
            <a:chExt cx="1109713" cy="2808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09713" cy="280830"/>
            </a:xfrm>
            <a:custGeom>
              <a:avLst/>
              <a:gdLst/>
              <a:ahLst/>
              <a:cxnLst/>
              <a:rect l="l" t="t" r="r" b="b"/>
              <a:pathLst>
                <a:path w="1109713" h="280830">
                  <a:moveTo>
                    <a:pt x="1109713" y="45936"/>
                  </a:moveTo>
                  <a:lnTo>
                    <a:pt x="1109713" y="234895"/>
                  </a:lnTo>
                  <a:cubicBezTo>
                    <a:pt x="1109713" y="247078"/>
                    <a:pt x="1104874" y="258762"/>
                    <a:pt x="1096259" y="267376"/>
                  </a:cubicBezTo>
                  <a:cubicBezTo>
                    <a:pt x="1087644" y="275991"/>
                    <a:pt x="1075960" y="280830"/>
                    <a:pt x="1063777" y="280830"/>
                  </a:cubicBezTo>
                  <a:lnTo>
                    <a:pt x="45936" y="280830"/>
                  </a:lnTo>
                  <a:cubicBezTo>
                    <a:pt x="33753" y="280830"/>
                    <a:pt x="22069" y="275991"/>
                    <a:pt x="13454" y="267376"/>
                  </a:cubicBezTo>
                  <a:cubicBezTo>
                    <a:pt x="4840" y="258762"/>
                    <a:pt x="0" y="247078"/>
                    <a:pt x="0" y="234895"/>
                  </a:cubicBezTo>
                  <a:lnTo>
                    <a:pt x="0" y="45936"/>
                  </a:lnTo>
                  <a:cubicBezTo>
                    <a:pt x="0" y="33753"/>
                    <a:pt x="4840" y="22069"/>
                    <a:pt x="13454" y="13454"/>
                  </a:cubicBezTo>
                  <a:cubicBezTo>
                    <a:pt x="22069" y="4840"/>
                    <a:pt x="33753" y="0"/>
                    <a:pt x="45936" y="0"/>
                  </a:cubicBezTo>
                  <a:lnTo>
                    <a:pt x="1063777" y="0"/>
                  </a:lnTo>
                  <a:cubicBezTo>
                    <a:pt x="1089147" y="0"/>
                    <a:pt x="1109713" y="20566"/>
                    <a:pt x="1109713" y="45936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1109713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Tot i que la foto és d'un IG real, el perfil no està verificat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11505" y="6894288"/>
            <a:ext cx="4072525" cy="1333500"/>
            <a:chOff x="0" y="0"/>
            <a:chExt cx="1072599" cy="35121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72599" cy="351210"/>
            </a:xfrm>
            <a:custGeom>
              <a:avLst/>
              <a:gdLst/>
              <a:ahLst/>
              <a:cxnLst/>
              <a:rect l="l" t="t" r="r" b="b"/>
              <a:pathLst>
                <a:path w="1072599" h="351210">
                  <a:moveTo>
                    <a:pt x="1072599" y="47525"/>
                  </a:moveTo>
                  <a:lnTo>
                    <a:pt x="1072599" y="303685"/>
                  </a:lnTo>
                  <a:cubicBezTo>
                    <a:pt x="1072599" y="316289"/>
                    <a:pt x="1067592" y="328377"/>
                    <a:pt x="1058679" y="337290"/>
                  </a:cubicBezTo>
                  <a:cubicBezTo>
                    <a:pt x="1049767" y="346203"/>
                    <a:pt x="1037678" y="351210"/>
                    <a:pt x="1025074" y="351210"/>
                  </a:cubicBezTo>
                  <a:lnTo>
                    <a:pt x="47525" y="351210"/>
                  </a:lnTo>
                  <a:cubicBezTo>
                    <a:pt x="34921" y="351210"/>
                    <a:pt x="22833" y="346203"/>
                    <a:pt x="13920" y="337290"/>
                  </a:cubicBezTo>
                  <a:cubicBezTo>
                    <a:pt x="5007" y="328377"/>
                    <a:pt x="0" y="316289"/>
                    <a:pt x="0" y="303685"/>
                  </a:cubicBezTo>
                  <a:lnTo>
                    <a:pt x="0" y="47525"/>
                  </a:lnTo>
                  <a:cubicBezTo>
                    <a:pt x="0" y="34921"/>
                    <a:pt x="5007" y="22833"/>
                    <a:pt x="13920" y="13920"/>
                  </a:cubicBezTo>
                  <a:cubicBezTo>
                    <a:pt x="22833" y="5007"/>
                    <a:pt x="34921" y="0"/>
                    <a:pt x="47525" y="0"/>
                  </a:cubicBezTo>
                  <a:lnTo>
                    <a:pt x="1025074" y="0"/>
                  </a:lnTo>
                  <a:cubicBezTo>
                    <a:pt x="1037678" y="0"/>
                    <a:pt x="1049767" y="5007"/>
                    <a:pt x="1058679" y="13920"/>
                  </a:cubicBezTo>
                  <a:cubicBezTo>
                    <a:pt x="1067592" y="22833"/>
                    <a:pt x="1072599" y="34921"/>
                    <a:pt x="1072599" y="47525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1072599" cy="3702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Foto extreta del seu perfil</a:t>
              </a:r>
            </a:p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d'IG que no té res a veure</a:t>
              </a:r>
            </a:p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amb el tema i foto de mala qualitat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54114" y="3664445"/>
            <a:ext cx="4323045" cy="1066278"/>
            <a:chOff x="0" y="0"/>
            <a:chExt cx="1138580" cy="28083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38580" cy="280830"/>
            </a:xfrm>
            <a:custGeom>
              <a:avLst/>
              <a:gdLst/>
              <a:ahLst/>
              <a:cxnLst/>
              <a:rect l="l" t="t" r="r" b="b"/>
              <a:pathLst>
                <a:path w="1138580" h="280830">
                  <a:moveTo>
                    <a:pt x="1138580" y="44771"/>
                  </a:moveTo>
                  <a:lnTo>
                    <a:pt x="1138580" y="236059"/>
                  </a:lnTo>
                  <a:cubicBezTo>
                    <a:pt x="1138580" y="260786"/>
                    <a:pt x="1118535" y="280830"/>
                    <a:pt x="1093809" y="280830"/>
                  </a:cubicBezTo>
                  <a:lnTo>
                    <a:pt x="44771" y="280830"/>
                  </a:lnTo>
                  <a:cubicBezTo>
                    <a:pt x="20045" y="280830"/>
                    <a:pt x="0" y="260786"/>
                    <a:pt x="0" y="236059"/>
                  </a:cubicBezTo>
                  <a:lnTo>
                    <a:pt x="0" y="44771"/>
                  </a:lnTo>
                  <a:cubicBezTo>
                    <a:pt x="0" y="20045"/>
                    <a:pt x="20045" y="0"/>
                    <a:pt x="44771" y="0"/>
                  </a:cubicBezTo>
                  <a:lnTo>
                    <a:pt x="1093809" y="0"/>
                  </a:lnTo>
                  <a:cubicBezTo>
                    <a:pt x="1118535" y="0"/>
                    <a:pt x="1138580" y="20045"/>
                    <a:pt x="1138580" y="44771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1138580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Atribueix un repte fals a una persona famosa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 flipV="1">
            <a:off x="5575744" y="1684573"/>
            <a:ext cx="1236558" cy="331335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3" name="AutoShape 13"/>
          <p:cNvSpPr/>
          <p:nvPr/>
        </p:nvSpPr>
        <p:spPr>
          <a:xfrm flipV="1">
            <a:off x="3647768" y="5981850"/>
            <a:ext cx="3405266" cy="912438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4" name="AutoShape 14"/>
          <p:cNvSpPr/>
          <p:nvPr/>
        </p:nvSpPr>
        <p:spPr>
          <a:xfrm flipV="1">
            <a:off x="5577159" y="2659112"/>
            <a:ext cx="1357773" cy="1538472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15" name="Group 15"/>
          <p:cNvGrpSpPr/>
          <p:nvPr/>
        </p:nvGrpSpPr>
        <p:grpSpPr>
          <a:xfrm>
            <a:off x="12872697" y="7660232"/>
            <a:ext cx="4685509" cy="1066278"/>
            <a:chOff x="0" y="0"/>
            <a:chExt cx="1234044" cy="28083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34043" cy="280830"/>
            </a:xfrm>
            <a:custGeom>
              <a:avLst/>
              <a:gdLst/>
              <a:ahLst/>
              <a:cxnLst/>
              <a:rect l="l" t="t" r="r" b="b"/>
              <a:pathLst>
                <a:path w="1234043" h="280830">
                  <a:moveTo>
                    <a:pt x="1234043" y="41308"/>
                  </a:moveTo>
                  <a:lnTo>
                    <a:pt x="1234043" y="239523"/>
                  </a:lnTo>
                  <a:cubicBezTo>
                    <a:pt x="1234043" y="262336"/>
                    <a:pt x="1215549" y="280830"/>
                    <a:pt x="1192736" y="280830"/>
                  </a:cubicBezTo>
                  <a:lnTo>
                    <a:pt x="41308" y="280830"/>
                  </a:lnTo>
                  <a:cubicBezTo>
                    <a:pt x="18494" y="280830"/>
                    <a:pt x="0" y="262336"/>
                    <a:pt x="0" y="239523"/>
                  </a:cubicBezTo>
                  <a:lnTo>
                    <a:pt x="0" y="41308"/>
                  </a:lnTo>
                  <a:cubicBezTo>
                    <a:pt x="0" y="18494"/>
                    <a:pt x="18494" y="0"/>
                    <a:pt x="41308" y="0"/>
                  </a:cubicBezTo>
                  <a:lnTo>
                    <a:pt x="1192736" y="0"/>
                  </a:lnTo>
                  <a:cubicBezTo>
                    <a:pt x="1215549" y="0"/>
                    <a:pt x="1234043" y="18494"/>
                    <a:pt x="1234043" y="41308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9050"/>
              <a:ext cx="1234044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Incita a gravar-se i exposar-se sense pensar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946237" y="5275300"/>
            <a:ext cx="4437211" cy="768785"/>
            <a:chOff x="0" y="0"/>
            <a:chExt cx="1168648" cy="20247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168648" cy="202478"/>
            </a:xfrm>
            <a:custGeom>
              <a:avLst/>
              <a:gdLst/>
              <a:ahLst/>
              <a:cxnLst/>
              <a:rect l="l" t="t" r="r" b="b"/>
              <a:pathLst>
                <a:path w="1168648" h="202478">
                  <a:moveTo>
                    <a:pt x="1168648" y="43619"/>
                  </a:moveTo>
                  <a:lnTo>
                    <a:pt x="1168648" y="158859"/>
                  </a:lnTo>
                  <a:cubicBezTo>
                    <a:pt x="1168648" y="170428"/>
                    <a:pt x="1164053" y="181522"/>
                    <a:pt x="1155872" y="189703"/>
                  </a:cubicBezTo>
                  <a:cubicBezTo>
                    <a:pt x="1147692" y="197883"/>
                    <a:pt x="1136597" y="202478"/>
                    <a:pt x="1125029" y="202478"/>
                  </a:cubicBezTo>
                  <a:lnTo>
                    <a:pt x="43619" y="202478"/>
                  </a:lnTo>
                  <a:cubicBezTo>
                    <a:pt x="32051" y="202478"/>
                    <a:pt x="20956" y="197883"/>
                    <a:pt x="12776" y="189703"/>
                  </a:cubicBezTo>
                  <a:cubicBezTo>
                    <a:pt x="4596" y="181522"/>
                    <a:pt x="0" y="170428"/>
                    <a:pt x="0" y="158859"/>
                  </a:cubicBezTo>
                  <a:lnTo>
                    <a:pt x="0" y="43619"/>
                  </a:lnTo>
                  <a:cubicBezTo>
                    <a:pt x="0" y="32051"/>
                    <a:pt x="4596" y="20956"/>
                    <a:pt x="12776" y="12776"/>
                  </a:cubicBezTo>
                  <a:cubicBezTo>
                    <a:pt x="20956" y="4596"/>
                    <a:pt x="32051" y="0"/>
                    <a:pt x="43619" y="0"/>
                  </a:cubicBezTo>
                  <a:lnTo>
                    <a:pt x="1125029" y="0"/>
                  </a:lnTo>
                  <a:cubicBezTo>
                    <a:pt x="1136597" y="0"/>
                    <a:pt x="1147692" y="4596"/>
                    <a:pt x="1155872" y="12776"/>
                  </a:cubicBezTo>
                  <a:cubicBezTo>
                    <a:pt x="1164053" y="20956"/>
                    <a:pt x="1168648" y="32051"/>
                    <a:pt x="1168648" y="43619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19050"/>
              <a:ext cx="1168648" cy="2215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Promou una activitat insegura</a:t>
              </a:r>
            </a:p>
          </p:txBody>
        </p:sp>
      </p:grpSp>
      <p:sp>
        <p:nvSpPr>
          <p:cNvPr id="21" name="AutoShape 21"/>
          <p:cNvSpPr/>
          <p:nvPr/>
        </p:nvSpPr>
        <p:spPr>
          <a:xfrm flipV="1">
            <a:off x="11205784" y="5736443"/>
            <a:ext cx="1740453" cy="2155215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2" name="AutoShape 22"/>
          <p:cNvSpPr/>
          <p:nvPr/>
        </p:nvSpPr>
        <p:spPr>
          <a:xfrm flipV="1">
            <a:off x="11256393" y="8193371"/>
            <a:ext cx="1616304" cy="533139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134C58-E762-47B3-1057-9E37AC3FC3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498" y="1028700"/>
            <a:ext cx="15095004" cy="815105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2318</Words>
  <Application>Microsoft Office PowerPoint</Application>
  <PresentationFormat>Custom</PresentationFormat>
  <Paragraphs>331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8" baseType="lpstr">
      <vt:lpstr>Aptos Bold</vt:lpstr>
      <vt:lpstr>Poppins Medium</vt:lpstr>
      <vt:lpstr>Poppins Italics</vt:lpstr>
      <vt:lpstr>Calibri</vt:lpstr>
      <vt:lpstr>Poppins</vt:lpstr>
      <vt:lpstr>Poppins Bold</vt:lpstr>
      <vt:lpstr>Arial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M8 – Ús de mitjans digitals – Escola secundària </dc:title>
  <cp:lastModifiedBy>Itzel Gn</cp:lastModifiedBy>
  <cp:revision>3</cp:revision>
  <dcterms:created xsi:type="dcterms:W3CDTF">2006-08-16T00:00:00Z</dcterms:created>
  <dcterms:modified xsi:type="dcterms:W3CDTF">2026-05-12T14:27:53Z</dcterms:modified>
  <dc:identifier>DAHG0e_E0MU</dc:identifier>
</cp:coreProperties>
</file>