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8288000" cy="10287000"/>
  <p:notesSz cx="6858000" cy="9144000"/>
  <p:embeddedFontLst>
    <p:embeddedFont>
      <p:font typeface="Aptos Bold" panose="020B0004020202020204" charset="0"/>
      <p:regular r:id="rId52"/>
    </p:embeddedFont>
    <p:embeddedFont>
      <p:font typeface="Poppins" panose="00000500000000000000" pitchFamily="2" charset="0"/>
      <p:regular r:id="rId53"/>
      <p:bold r:id="rId54"/>
    </p:embeddedFont>
    <p:embeddedFont>
      <p:font typeface="Poppins Bold" panose="00000800000000000000" charset="0"/>
      <p:regular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03848" y="467096"/>
            <a:ext cx="11680304" cy="9562821"/>
            <a:chOff x="0" y="0"/>
            <a:chExt cx="11606543" cy="95024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606530" cy="9502546"/>
            </a:xfrm>
            <a:custGeom>
              <a:avLst/>
              <a:gdLst/>
              <a:ahLst/>
              <a:cxnLst/>
              <a:rect l="l" t="t" r="r" b="b"/>
              <a:pathLst>
                <a:path w="11606530" h="9502546">
                  <a:moveTo>
                    <a:pt x="0" y="4751274"/>
                  </a:moveTo>
                  <a:cubicBezTo>
                    <a:pt x="0" y="2127231"/>
                    <a:pt x="2598166" y="0"/>
                    <a:pt x="5803265" y="0"/>
                  </a:cubicBezTo>
                  <a:cubicBezTo>
                    <a:pt x="9008364" y="0"/>
                    <a:pt x="11606530" y="2127231"/>
                    <a:pt x="11606530" y="4751274"/>
                  </a:cubicBezTo>
                  <a:cubicBezTo>
                    <a:pt x="11606530" y="7375317"/>
                    <a:pt x="9008364" y="9502546"/>
                    <a:pt x="5803265" y="9502546"/>
                  </a:cubicBezTo>
                  <a:cubicBezTo>
                    <a:pt x="2598166" y="9502546"/>
                    <a:pt x="0" y="7375188"/>
                    <a:pt x="0" y="475127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003416" y="242498"/>
            <a:ext cx="8556867" cy="3581400"/>
            <a:chOff x="0" y="0"/>
            <a:chExt cx="8113178" cy="33956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13173" cy="3395695"/>
            </a:xfrm>
            <a:custGeom>
              <a:avLst/>
              <a:gdLst/>
              <a:ahLst/>
              <a:cxnLst/>
              <a:rect l="l" t="t" r="r" b="b"/>
              <a:pathLst>
                <a:path w="8113173" h="3395695">
                  <a:moveTo>
                    <a:pt x="0" y="0"/>
                  </a:moveTo>
                  <a:lnTo>
                    <a:pt x="8113173" y="0"/>
                  </a:lnTo>
                  <a:lnTo>
                    <a:pt x="8113173" y="3395695"/>
                  </a:lnTo>
                  <a:lnTo>
                    <a:pt x="0" y="339569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311" r="-208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8113178" cy="3395698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832"/>
                </a:lnSpc>
              </a:pPr>
              <a:r>
                <a:rPr lang="en-US" sz="5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Modul 8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Nutzung digitaler Medien und mentale Gesundheit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6390473" y="3823898"/>
            <a:ext cx="5507054" cy="5117287"/>
          </a:xfrm>
          <a:custGeom>
            <a:avLst/>
            <a:gdLst/>
            <a:ahLst/>
            <a:cxnLst/>
            <a:rect l="l" t="t" r="r" b="b"/>
            <a:pathLst>
              <a:path w="5507054" h="5117287">
                <a:moveTo>
                  <a:pt x="0" y="0"/>
                </a:moveTo>
                <a:lnTo>
                  <a:pt x="5507054" y="0"/>
                </a:lnTo>
                <a:lnTo>
                  <a:pt x="5507054" y="5117286"/>
                </a:lnTo>
                <a:lnTo>
                  <a:pt x="0" y="51172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" b="-2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8049730" y="9450882"/>
            <a:ext cx="2188541" cy="43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</a:pPr>
            <a:r>
              <a:rPr lang="en-US" sz="26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Grundschule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514136" y="5824116"/>
            <a:ext cx="7259742" cy="4344289"/>
            <a:chOff x="0" y="0"/>
            <a:chExt cx="6883311" cy="4119029"/>
          </a:xfrm>
        </p:grpSpPr>
        <p:sp>
          <p:nvSpPr>
            <p:cNvPr id="3" name="Freeform 3" descr="A couple of girls sitting on a couch looking at a tablet  AI-generated content may be incorrect."/>
            <p:cNvSpPr/>
            <p:nvPr/>
          </p:nvSpPr>
          <p:spPr>
            <a:xfrm>
              <a:off x="0" y="0"/>
              <a:ext cx="6883273" cy="4118991"/>
            </a:xfrm>
            <a:custGeom>
              <a:avLst/>
              <a:gdLst/>
              <a:ahLst/>
              <a:cxnLst/>
              <a:rect l="l" t="t" r="r" b="b"/>
              <a:pathLst>
                <a:path w="6883273" h="4118991">
                  <a:moveTo>
                    <a:pt x="0" y="0"/>
                  </a:moveTo>
                  <a:lnTo>
                    <a:pt x="6883273" y="0"/>
                  </a:lnTo>
                  <a:lnTo>
                    <a:pt x="6883273" y="4118991"/>
                  </a:lnTo>
                  <a:lnTo>
                    <a:pt x="0" y="4118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7150" b="-1293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38800" y="793166"/>
            <a:ext cx="7010400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Warum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dieses Modul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lernen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920253" y="1855393"/>
            <a:ext cx="10447493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Digitale Medien wie Handys, Tablets, Videospiele und soziale Netzwerke können dir helfen, zu spielen, zu lernen und mit anderen in Kontakt zu bleiben.</a:t>
            </a: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Aber sie können auch deinen Schlaf, deine Konzentration und deine Emotionen beeinflussen.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94128" y="4474172"/>
            <a:ext cx="10099744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Hier werden wir entdecken, wie wir sie so nutzen können, dass sie uns gut fühlen lassen und wir gleichzeitig auf unsere Gesundheit und unsere Zeit achten.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46244" y="914425"/>
            <a:ext cx="1654355" cy="478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64"/>
              </a:lnSpc>
            </a:pPr>
            <a:r>
              <a:rPr lang="en-US" sz="3137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Ziele</a:t>
            </a:r>
            <a:endParaRPr lang="en-US" sz="3137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048911" y="2024475"/>
            <a:ext cx="47255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 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59955" y="2035260"/>
            <a:ext cx="460556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Darüber nachdenken, wie du digitale Medien nutzt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48911" y="3522697"/>
            <a:ext cx="546854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 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759955" y="3533483"/>
            <a:ext cx="576392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Entdecken, welche Dinge positiv sind und welche weniger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98584" y="5020934"/>
            <a:ext cx="559832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 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59955" y="5053290"/>
            <a:ext cx="668197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Lernen, warum es wichtig ist, Pausen von Bildschirmen zu machen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01530" y="6744627"/>
            <a:ext cx="587216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59955" y="6776983"/>
            <a:ext cx="592124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Wege finden, sie im Gleichgewicht zu nutzen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01530" y="8242864"/>
            <a:ext cx="57697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 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59955" y="8275206"/>
            <a:ext cx="553301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Deine eigenen gesunden Gewohnheiten entwickeln, damit du dich besser fühlst</a:t>
            </a:r>
          </a:p>
        </p:txBody>
      </p:sp>
      <p:sp>
        <p:nvSpPr>
          <p:cNvPr id="13" name="Freeform 13"/>
          <p:cNvSpPr/>
          <p:nvPr/>
        </p:nvSpPr>
        <p:spPr>
          <a:xfrm>
            <a:off x="12181700" y="1728093"/>
            <a:ext cx="5672525" cy="6160737"/>
          </a:xfrm>
          <a:custGeom>
            <a:avLst/>
            <a:gdLst/>
            <a:ahLst/>
            <a:cxnLst/>
            <a:rect l="l" t="t" r="r" b="b"/>
            <a:pathLst>
              <a:path w="5672525" h="6160737">
                <a:moveTo>
                  <a:pt x="0" y="0"/>
                </a:moveTo>
                <a:lnTo>
                  <a:pt x="5672525" y="0"/>
                </a:lnTo>
                <a:lnTo>
                  <a:pt x="5672525" y="6160737"/>
                </a:lnTo>
                <a:lnTo>
                  <a:pt x="0" y="61607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6" b="-16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41241" y="3397523"/>
            <a:ext cx="3228979" cy="3228979"/>
            <a:chOff x="0" y="0"/>
            <a:chExt cx="3061551" cy="3061551"/>
          </a:xfrm>
        </p:grpSpPr>
        <p:sp>
          <p:nvSpPr>
            <p:cNvPr id="3" name="Freeform 3"/>
            <p:cNvSpPr/>
            <p:nvPr/>
          </p:nvSpPr>
          <p:spPr>
            <a:xfrm>
              <a:off x="13589" y="13589"/>
              <a:ext cx="3034411" cy="3034411"/>
            </a:xfrm>
            <a:custGeom>
              <a:avLst/>
              <a:gdLst/>
              <a:ahLst/>
              <a:cxnLst/>
              <a:rect l="l" t="t" r="r" b="b"/>
              <a:pathLst>
                <a:path w="3034411" h="3034411">
                  <a:moveTo>
                    <a:pt x="0" y="1517142"/>
                  </a:moveTo>
                  <a:cubicBezTo>
                    <a:pt x="0" y="679196"/>
                    <a:pt x="679196" y="0"/>
                    <a:pt x="1517142" y="0"/>
                  </a:cubicBezTo>
                  <a:cubicBezTo>
                    <a:pt x="2355088" y="0"/>
                    <a:pt x="3034411" y="679196"/>
                    <a:pt x="3034411" y="1517142"/>
                  </a:cubicBezTo>
                  <a:cubicBezTo>
                    <a:pt x="3034411" y="2355088"/>
                    <a:pt x="2355088" y="3034411"/>
                    <a:pt x="1517142" y="3034411"/>
                  </a:cubicBezTo>
                  <a:cubicBezTo>
                    <a:pt x="679196" y="3034411"/>
                    <a:pt x="0" y="2355088"/>
                    <a:pt x="0" y="151714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3061589" cy="3061589"/>
            </a:xfrm>
            <a:custGeom>
              <a:avLst/>
              <a:gdLst/>
              <a:ahLst/>
              <a:cxnLst/>
              <a:rect l="l" t="t" r="r" b="b"/>
              <a:pathLst>
                <a:path w="3061589" h="3061589">
                  <a:moveTo>
                    <a:pt x="0" y="1530731"/>
                  </a:moveTo>
                  <a:cubicBezTo>
                    <a:pt x="0" y="685292"/>
                    <a:pt x="685292" y="0"/>
                    <a:pt x="1530731" y="0"/>
                  </a:cubicBezTo>
                  <a:lnTo>
                    <a:pt x="1530731" y="13589"/>
                  </a:lnTo>
                  <a:lnTo>
                    <a:pt x="1530731" y="0"/>
                  </a:lnTo>
                  <a:cubicBezTo>
                    <a:pt x="2376170" y="0"/>
                    <a:pt x="3061589" y="685292"/>
                    <a:pt x="3061589" y="1530731"/>
                  </a:cubicBezTo>
                  <a:cubicBezTo>
                    <a:pt x="3061589" y="2376170"/>
                    <a:pt x="2376170" y="3061589"/>
                    <a:pt x="1530731" y="3061589"/>
                  </a:cubicBezTo>
                  <a:lnTo>
                    <a:pt x="1530731" y="3048000"/>
                  </a:lnTo>
                  <a:lnTo>
                    <a:pt x="1530731" y="3061589"/>
                  </a:lnTo>
                  <a:cubicBezTo>
                    <a:pt x="685292" y="3061589"/>
                    <a:pt x="0" y="2376170"/>
                    <a:pt x="0" y="1530731"/>
                  </a:cubicBezTo>
                  <a:lnTo>
                    <a:pt x="13589" y="1530731"/>
                  </a:lnTo>
                  <a:lnTo>
                    <a:pt x="25019" y="1538097"/>
                  </a:lnTo>
                  <a:cubicBezTo>
                    <a:pt x="21717" y="1543177"/>
                    <a:pt x="15621" y="1545463"/>
                    <a:pt x="9779" y="1543812"/>
                  </a:cubicBezTo>
                  <a:cubicBezTo>
                    <a:pt x="3937" y="1542161"/>
                    <a:pt x="0" y="1536827"/>
                    <a:pt x="0" y="1530731"/>
                  </a:cubicBezTo>
                  <a:moveTo>
                    <a:pt x="27051" y="1530731"/>
                  </a:moveTo>
                  <a:lnTo>
                    <a:pt x="13589" y="1530731"/>
                  </a:lnTo>
                  <a:lnTo>
                    <a:pt x="2159" y="1523365"/>
                  </a:lnTo>
                  <a:cubicBezTo>
                    <a:pt x="5461" y="1518285"/>
                    <a:pt x="11557" y="1515999"/>
                    <a:pt x="17399" y="1517650"/>
                  </a:cubicBezTo>
                  <a:cubicBezTo>
                    <a:pt x="23241" y="1519301"/>
                    <a:pt x="27178" y="1524635"/>
                    <a:pt x="27178" y="1530604"/>
                  </a:cubicBezTo>
                  <a:cubicBezTo>
                    <a:pt x="27178" y="2361057"/>
                    <a:pt x="700405" y="3034284"/>
                    <a:pt x="1530858" y="3034284"/>
                  </a:cubicBezTo>
                  <a:cubicBezTo>
                    <a:pt x="2361311" y="3034284"/>
                    <a:pt x="3034538" y="2361057"/>
                    <a:pt x="3034538" y="1530604"/>
                  </a:cubicBezTo>
                  <a:lnTo>
                    <a:pt x="3048000" y="1530604"/>
                  </a:lnTo>
                  <a:lnTo>
                    <a:pt x="3034411" y="1530604"/>
                  </a:lnTo>
                  <a:cubicBezTo>
                    <a:pt x="3034411" y="700151"/>
                    <a:pt x="2361184" y="26924"/>
                    <a:pt x="1530731" y="26924"/>
                  </a:cubicBezTo>
                  <a:lnTo>
                    <a:pt x="1530731" y="13589"/>
                  </a:lnTo>
                  <a:lnTo>
                    <a:pt x="1530731" y="27051"/>
                  </a:lnTo>
                  <a:cubicBezTo>
                    <a:pt x="700278" y="27051"/>
                    <a:pt x="27051" y="700278"/>
                    <a:pt x="27051" y="1530731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Freeform 5"/>
          <p:cNvSpPr/>
          <p:nvPr/>
        </p:nvSpPr>
        <p:spPr>
          <a:xfrm>
            <a:off x="8155912" y="3920606"/>
            <a:ext cx="874649" cy="1222894"/>
          </a:xfrm>
          <a:custGeom>
            <a:avLst/>
            <a:gdLst/>
            <a:ahLst/>
            <a:cxnLst/>
            <a:rect l="l" t="t" r="r" b="b"/>
            <a:pathLst>
              <a:path w="874649" h="1222894">
                <a:moveTo>
                  <a:pt x="0" y="0"/>
                </a:moveTo>
                <a:lnTo>
                  <a:pt x="874650" y="0"/>
                </a:lnTo>
                <a:lnTo>
                  <a:pt x="874650" y="1222894"/>
                </a:lnTo>
                <a:lnTo>
                  <a:pt x="0" y="1222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51" r="-15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9030562" y="3715938"/>
            <a:ext cx="1098419" cy="1269480"/>
          </a:xfrm>
          <a:custGeom>
            <a:avLst/>
            <a:gdLst/>
            <a:ahLst/>
            <a:cxnLst/>
            <a:rect l="l" t="t" r="r" b="b"/>
            <a:pathLst>
              <a:path w="1098419" h="1269480">
                <a:moveTo>
                  <a:pt x="0" y="0"/>
                </a:moveTo>
                <a:lnTo>
                  <a:pt x="1098418" y="0"/>
                </a:lnTo>
                <a:lnTo>
                  <a:pt x="1098418" y="1269480"/>
                </a:lnTo>
                <a:lnTo>
                  <a:pt x="0" y="12694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87" r="-48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8613429" y="5071143"/>
            <a:ext cx="1061142" cy="1249415"/>
          </a:xfrm>
          <a:custGeom>
            <a:avLst/>
            <a:gdLst/>
            <a:ahLst/>
            <a:cxnLst/>
            <a:rect l="l" t="t" r="r" b="b"/>
            <a:pathLst>
              <a:path w="1061142" h="1249415">
                <a:moveTo>
                  <a:pt x="0" y="0"/>
                </a:moveTo>
                <a:lnTo>
                  <a:pt x="1061142" y="0"/>
                </a:lnTo>
                <a:lnTo>
                  <a:pt x="1061142" y="1249415"/>
                </a:lnTo>
                <a:lnTo>
                  <a:pt x="0" y="12494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3" r="-10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AutoShape 8"/>
          <p:cNvSpPr/>
          <p:nvPr/>
        </p:nvSpPr>
        <p:spPr>
          <a:xfrm rot="-1650600">
            <a:off x="10766185" y="4704709"/>
            <a:ext cx="1334497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9" name="AutoShape 9"/>
          <p:cNvSpPr/>
          <p:nvPr/>
        </p:nvSpPr>
        <p:spPr>
          <a:xfrm rot="-6171420">
            <a:off x="8884615" y="3105361"/>
            <a:ext cx="630494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" name="AutoShape 10"/>
          <p:cNvSpPr/>
          <p:nvPr/>
        </p:nvSpPr>
        <p:spPr>
          <a:xfrm rot="-8332019">
            <a:off x="6848392" y="4704709"/>
            <a:ext cx="937055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1" name="AutoShape 11"/>
          <p:cNvSpPr/>
          <p:nvPr/>
        </p:nvSpPr>
        <p:spPr>
          <a:xfrm rot="7928399">
            <a:off x="7682724" y="7288915"/>
            <a:ext cx="1899867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2" name="AutoShape 12"/>
          <p:cNvSpPr/>
          <p:nvPr/>
        </p:nvSpPr>
        <p:spPr>
          <a:xfrm rot="1558380">
            <a:off x="10280124" y="6518301"/>
            <a:ext cx="1837931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3" name="Group 13"/>
          <p:cNvGrpSpPr/>
          <p:nvPr/>
        </p:nvGrpSpPr>
        <p:grpSpPr>
          <a:xfrm>
            <a:off x="12025240" y="3323083"/>
            <a:ext cx="3413547" cy="2173638"/>
            <a:chOff x="0" y="0"/>
            <a:chExt cx="899041" cy="57248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99041" cy="572481"/>
            </a:xfrm>
            <a:custGeom>
              <a:avLst/>
              <a:gdLst/>
              <a:ahLst/>
              <a:cxnLst/>
              <a:rect l="l" t="t" r="r" b="b"/>
              <a:pathLst>
                <a:path w="899041" h="572481">
                  <a:moveTo>
                    <a:pt x="68040" y="0"/>
                  </a:moveTo>
                  <a:lnTo>
                    <a:pt x="831001" y="0"/>
                  </a:lnTo>
                  <a:cubicBezTo>
                    <a:pt x="868579" y="0"/>
                    <a:pt x="899041" y="30463"/>
                    <a:pt x="899041" y="68040"/>
                  </a:cubicBezTo>
                  <a:lnTo>
                    <a:pt x="899041" y="504441"/>
                  </a:lnTo>
                  <a:cubicBezTo>
                    <a:pt x="899041" y="542018"/>
                    <a:pt x="868579" y="572481"/>
                    <a:pt x="831001" y="572481"/>
                  </a:cubicBezTo>
                  <a:lnTo>
                    <a:pt x="68040" y="572481"/>
                  </a:lnTo>
                  <a:cubicBezTo>
                    <a:pt x="30463" y="572481"/>
                    <a:pt x="0" y="542018"/>
                    <a:pt x="0" y="504441"/>
                  </a:cubicBezTo>
                  <a:lnTo>
                    <a:pt x="0" y="68040"/>
                  </a:lnTo>
                  <a:cubicBezTo>
                    <a:pt x="0" y="30463"/>
                    <a:pt x="30463" y="0"/>
                    <a:pt x="68040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899041" cy="6582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machst du gern mit ihnen?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422940" y="596496"/>
            <a:ext cx="3413547" cy="2173638"/>
            <a:chOff x="0" y="0"/>
            <a:chExt cx="899041" cy="57248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99041" cy="572481"/>
            </a:xfrm>
            <a:custGeom>
              <a:avLst/>
              <a:gdLst/>
              <a:ahLst/>
              <a:cxnLst/>
              <a:rect l="l" t="t" r="r" b="b"/>
              <a:pathLst>
                <a:path w="899041" h="572481">
                  <a:moveTo>
                    <a:pt x="68040" y="0"/>
                  </a:moveTo>
                  <a:lnTo>
                    <a:pt x="831001" y="0"/>
                  </a:lnTo>
                  <a:cubicBezTo>
                    <a:pt x="868579" y="0"/>
                    <a:pt x="899041" y="30463"/>
                    <a:pt x="899041" y="68040"/>
                  </a:cubicBezTo>
                  <a:lnTo>
                    <a:pt x="899041" y="504441"/>
                  </a:lnTo>
                  <a:cubicBezTo>
                    <a:pt x="899041" y="542018"/>
                    <a:pt x="868579" y="572481"/>
                    <a:pt x="831001" y="572481"/>
                  </a:cubicBezTo>
                  <a:lnTo>
                    <a:pt x="68040" y="572481"/>
                  </a:lnTo>
                  <a:cubicBezTo>
                    <a:pt x="30463" y="572481"/>
                    <a:pt x="0" y="542018"/>
                    <a:pt x="0" y="504441"/>
                  </a:cubicBezTo>
                  <a:lnTo>
                    <a:pt x="0" y="68040"/>
                  </a:lnTo>
                  <a:cubicBezTo>
                    <a:pt x="0" y="30463"/>
                    <a:pt x="30463" y="0"/>
                    <a:pt x="68040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899041" cy="6582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Medien nutzt du jeden Tag?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550484" y="3263859"/>
            <a:ext cx="3413547" cy="2173638"/>
            <a:chOff x="0" y="0"/>
            <a:chExt cx="899041" cy="57248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99041" cy="572481"/>
            </a:xfrm>
            <a:custGeom>
              <a:avLst/>
              <a:gdLst/>
              <a:ahLst/>
              <a:cxnLst/>
              <a:rect l="l" t="t" r="r" b="b"/>
              <a:pathLst>
                <a:path w="899041" h="572481">
                  <a:moveTo>
                    <a:pt x="68040" y="0"/>
                  </a:moveTo>
                  <a:lnTo>
                    <a:pt x="831001" y="0"/>
                  </a:lnTo>
                  <a:cubicBezTo>
                    <a:pt x="868579" y="0"/>
                    <a:pt x="899041" y="30463"/>
                    <a:pt x="899041" y="68040"/>
                  </a:cubicBezTo>
                  <a:lnTo>
                    <a:pt x="899041" y="504441"/>
                  </a:lnTo>
                  <a:cubicBezTo>
                    <a:pt x="899041" y="542018"/>
                    <a:pt x="868579" y="572481"/>
                    <a:pt x="831001" y="572481"/>
                  </a:cubicBezTo>
                  <a:lnTo>
                    <a:pt x="68040" y="572481"/>
                  </a:lnTo>
                  <a:cubicBezTo>
                    <a:pt x="30463" y="572481"/>
                    <a:pt x="0" y="542018"/>
                    <a:pt x="0" y="504441"/>
                  </a:cubicBezTo>
                  <a:lnTo>
                    <a:pt x="0" y="68040"/>
                  </a:lnTo>
                  <a:cubicBezTo>
                    <a:pt x="0" y="30463"/>
                    <a:pt x="30463" y="0"/>
                    <a:pt x="68040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76200"/>
              <a:ext cx="899041" cy="6486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Rolle spielen Medien in deinem Leben?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581757" y="6919874"/>
            <a:ext cx="3413547" cy="2462022"/>
            <a:chOff x="0" y="0"/>
            <a:chExt cx="899041" cy="64843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99041" cy="648434"/>
            </a:xfrm>
            <a:custGeom>
              <a:avLst/>
              <a:gdLst/>
              <a:ahLst/>
              <a:cxnLst/>
              <a:rect l="l" t="t" r="r" b="b"/>
              <a:pathLst>
                <a:path w="899041" h="648434">
                  <a:moveTo>
                    <a:pt x="68040" y="0"/>
                  </a:moveTo>
                  <a:lnTo>
                    <a:pt x="831001" y="0"/>
                  </a:lnTo>
                  <a:cubicBezTo>
                    <a:pt x="868579" y="0"/>
                    <a:pt x="899041" y="30463"/>
                    <a:pt x="899041" y="68040"/>
                  </a:cubicBezTo>
                  <a:lnTo>
                    <a:pt x="899041" y="580394"/>
                  </a:lnTo>
                  <a:cubicBezTo>
                    <a:pt x="899041" y="617971"/>
                    <a:pt x="868579" y="648434"/>
                    <a:pt x="831001" y="648434"/>
                  </a:cubicBezTo>
                  <a:lnTo>
                    <a:pt x="68040" y="648434"/>
                  </a:lnTo>
                  <a:cubicBezTo>
                    <a:pt x="30463" y="648434"/>
                    <a:pt x="0" y="617971"/>
                    <a:pt x="0" y="580394"/>
                  </a:cubicBezTo>
                  <a:lnTo>
                    <a:pt x="0" y="68040"/>
                  </a:lnTo>
                  <a:cubicBezTo>
                    <a:pt x="0" y="30463"/>
                    <a:pt x="30463" y="0"/>
                    <a:pt x="6804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85725"/>
              <a:ext cx="899041" cy="7341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Dinge lassen dich dabei nicht so gut fühlen?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372939" y="6934154"/>
            <a:ext cx="3713729" cy="2173638"/>
            <a:chOff x="0" y="0"/>
            <a:chExt cx="978101" cy="57248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78101" cy="572481"/>
            </a:xfrm>
            <a:custGeom>
              <a:avLst/>
              <a:gdLst/>
              <a:ahLst/>
              <a:cxnLst/>
              <a:rect l="l" t="t" r="r" b="b"/>
              <a:pathLst>
                <a:path w="978101" h="572481">
                  <a:moveTo>
                    <a:pt x="62540" y="0"/>
                  </a:moveTo>
                  <a:lnTo>
                    <a:pt x="915561" y="0"/>
                  </a:lnTo>
                  <a:cubicBezTo>
                    <a:pt x="932148" y="0"/>
                    <a:pt x="948055" y="6589"/>
                    <a:pt x="959784" y="18318"/>
                  </a:cubicBezTo>
                  <a:cubicBezTo>
                    <a:pt x="971512" y="30046"/>
                    <a:pt x="978101" y="45954"/>
                    <a:pt x="978101" y="62540"/>
                  </a:cubicBezTo>
                  <a:lnTo>
                    <a:pt x="978101" y="509940"/>
                  </a:lnTo>
                  <a:cubicBezTo>
                    <a:pt x="978101" y="526527"/>
                    <a:pt x="971512" y="542435"/>
                    <a:pt x="959784" y="554163"/>
                  </a:cubicBezTo>
                  <a:cubicBezTo>
                    <a:pt x="948055" y="565892"/>
                    <a:pt x="932148" y="572481"/>
                    <a:pt x="915561" y="572481"/>
                  </a:cubicBezTo>
                  <a:lnTo>
                    <a:pt x="62540" y="572481"/>
                  </a:lnTo>
                  <a:cubicBezTo>
                    <a:pt x="28000" y="572481"/>
                    <a:pt x="0" y="544480"/>
                    <a:pt x="0" y="509940"/>
                  </a:cubicBezTo>
                  <a:lnTo>
                    <a:pt x="0" y="62540"/>
                  </a:lnTo>
                  <a:cubicBezTo>
                    <a:pt x="0" y="45954"/>
                    <a:pt x="6589" y="30046"/>
                    <a:pt x="18318" y="18318"/>
                  </a:cubicBezTo>
                  <a:cubicBezTo>
                    <a:pt x="30046" y="6589"/>
                    <a:pt x="45954" y="0"/>
                    <a:pt x="62540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76200"/>
              <a:ext cx="978101" cy="6486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Aktivitäten machst du gern ohne Bildschirme?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97090" y="2083184"/>
            <a:ext cx="10093837" cy="8461633"/>
            <a:chOff x="0" y="0"/>
            <a:chExt cx="9570453" cy="8022882"/>
          </a:xfrm>
        </p:grpSpPr>
        <p:sp>
          <p:nvSpPr>
            <p:cNvPr id="3" name="Freeform 3" descr="A group of children and a teacher  AI-generated content may be incorrect."/>
            <p:cNvSpPr/>
            <p:nvPr/>
          </p:nvSpPr>
          <p:spPr>
            <a:xfrm>
              <a:off x="0" y="0"/>
              <a:ext cx="9570466" cy="8022844"/>
            </a:xfrm>
            <a:custGeom>
              <a:avLst/>
              <a:gdLst/>
              <a:ahLst/>
              <a:cxnLst/>
              <a:rect l="l" t="t" r="r" b="b"/>
              <a:pathLst>
                <a:path w="9570466" h="8022844">
                  <a:moveTo>
                    <a:pt x="0" y="0"/>
                  </a:moveTo>
                  <a:lnTo>
                    <a:pt x="9570466" y="0"/>
                  </a:lnTo>
                  <a:lnTo>
                    <a:pt x="9570466" y="8022844"/>
                  </a:lnTo>
                  <a:lnTo>
                    <a:pt x="0" y="802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843590" y="1391661"/>
            <a:ext cx="660082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Lasst uns gemeinsam darüber sprechen, wie Medien unser Wohlbefinden beeinflussen.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0029" y="2967049"/>
            <a:ext cx="19470541" cy="13870180"/>
            <a:chOff x="0" y="0"/>
            <a:chExt cx="13845718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45794" cy="9863201"/>
            </a:xfrm>
            <a:custGeom>
              <a:avLst/>
              <a:gdLst/>
              <a:ahLst/>
              <a:cxnLst/>
              <a:rect l="l" t="t" r="r" b="b"/>
              <a:pathLst>
                <a:path w="13845794" h="9863201">
                  <a:moveTo>
                    <a:pt x="0" y="4931664"/>
                  </a:moveTo>
                  <a:cubicBezTo>
                    <a:pt x="0" y="2208022"/>
                    <a:pt x="3099435" y="0"/>
                    <a:pt x="6922897" y="0"/>
                  </a:cubicBezTo>
                  <a:cubicBezTo>
                    <a:pt x="10746359" y="0"/>
                    <a:pt x="13845794" y="2208022"/>
                    <a:pt x="13845794" y="4931664"/>
                  </a:cubicBezTo>
                  <a:cubicBezTo>
                    <a:pt x="13845794" y="7655306"/>
                    <a:pt x="10746232" y="9863201"/>
                    <a:pt x="6922897" y="9863201"/>
                  </a:cubicBezTo>
                  <a:cubicBezTo>
                    <a:pt x="3099562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015756" y="852245"/>
            <a:ext cx="14561276" cy="1029328"/>
            <a:chOff x="0" y="0"/>
            <a:chExt cx="11704320" cy="8273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827370"/>
            </a:xfrm>
            <a:custGeom>
              <a:avLst/>
              <a:gdLst/>
              <a:ahLst/>
              <a:cxnLst/>
              <a:rect l="l" t="t" r="r" b="b"/>
              <a:pathLst>
                <a:path w="11704320" h="827370">
                  <a:moveTo>
                    <a:pt x="0" y="0"/>
                  </a:moveTo>
                  <a:lnTo>
                    <a:pt x="11704320" y="0"/>
                  </a:lnTo>
                  <a:lnTo>
                    <a:pt x="11704320" y="827370"/>
                  </a:lnTo>
                  <a:lnTo>
                    <a:pt x="0" y="82737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7423" b="-21386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1704320" cy="8654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968"/>
                </a:lnSpc>
              </a:pPr>
              <a:r>
                <a:rPr lang="en-US" sz="414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Tag 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368342" y="1676809"/>
            <a:ext cx="5856120" cy="79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1"/>
              </a:lnSpc>
            </a:pPr>
            <a:r>
              <a:rPr lang="en-US" sz="497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Rechte in der Welt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58063" y="4920331"/>
            <a:ext cx="2275693" cy="53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6"/>
              </a:lnSpc>
            </a:pPr>
            <a:r>
              <a:rPr lang="en-US" sz="3538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Aktivität 1.1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20794" y="6639256"/>
            <a:ext cx="9350232" cy="1754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94"/>
              </a:lnSpc>
            </a:pPr>
            <a:r>
              <a:rPr lang="en-US" sz="566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Digitale Medien und Wohlbefinden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10349" y="1498025"/>
            <a:ext cx="6762915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Symbolische Gegenstände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Stühle im Kreis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910349" y="5543327"/>
            <a:ext cx="510933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sprechen darüber, wie digitale Medien dein Leben beeinflussen.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Jeder Gegenstand hilft uns, nachzudenken und Erfahrungen zu teilen.</a:t>
            </a:r>
          </a:p>
        </p:txBody>
      </p:sp>
      <p:sp>
        <p:nvSpPr>
          <p:cNvPr id="4" name="Freeform 4"/>
          <p:cNvSpPr/>
          <p:nvPr/>
        </p:nvSpPr>
        <p:spPr>
          <a:xfrm>
            <a:off x="12693210" y="305677"/>
            <a:ext cx="9549585" cy="9523785"/>
          </a:xfrm>
          <a:custGeom>
            <a:avLst/>
            <a:gdLst/>
            <a:ahLst/>
            <a:cxnLst/>
            <a:rect l="l" t="t" r="r" b="b"/>
            <a:pathLst>
              <a:path w="9549585" h="9523785">
                <a:moveTo>
                  <a:pt x="0" y="0"/>
                </a:moveTo>
                <a:lnTo>
                  <a:pt x="9549585" y="0"/>
                </a:lnTo>
                <a:lnTo>
                  <a:pt x="9549585" y="9523785"/>
                </a:lnTo>
                <a:lnTo>
                  <a:pt x="0" y="95237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8" r="-8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70261" y="-165007"/>
            <a:ext cx="11008885" cy="10452007"/>
          </a:xfrm>
          <a:custGeom>
            <a:avLst/>
            <a:gdLst/>
            <a:ahLst/>
            <a:cxnLst/>
            <a:rect l="l" t="t" r="r" b="b"/>
            <a:pathLst>
              <a:path w="11008885" h="10452007">
                <a:moveTo>
                  <a:pt x="0" y="0"/>
                </a:moveTo>
                <a:lnTo>
                  <a:pt x="11008885" y="0"/>
                </a:lnTo>
                <a:lnTo>
                  <a:pt x="11008885" y="10452007"/>
                </a:lnTo>
                <a:lnTo>
                  <a:pt x="0" y="104520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2535" b="-253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5004631" y="1155050"/>
            <a:ext cx="579643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bringt uns dazu, über Zeitpläne und Gewohnheiten bei der Nutzung von Geräten nachzudenken.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15835" y="3202925"/>
            <a:ext cx="601814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symbolisiert Zeitmanagement und Pausen bei der Mediennutzung.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331024" y="4942679"/>
            <a:ext cx="528595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fördert die Diskussion über Aktivitäten ohne digitale Medien.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15835" y="6862793"/>
            <a:ext cx="579643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bezieht sich auf gesunden Schlaf und bildschirmfreie Momente.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85087" y="8786843"/>
            <a:ext cx="594407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steht für Aktivitäten außerhalb des Internets.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83134" y="2252450"/>
            <a:ext cx="11321732" cy="7462055"/>
          </a:xfrm>
          <a:custGeom>
            <a:avLst/>
            <a:gdLst/>
            <a:ahLst/>
            <a:cxnLst/>
            <a:rect l="l" t="t" r="r" b="b"/>
            <a:pathLst>
              <a:path w="11321732" h="7462055">
                <a:moveTo>
                  <a:pt x="0" y="0"/>
                </a:moveTo>
                <a:lnTo>
                  <a:pt x="11321732" y="0"/>
                </a:lnTo>
                <a:lnTo>
                  <a:pt x="11321732" y="7462054"/>
                </a:lnTo>
                <a:lnTo>
                  <a:pt x="0" y="74620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202" b="-20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6935498" y="579623"/>
            <a:ext cx="4591621" cy="444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6"/>
              </a:lnSpc>
            </a:pPr>
            <a:r>
              <a:rPr lang="en-US" sz="27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Ist diese Aktivität gesund?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31173" y="842571"/>
            <a:ext cx="5256028" cy="414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52"/>
              </a:lnSpc>
            </a:pPr>
            <a:r>
              <a:rPr lang="en-US" sz="271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Ist</a:t>
            </a:r>
            <a:r>
              <a:rPr lang="en-US" sz="271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1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diese</a:t>
            </a:r>
            <a:r>
              <a:rPr lang="en-US" sz="271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1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</a:t>
            </a:r>
            <a:r>
              <a:rPr lang="en-US" sz="271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1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gesund</a:t>
            </a:r>
            <a:r>
              <a:rPr lang="en-US" sz="271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  <p:sp>
        <p:nvSpPr>
          <p:cNvPr id="3" name="Freeform 3"/>
          <p:cNvSpPr/>
          <p:nvPr/>
        </p:nvSpPr>
        <p:spPr>
          <a:xfrm>
            <a:off x="4678349" y="2465625"/>
            <a:ext cx="9178815" cy="6933452"/>
          </a:xfrm>
          <a:custGeom>
            <a:avLst/>
            <a:gdLst/>
            <a:ahLst/>
            <a:cxnLst/>
            <a:rect l="l" t="t" r="r" b="b"/>
            <a:pathLst>
              <a:path w="9178815" h="6933452">
                <a:moveTo>
                  <a:pt x="0" y="0"/>
                </a:moveTo>
                <a:lnTo>
                  <a:pt x="9178815" y="0"/>
                </a:lnTo>
                <a:lnTo>
                  <a:pt x="9178815" y="6933452"/>
                </a:lnTo>
                <a:lnTo>
                  <a:pt x="0" y="6933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04" b="-104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991782" y="895527"/>
            <a:ext cx="4474603" cy="434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0"/>
              </a:lnSpc>
            </a:pPr>
            <a:r>
              <a:rPr lang="en-US" sz="27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Ist diese Aktivität gesund?</a:t>
            </a:r>
          </a:p>
        </p:txBody>
      </p:sp>
      <p:sp>
        <p:nvSpPr>
          <p:cNvPr id="3" name="Freeform 3"/>
          <p:cNvSpPr/>
          <p:nvPr/>
        </p:nvSpPr>
        <p:spPr>
          <a:xfrm rot="5400000">
            <a:off x="5678013" y="2383155"/>
            <a:ext cx="6931975" cy="7017098"/>
          </a:xfrm>
          <a:custGeom>
            <a:avLst/>
            <a:gdLst/>
            <a:ahLst/>
            <a:cxnLst/>
            <a:rect l="l" t="t" r="r" b="b"/>
            <a:pathLst>
              <a:path w="6931975" h="7017098">
                <a:moveTo>
                  <a:pt x="0" y="0"/>
                </a:moveTo>
                <a:lnTo>
                  <a:pt x="6931974" y="0"/>
                </a:lnTo>
                <a:lnTo>
                  <a:pt x="6931974" y="7017098"/>
                </a:lnTo>
                <a:lnTo>
                  <a:pt x="0" y="70170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67" b="-67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15335" y="3222903"/>
            <a:ext cx="9057329" cy="3841193"/>
            <a:chOff x="0" y="0"/>
            <a:chExt cx="2385469" cy="10116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85469" cy="1011672"/>
            </a:xfrm>
            <a:custGeom>
              <a:avLst/>
              <a:gdLst/>
              <a:ahLst/>
              <a:cxnLst/>
              <a:rect l="l" t="t" r="r" b="b"/>
              <a:pathLst>
                <a:path w="2385469" h="1011672">
                  <a:moveTo>
                    <a:pt x="25643" y="0"/>
                  </a:moveTo>
                  <a:lnTo>
                    <a:pt x="2359826" y="0"/>
                  </a:lnTo>
                  <a:cubicBezTo>
                    <a:pt x="2373989" y="0"/>
                    <a:pt x="2385469" y="11481"/>
                    <a:pt x="2385469" y="25643"/>
                  </a:cubicBezTo>
                  <a:lnTo>
                    <a:pt x="2385469" y="986029"/>
                  </a:lnTo>
                  <a:cubicBezTo>
                    <a:pt x="2385469" y="992830"/>
                    <a:pt x="2382768" y="999353"/>
                    <a:pt x="2377959" y="1004162"/>
                  </a:cubicBezTo>
                  <a:cubicBezTo>
                    <a:pt x="2373150" y="1008971"/>
                    <a:pt x="2366627" y="1011672"/>
                    <a:pt x="2359826" y="1011672"/>
                  </a:cubicBezTo>
                  <a:lnTo>
                    <a:pt x="25643" y="1011672"/>
                  </a:lnTo>
                  <a:cubicBezTo>
                    <a:pt x="18842" y="1011672"/>
                    <a:pt x="12320" y="1008971"/>
                    <a:pt x="7511" y="1004162"/>
                  </a:cubicBezTo>
                  <a:cubicBezTo>
                    <a:pt x="2702" y="999353"/>
                    <a:pt x="0" y="992830"/>
                    <a:pt x="0" y="986029"/>
                  </a:cubicBezTo>
                  <a:lnTo>
                    <a:pt x="0" y="25643"/>
                  </a:lnTo>
                  <a:cubicBezTo>
                    <a:pt x="0" y="18842"/>
                    <a:pt x="2702" y="12320"/>
                    <a:pt x="7511" y="7511"/>
                  </a:cubicBezTo>
                  <a:cubicBezTo>
                    <a:pt x="12320" y="2702"/>
                    <a:pt x="18842" y="0"/>
                    <a:pt x="25643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385469" cy="1030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digitalen Medien nutzt du jeden Tag?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11880" y="2050846"/>
            <a:ext cx="25511760" cy="17845623"/>
            <a:chOff x="0" y="0"/>
            <a:chExt cx="18141696" cy="12690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141696" cy="12690221"/>
            </a:xfrm>
            <a:custGeom>
              <a:avLst/>
              <a:gdLst/>
              <a:ahLst/>
              <a:cxnLst/>
              <a:rect l="l" t="t" r="r" b="b"/>
              <a:pathLst>
                <a:path w="18141696" h="12690221">
                  <a:moveTo>
                    <a:pt x="0" y="6345047"/>
                  </a:moveTo>
                  <a:cubicBezTo>
                    <a:pt x="0" y="2840863"/>
                    <a:pt x="4061206" y="0"/>
                    <a:pt x="9070848" y="0"/>
                  </a:cubicBezTo>
                  <a:cubicBezTo>
                    <a:pt x="14080489" y="0"/>
                    <a:pt x="18141696" y="2840863"/>
                    <a:pt x="18141696" y="6345047"/>
                  </a:cubicBezTo>
                  <a:cubicBezTo>
                    <a:pt x="18141696" y="9849231"/>
                    <a:pt x="14080489" y="12690221"/>
                    <a:pt x="9070848" y="12690221"/>
                  </a:cubicBezTo>
                  <a:cubicBezTo>
                    <a:pt x="4061206" y="12690221"/>
                    <a:pt x="0" y="9849358"/>
                    <a:pt x="0" y="6345047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099372" y="4374493"/>
            <a:ext cx="1929231" cy="455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Aktivität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00633" y="5708788"/>
            <a:ext cx="7926709" cy="2742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Würfelspiel – Medienbezogene Emotionen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27439" y="3080841"/>
            <a:ext cx="7637064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Medienwürfel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Emotionswürfel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22689" y="6847497"/>
            <a:ext cx="12737889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werfen die Würfel und jede Kombination dient dazu, echte Erfahrungen zu erzählen.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Gemeinsam schauen wir, welche positiven und negativen Emotionen Medien bei uns auslösen.</a:t>
            </a:r>
          </a:p>
        </p:txBody>
      </p:sp>
      <p:sp>
        <p:nvSpPr>
          <p:cNvPr id="4" name="Freeform 4"/>
          <p:cNvSpPr/>
          <p:nvPr/>
        </p:nvSpPr>
        <p:spPr>
          <a:xfrm rot="-1476060">
            <a:off x="9868689" y="1799963"/>
            <a:ext cx="4809042" cy="4516608"/>
          </a:xfrm>
          <a:custGeom>
            <a:avLst/>
            <a:gdLst/>
            <a:ahLst/>
            <a:cxnLst/>
            <a:rect l="l" t="t" r="r" b="b"/>
            <a:pathLst>
              <a:path w="4809042" h="4516608">
                <a:moveTo>
                  <a:pt x="0" y="0"/>
                </a:moveTo>
                <a:lnTo>
                  <a:pt x="4809042" y="0"/>
                </a:lnTo>
                <a:lnTo>
                  <a:pt x="4809042" y="4516607"/>
                </a:lnTo>
                <a:lnTo>
                  <a:pt x="0" y="45166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36" r="-336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36134" y="2221103"/>
            <a:ext cx="8312218" cy="2192911"/>
            <a:chOff x="0" y="0"/>
            <a:chExt cx="11082957" cy="2923882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1082957" cy="2923882"/>
              <a:chOff x="0" y="0"/>
              <a:chExt cx="2189226" cy="57755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189226" cy="577557"/>
              </a:xfrm>
              <a:custGeom>
                <a:avLst/>
                <a:gdLst/>
                <a:ahLst/>
                <a:cxnLst/>
                <a:rect l="l" t="t" r="r" b="b"/>
                <a:pathLst>
                  <a:path w="2189226" h="577557">
                    <a:moveTo>
                      <a:pt x="27505" y="0"/>
                    </a:moveTo>
                    <a:lnTo>
                      <a:pt x="2161721" y="0"/>
                    </a:lnTo>
                    <a:cubicBezTo>
                      <a:pt x="2169016" y="0"/>
                      <a:pt x="2176012" y="2898"/>
                      <a:pt x="2181170" y="8056"/>
                    </a:cubicBezTo>
                    <a:cubicBezTo>
                      <a:pt x="2186328" y="13214"/>
                      <a:pt x="2189226" y="20210"/>
                      <a:pt x="2189226" y="27505"/>
                    </a:cubicBezTo>
                    <a:lnTo>
                      <a:pt x="2189226" y="550052"/>
                    </a:lnTo>
                    <a:cubicBezTo>
                      <a:pt x="2189226" y="557347"/>
                      <a:pt x="2186328" y="564343"/>
                      <a:pt x="2181170" y="569501"/>
                    </a:cubicBezTo>
                    <a:cubicBezTo>
                      <a:pt x="2176012" y="574659"/>
                      <a:pt x="2169016" y="577557"/>
                      <a:pt x="2161721" y="577557"/>
                    </a:cubicBezTo>
                    <a:lnTo>
                      <a:pt x="27505" y="577557"/>
                    </a:lnTo>
                    <a:cubicBezTo>
                      <a:pt x="20210" y="577557"/>
                      <a:pt x="13214" y="574659"/>
                      <a:pt x="8056" y="569501"/>
                    </a:cubicBezTo>
                    <a:cubicBezTo>
                      <a:pt x="2898" y="564343"/>
                      <a:pt x="0" y="557347"/>
                      <a:pt x="0" y="550052"/>
                    </a:cubicBezTo>
                    <a:lnTo>
                      <a:pt x="0" y="27505"/>
                    </a:lnTo>
                    <a:cubicBezTo>
                      <a:pt x="0" y="20210"/>
                      <a:pt x="2898" y="13214"/>
                      <a:pt x="8056" y="8056"/>
                    </a:cubicBezTo>
                    <a:cubicBezTo>
                      <a:pt x="13214" y="2898"/>
                      <a:pt x="20210" y="0"/>
                      <a:pt x="275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2189226" cy="5966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4382904" y="94595"/>
              <a:ext cx="1344342" cy="2252488"/>
            </a:xfrm>
            <a:custGeom>
              <a:avLst/>
              <a:gdLst/>
              <a:ahLst/>
              <a:cxnLst/>
              <a:rect l="l" t="t" r="r" b="b"/>
              <a:pathLst>
                <a:path w="1344342" h="2252488">
                  <a:moveTo>
                    <a:pt x="0" y="0"/>
                  </a:moveTo>
                  <a:lnTo>
                    <a:pt x="1344342" y="0"/>
                  </a:lnTo>
                  <a:lnTo>
                    <a:pt x="1344342" y="2252488"/>
                  </a:lnTo>
                  <a:lnTo>
                    <a:pt x="0" y="22524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Freeform 7"/>
            <p:cNvSpPr/>
            <p:nvPr/>
          </p:nvSpPr>
          <p:spPr>
            <a:xfrm>
              <a:off x="354799" y="405798"/>
              <a:ext cx="2563783" cy="1630083"/>
            </a:xfrm>
            <a:custGeom>
              <a:avLst/>
              <a:gdLst/>
              <a:ahLst/>
              <a:cxnLst/>
              <a:rect l="l" t="t" r="r" b="b"/>
              <a:pathLst>
                <a:path w="2563783" h="1630083">
                  <a:moveTo>
                    <a:pt x="0" y="0"/>
                  </a:moveTo>
                  <a:lnTo>
                    <a:pt x="2563783" y="0"/>
                  </a:lnTo>
                  <a:lnTo>
                    <a:pt x="2563783" y="1630083"/>
                  </a:lnTo>
                  <a:lnTo>
                    <a:pt x="0" y="1630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004369" y="960688"/>
              <a:ext cx="1439664" cy="50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+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816543" y="960688"/>
              <a:ext cx="1439664" cy="50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=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071021" y="488305"/>
              <a:ext cx="3737453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Wenn ich Videos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über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Ungerechtigkeiten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sehe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,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macht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mich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das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wütend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36134" y="4779781"/>
            <a:ext cx="8312218" cy="1773438"/>
            <a:chOff x="0" y="0"/>
            <a:chExt cx="11082957" cy="236458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1082957" cy="2364584"/>
              <a:chOff x="0" y="0"/>
              <a:chExt cx="2189226" cy="46707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189226" cy="467078"/>
              </a:xfrm>
              <a:custGeom>
                <a:avLst/>
                <a:gdLst/>
                <a:ahLst/>
                <a:cxnLst/>
                <a:rect l="l" t="t" r="r" b="b"/>
                <a:pathLst>
                  <a:path w="2189226" h="467078">
                    <a:moveTo>
                      <a:pt x="27505" y="0"/>
                    </a:moveTo>
                    <a:lnTo>
                      <a:pt x="2161721" y="0"/>
                    </a:lnTo>
                    <a:cubicBezTo>
                      <a:pt x="2169016" y="0"/>
                      <a:pt x="2176012" y="2898"/>
                      <a:pt x="2181170" y="8056"/>
                    </a:cubicBezTo>
                    <a:cubicBezTo>
                      <a:pt x="2186328" y="13214"/>
                      <a:pt x="2189226" y="20210"/>
                      <a:pt x="2189226" y="27505"/>
                    </a:cubicBezTo>
                    <a:lnTo>
                      <a:pt x="2189226" y="439573"/>
                    </a:lnTo>
                    <a:cubicBezTo>
                      <a:pt x="2189226" y="446868"/>
                      <a:pt x="2186328" y="453864"/>
                      <a:pt x="2181170" y="459022"/>
                    </a:cubicBezTo>
                    <a:cubicBezTo>
                      <a:pt x="2176012" y="464181"/>
                      <a:pt x="2169016" y="467078"/>
                      <a:pt x="2161721" y="467078"/>
                    </a:cubicBezTo>
                    <a:lnTo>
                      <a:pt x="27505" y="467078"/>
                    </a:lnTo>
                    <a:cubicBezTo>
                      <a:pt x="20210" y="467078"/>
                      <a:pt x="13214" y="464181"/>
                      <a:pt x="8056" y="459022"/>
                    </a:cubicBezTo>
                    <a:cubicBezTo>
                      <a:pt x="2898" y="453864"/>
                      <a:pt x="0" y="446868"/>
                      <a:pt x="0" y="439573"/>
                    </a:cubicBezTo>
                    <a:lnTo>
                      <a:pt x="0" y="27505"/>
                    </a:lnTo>
                    <a:cubicBezTo>
                      <a:pt x="0" y="20210"/>
                      <a:pt x="2898" y="13214"/>
                      <a:pt x="8056" y="8056"/>
                    </a:cubicBezTo>
                    <a:cubicBezTo>
                      <a:pt x="13214" y="2898"/>
                      <a:pt x="20210" y="0"/>
                      <a:pt x="275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9050"/>
                <a:ext cx="2189226" cy="4861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3004369" y="960688"/>
              <a:ext cx="941379" cy="50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+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32073" y="960688"/>
              <a:ext cx="809479" cy="50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=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360160" y="544117"/>
              <a:ext cx="3549693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Tanzen und Musik hören lässt mich sehr gut fühlen.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4444334" y="203093"/>
              <a:ext cx="1575668" cy="2035494"/>
            </a:xfrm>
            <a:custGeom>
              <a:avLst/>
              <a:gdLst/>
              <a:ahLst/>
              <a:cxnLst/>
              <a:rect l="l" t="t" r="r" b="b"/>
              <a:pathLst>
                <a:path w="1575668" h="2035494">
                  <a:moveTo>
                    <a:pt x="0" y="0"/>
                  </a:moveTo>
                  <a:lnTo>
                    <a:pt x="1575668" y="0"/>
                  </a:lnTo>
                  <a:lnTo>
                    <a:pt x="1575668" y="2035493"/>
                  </a:lnTo>
                  <a:lnTo>
                    <a:pt x="0" y="2035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683090" y="169225"/>
              <a:ext cx="2090549" cy="2069361"/>
            </a:xfrm>
            <a:custGeom>
              <a:avLst/>
              <a:gdLst/>
              <a:ahLst/>
              <a:cxnLst/>
              <a:rect l="l" t="t" r="r" b="b"/>
              <a:pathLst>
                <a:path w="2090549" h="2069361">
                  <a:moveTo>
                    <a:pt x="0" y="0"/>
                  </a:moveTo>
                  <a:lnTo>
                    <a:pt x="2090550" y="0"/>
                  </a:lnTo>
                  <a:lnTo>
                    <a:pt x="2090550" y="2069361"/>
                  </a:lnTo>
                  <a:lnTo>
                    <a:pt x="0" y="20693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136134" y="6814803"/>
            <a:ext cx="8312218" cy="2078238"/>
            <a:chOff x="0" y="0"/>
            <a:chExt cx="11082957" cy="2770984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11082957" cy="2770984"/>
              <a:chOff x="0" y="0"/>
              <a:chExt cx="2189226" cy="54735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2189226" cy="547355"/>
              </a:xfrm>
              <a:custGeom>
                <a:avLst/>
                <a:gdLst/>
                <a:ahLst/>
                <a:cxnLst/>
                <a:rect l="l" t="t" r="r" b="b"/>
                <a:pathLst>
                  <a:path w="2189226" h="547355">
                    <a:moveTo>
                      <a:pt x="27505" y="0"/>
                    </a:moveTo>
                    <a:lnTo>
                      <a:pt x="2161721" y="0"/>
                    </a:lnTo>
                    <a:cubicBezTo>
                      <a:pt x="2169016" y="0"/>
                      <a:pt x="2176012" y="2898"/>
                      <a:pt x="2181170" y="8056"/>
                    </a:cubicBezTo>
                    <a:cubicBezTo>
                      <a:pt x="2186328" y="13214"/>
                      <a:pt x="2189226" y="20210"/>
                      <a:pt x="2189226" y="27505"/>
                    </a:cubicBezTo>
                    <a:lnTo>
                      <a:pt x="2189226" y="519850"/>
                    </a:lnTo>
                    <a:cubicBezTo>
                      <a:pt x="2189226" y="527145"/>
                      <a:pt x="2186328" y="534141"/>
                      <a:pt x="2181170" y="539299"/>
                    </a:cubicBezTo>
                    <a:cubicBezTo>
                      <a:pt x="2176012" y="544457"/>
                      <a:pt x="2169016" y="547355"/>
                      <a:pt x="2161721" y="547355"/>
                    </a:cubicBezTo>
                    <a:lnTo>
                      <a:pt x="27505" y="547355"/>
                    </a:lnTo>
                    <a:cubicBezTo>
                      <a:pt x="20210" y="547355"/>
                      <a:pt x="13214" y="544457"/>
                      <a:pt x="8056" y="539299"/>
                    </a:cubicBezTo>
                    <a:cubicBezTo>
                      <a:pt x="2898" y="534141"/>
                      <a:pt x="0" y="527145"/>
                      <a:pt x="0" y="519850"/>
                    </a:cubicBezTo>
                    <a:lnTo>
                      <a:pt x="0" y="27505"/>
                    </a:lnTo>
                    <a:cubicBezTo>
                      <a:pt x="0" y="20210"/>
                      <a:pt x="2898" y="13214"/>
                      <a:pt x="8056" y="8056"/>
                    </a:cubicBezTo>
                    <a:cubicBezTo>
                      <a:pt x="13214" y="2898"/>
                      <a:pt x="20210" y="0"/>
                      <a:pt x="275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19050"/>
                <a:ext cx="2189226" cy="5664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7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3004369" y="960688"/>
              <a:ext cx="941379" cy="50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+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32073" y="960688"/>
              <a:ext cx="809479" cy="50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=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360160" y="544117"/>
              <a:ext cx="3549693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überrascht mich, mit jemandem zu sprechen, der sehr weit weg ist.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751855" y="289262"/>
              <a:ext cx="1953019" cy="2299219"/>
            </a:xfrm>
            <a:custGeom>
              <a:avLst/>
              <a:gdLst/>
              <a:ahLst/>
              <a:cxnLst/>
              <a:rect l="l" t="t" r="r" b="b"/>
              <a:pathLst>
                <a:path w="1953019" h="2299219">
                  <a:moveTo>
                    <a:pt x="0" y="0"/>
                  </a:moveTo>
                  <a:lnTo>
                    <a:pt x="1953020" y="0"/>
                  </a:lnTo>
                  <a:lnTo>
                    <a:pt x="1953020" y="2299219"/>
                  </a:lnTo>
                  <a:lnTo>
                    <a:pt x="0" y="2299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4295258" y="423106"/>
              <a:ext cx="1622741" cy="2272532"/>
            </a:xfrm>
            <a:custGeom>
              <a:avLst/>
              <a:gdLst/>
              <a:ahLst/>
              <a:cxnLst/>
              <a:rect l="l" t="t" r="r" b="b"/>
              <a:pathLst>
                <a:path w="1622741" h="2272532">
                  <a:moveTo>
                    <a:pt x="0" y="0"/>
                  </a:moveTo>
                  <a:lnTo>
                    <a:pt x="1622741" y="0"/>
                  </a:lnTo>
                  <a:lnTo>
                    <a:pt x="1622741" y="2272532"/>
                  </a:lnTo>
                  <a:lnTo>
                    <a:pt x="0" y="2272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3639236" y="1374471"/>
            <a:ext cx="1100954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werfen die Würfel und jede Kombination dient dazu, echte Erfahrungen zu erzählen.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82541" y="4501707"/>
            <a:ext cx="19470541" cy="13870180"/>
            <a:chOff x="0" y="0"/>
            <a:chExt cx="13845718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45794" cy="9863201"/>
            </a:xfrm>
            <a:custGeom>
              <a:avLst/>
              <a:gdLst/>
              <a:ahLst/>
              <a:cxnLst/>
              <a:rect l="l" t="t" r="r" b="b"/>
              <a:pathLst>
                <a:path w="13845794" h="9863201">
                  <a:moveTo>
                    <a:pt x="0" y="4931664"/>
                  </a:moveTo>
                  <a:cubicBezTo>
                    <a:pt x="0" y="2208022"/>
                    <a:pt x="3099435" y="0"/>
                    <a:pt x="6922897" y="0"/>
                  </a:cubicBezTo>
                  <a:cubicBezTo>
                    <a:pt x="10746359" y="0"/>
                    <a:pt x="13845794" y="2208022"/>
                    <a:pt x="13845794" y="4931664"/>
                  </a:cubicBezTo>
                  <a:cubicBezTo>
                    <a:pt x="13845794" y="7655306"/>
                    <a:pt x="10746232" y="9863201"/>
                    <a:pt x="6922897" y="9863201"/>
                  </a:cubicBezTo>
                  <a:cubicBezTo>
                    <a:pt x="3099562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360570" y="938133"/>
            <a:ext cx="13871648" cy="981777"/>
            <a:chOff x="0" y="0"/>
            <a:chExt cx="11704320" cy="82838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828381"/>
            </a:xfrm>
            <a:custGeom>
              <a:avLst/>
              <a:gdLst/>
              <a:ahLst/>
              <a:cxnLst/>
              <a:rect l="l" t="t" r="r" b="b"/>
              <a:pathLst>
                <a:path w="11704320" h="828381">
                  <a:moveTo>
                    <a:pt x="0" y="0"/>
                  </a:moveTo>
                  <a:lnTo>
                    <a:pt x="11704320" y="0"/>
                  </a:lnTo>
                  <a:lnTo>
                    <a:pt x="11704320" y="828381"/>
                  </a:lnTo>
                  <a:lnTo>
                    <a:pt x="0" y="8283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7133" b="-21348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1704320" cy="8664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733"/>
                </a:lnSpc>
              </a:pPr>
              <a:r>
                <a:rPr lang="en-US" sz="3944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Tag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790411" y="1868751"/>
            <a:ext cx="11011966" cy="775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5"/>
              </a:lnSpc>
            </a:pPr>
            <a:r>
              <a:rPr lang="en-US" sz="488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Gesunde Nutzung digitaler Medien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06751" y="5460932"/>
            <a:ext cx="2167915" cy="511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5"/>
              </a:lnSpc>
            </a:pPr>
            <a:r>
              <a:rPr lang="en-US" sz="337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Aktivität 2.1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37008" y="7086668"/>
            <a:ext cx="8907401" cy="168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2"/>
              </a:lnSpc>
            </a:pPr>
            <a:r>
              <a:rPr lang="en-US" sz="539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Nutzungszeiten digitaler Medien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36740" y="1067269"/>
            <a:ext cx="6168829" cy="1688350"/>
            <a:chOff x="0" y="0"/>
            <a:chExt cx="1403361" cy="3840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03361" cy="384087"/>
            </a:xfrm>
            <a:custGeom>
              <a:avLst/>
              <a:gdLst/>
              <a:ahLst/>
              <a:cxnLst/>
              <a:rect l="l" t="t" r="r" b="b"/>
              <a:pathLst>
                <a:path w="1403361" h="384087">
                  <a:moveTo>
                    <a:pt x="38821" y="0"/>
                  </a:moveTo>
                  <a:lnTo>
                    <a:pt x="1364540" y="0"/>
                  </a:lnTo>
                  <a:cubicBezTo>
                    <a:pt x="1385980" y="0"/>
                    <a:pt x="1403361" y="17381"/>
                    <a:pt x="1403361" y="38821"/>
                  </a:cubicBezTo>
                  <a:lnTo>
                    <a:pt x="1403361" y="345265"/>
                  </a:lnTo>
                  <a:cubicBezTo>
                    <a:pt x="1403361" y="355561"/>
                    <a:pt x="1399271" y="365436"/>
                    <a:pt x="1391990" y="372716"/>
                  </a:cubicBezTo>
                  <a:cubicBezTo>
                    <a:pt x="1384710" y="379996"/>
                    <a:pt x="1374836" y="384087"/>
                    <a:pt x="1364540" y="384087"/>
                  </a:cubicBezTo>
                  <a:lnTo>
                    <a:pt x="38821" y="384087"/>
                  </a:lnTo>
                  <a:cubicBezTo>
                    <a:pt x="28525" y="384087"/>
                    <a:pt x="18651" y="379996"/>
                    <a:pt x="11370" y="372716"/>
                  </a:cubicBezTo>
                  <a:cubicBezTo>
                    <a:pt x="4090" y="365436"/>
                    <a:pt x="0" y="355561"/>
                    <a:pt x="0" y="345265"/>
                  </a:cubicBezTo>
                  <a:lnTo>
                    <a:pt x="0" y="38821"/>
                  </a:lnTo>
                  <a:cubicBezTo>
                    <a:pt x="0" y="28525"/>
                    <a:pt x="4090" y="18651"/>
                    <a:pt x="11370" y="11370"/>
                  </a:cubicBezTo>
                  <a:cubicBezTo>
                    <a:pt x="18651" y="4090"/>
                    <a:pt x="28525" y="0"/>
                    <a:pt x="38821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403361" cy="412662"/>
            </a:xfrm>
            <a:prstGeom prst="rect">
              <a:avLst/>
            </a:prstGeom>
          </p:spPr>
          <p:txBody>
            <a:bodyPr lIns="82705" tIns="82705" rIns="82705" bIns="82705" rtlCol="0" anchor="ctr"/>
            <a:lstStyle/>
            <a:p>
              <a:pPr algn="ctr">
                <a:lnSpc>
                  <a:spcPts val="3334"/>
                </a:lnSpc>
              </a:pPr>
              <a:r>
                <a:rPr lang="en-US" sz="2778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Wann und wie lange nutzt du jeden Tag dein Tablet oder dein Handy?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9826160" y="2243801"/>
            <a:ext cx="5589988" cy="7262995"/>
          </a:xfrm>
          <a:custGeom>
            <a:avLst/>
            <a:gdLst/>
            <a:ahLst/>
            <a:cxnLst/>
            <a:rect l="l" t="t" r="r" b="b"/>
            <a:pathLst>
              <a:path w="5589988" h="7262995">
                <a:moveTo>
                  <a:pt x="0" y="0"/>
                </a:moveTo>
                <a:lnTo>
                  <a:pt x="5589988" y="0"/>
                </a:lnTo>
                <a:lnTo>
                  <a:pt x="5589988" y="7262995"/>
                </a:lnTo>
                <a:lnTo>
                  <a:pt x="0" y="72629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43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2594735" y="1896662"/>
            <a:ext cx="764197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Stühle im Kreis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Optional: Wandposter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94735" y="6802272"/>
            <a:ext cx="471641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denken darüber nach, wann und wie lange wir Handys oder Tablets nutzen.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933615" y="-783045"/>
            <a:ext cx="9122770" cy="11853090"/>
          </a:xfrm>
          <a:custGeom>
            <a:avLst/>
            <a:gdLst/>
            <a:ahLst/>
            <a:cxnLst/>
            <a:rect l="l" t="t" r="r" b="b"/>
            <a:pathLst>
              <a:path w="9122770" h="11853090">
                <a:moveTo>
                  <a:pt x="0" y="0"/>
                </a:moveTo>
                <a:lnTo>
                  <a:pt x="9122770" y="0"/>
                </a:lnTo>
                <a:lnTo>
                  <a:pt x="9122770" y="11853090"/>
                </a:lnTo>
                <a:lnTo>
                  <a:pt x="0" y="118530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43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6820793" y="1566330"/>
            <a:ext cx="2323207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Einvernehmlich vereinbart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429495" y="1700491"/>
            <a:ext cx="809718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2h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759841" y="3186093"/>
            <a:ext cx="2175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 Minuten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759841" y="6005195"/>
            <a:ext cx="2175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15 Minuten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59841" y="8966273"/>
            <a:ext cx="2175742" cy="363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1"/>
              </a:lnSpc>
              <a:spcBef>
                <a:spcPct val="0"/>
              </a:spcBef>
            </a:pPr>
            <a:r>
              <a:rPr lang="en-US" sz="225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Gesamtzeit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59841" y="7490195"/>
            <a:ext cx="2175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358512" y="7490195"/>
            <a:ext cx="501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524707" y="1747156"/>
            <a:ext cx="501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358512" y="3186093"/>
            <a:ext cx="501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10000" y="6005195"/>
            <a:ext cx="5017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11880" y="2050846"/>
            <a:ext cx="25511760" cy="17845623"/>
            <a:chOff x="0" y="0"/>
            <a:chExt cx="18141696" cy="12690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141696" cy="12690221"/>
            </a:xfrm>
            <a:custGeom>
              <a:avLst/>
              <a:gdLst/>
              <a:ahLst/>
              <a:cxnLst/>
              <a:rect l="l" t="t" r="r" b="b"/>
              <a:pathLst>
                <a:path w="18141696" h="12690221">
                  <a:moveTo>
                    <a:pt x="0" y="6345047"/>
                  </a:moveTo>
                  <a:cubicBezTo>
                    <a:pt x="0" y="2840863"/>
                    <a:pt x="4061206" y="0"/>
                    <a:pt x="9070848" y="0"/>
                  </a:cubicBezTo>
                  <a:cubicBezTo>
                    <a:pt x="14080489" y="0"/>
                    <a:pt x="18141696" y="2840863"/>
                    <a:pt x="18141696" y="6345047"/>
                  </a:cubicBezTo>
                  <a:cubicBezTo>
                    <a:pt x="18141696" y="9849231"/>
                    <a:pt x="14080489" y="12690221"/>
                    <a:pt x="9070848" y="12690221"/>
                  </a:cubicBezTo>
                  <a:cubicBezTo>
                    <a:pt x="4061206" y="12690221"/>
                    <a:pt x="0" y="9849358"/>
                    <a:pt x="0" y="6345047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099372" y="4374493"/>
            <a:ext cx="1929231" cy="455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Aktivität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00633" y="5708788"/>
            <a:ext cx="7926709" cy="1831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Würfelspiel – Medienemotionen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146237" y="3490433"/>
            <a:ext cx="9041132" cy="11535734"/>
          </a:xfrm>
          <a:custGeom>
            <a:avLst/>
            <a:gdLst/>
            <a:ahLst/>
            <a:cxnLst/>
            <a:rect l="l" t="t" r="r" b="b"/>
            <a:pathLst>
              <a:path w="9041132" h="11535734">
                <a:moveTo>
                  <a:pt x="0" y="0"/>
                </a:moveTo>
                <a:lnTo>
                  <a:pt x="9041132" y="0"/>
                </a:lnTo>
                <a:lnTo>
                  <a:pt x="9041132" y="11535734"/>
                </a:lnTo>
                <a:lnTo>
                  <a:pt x="0" y="115357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590328" y="1432235"/>
            <a:ext cx="4373325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Karten mit Situationen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(Optional) Vergleichstafel und Etiketten für „gesund“ und „ungesund“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27328" y="1432235"/>
            <a:ext cx="4870345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kleinen Gruppen ordnen wir verschiedene Situationen der Nutzung digitaler Medien ein.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561739" y="-1144337"/>
            <a:ext cx="9164522" cy="12575674"/>
          </a:xfrm>
          <a:custGeom>
            <a:avLst/>
            <a:gdLst/>
            <a:ahLst/>
            <a:cxnLst/>
            <a:rect l="l" t="t" r="r" b="b"/>
            <a:pathLst>
              <a:path w="9164522" h="12575674">
                <a:moveTo>
                  <a:pt x="0" y="0"/>
                </a:moveTo>
                <a:lnTo>
                  <a:pt x="9164522" y="0"/>
                </a:lnTo>
                <a:lnTo>
                  <a:pt x="9164522" y="12575674"/>
                </a:lnTo>
                <a:lnTo>
                  <a:pt x="0" y="12575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732064" y="-414845"/>
            <a:ext cx="8823872" cy="11116690"/>
          </a:xfrm>
          <a:custGeom>
            <a:avLst/>
            <a:gdLst/>
            <a:ahLst/>
            <a:cxnLst/>
            <a:rect l="l" t="t" r="r" b="b"/>
            <a:pathLst>
              <a:path w="8823872" h="11116690">
                <a:moveTo>
                  <a:pt x="0" y="0"/>
                </a:moveTo>
                <a:lnTo>
                  <a:pt x="8823872" y="0"/>
                </a:lnTo>
                <a:lnTo>
                  <a:pt x="8823872" y="11116690"/>
                </a:lnTo>
                <a:lnTo>
                  <a:pt x="0" y="111166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581050" y="-1211626"/>
            <a:ext cx="9112929" cy="12700946"/>
          </a:xfrm>
          <a:custGeom>
            <a:avLst/>
            <a:gdLst/>
            <a:ahLst/>
            <a:cxnLst/>
            <a:rect l="l" t="t" r="r" b="b"/>
            <a:pathLst>
              <a:path w="9112929" h="12700946">
                <a:moveTo>
                  <a:pt x="0" y="0"/>
                </a:moveTo>
                <a:lnTo>
                  <a:pt x="9112929" y="0"/>
                </a:lnTo>
                <a:lnTo>
                  <a:pt x="9112929" y="12700946"/>
                </a:lnTo>
                <a:lnTo>
                  <a:pt x="0" y="127009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671722" y="-1025160"/>
            <a:ext cx="8944556" cy="12337319"/>
          </a:xfrm>
          <a:custGeom>
            <a:avLst/>
            <a:gdLst/>
            <a:ahLst/>
            <a:cxnLst/>
            <a:rect l="l" t="t" r="r" b="b"/>
            <a:pathLst>
              <a:path w="8944556" h="12337319">
                <a:moveTo>
                  <a:pt x="0" y="0"/>
                </a:moveTo>
                <a:lnTo>
                  <a:pt x="8944556" y="0"/>
                </a:lnTo>
                <a:lnTo>
                  <a:pt x="8944556" y="12337320"/>
                </a:lnTo>
                <a:lnTo>
                  <a:pt x="0" y="123373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546065" y="-429754"/>
            <a:ext cx="9195870" cy="11146509"/>
          </a:xfrm>
          <a:custGeom>
            <a:avLst/>
            <a:gdLst/>
            <a:ahLst/>
            <a:cxnLst/>
            <a:rect l="l" t="t" r="r" b="b"/>
            <a:pathLst>
              <a:path w="9195870" h="11146509">
                <a:moveTo>
                  <a:pt x="0" y="0"/>
                </a:moveTo>
                <a:lnTo>
                  <a:pt x="9195870" y="0"/>
                </a:lnTo>
                <a:lnTo>
                  <a:pt x="9195870" y="11146508"/>
                </a:lnTo>
                <a:lnTo>
                  <a:pt x="0" y="111465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674047" y="-514668"/>
            <a:ext cx="8939906" cy="11316336"/>
          </a:xfrm>
          <a:custGeom>
            <a:avLst/>
            <a:gdLst/>
            <a:ahLst/>
            <a:cxnLst/>
            <a:rect l="l" t="t" r="r" b="b"/>
            <a:pathLst>
              <a:path w="8939906" h="11316336">
                <a:moveTo>
                  <a:pt x="0" y="0"/>
                </a:moveTo>
                <a:lnTo>
                  <a:pt x="8939906" y="0"/>
                </a:lnTo>
                <a:lnTo>
                  <a:pt x="8939906" y="11316336"/>
                </a:lnTo>
                <a:lnTo>
                  <a:pt x="0" y="11316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683950" y="-328954"/>
            <a:ext cx="8920099" cy="10944907"/>
          </a:xfrm>
          <a:custGeom>
            <a:avLst/>
            <a:gdLst/>
            <a:ahLst/>
            <a:cxnLst/>
            <a:rect l="l" t="t" r="r" b="b"/>
            <a:pathLst>
              <a:path w="8920099" h="10944907">
                <a:moveTo>
                  <a:pt x="0" y="0"/>
                </a:moveTo>
                <a:lnTo>
                  <a:pt x="8920100" y="0"/>
                </a:lnTo>
                <a:lnTo>
                  <a:pt x="8920100" y="10944908"/>
                </a:lnTo>
                <a:lnTo>
                  <a:pt x="0" y="10944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525898" y="-903115"/>
            <a:ext cx="9236204" cy="12093230"/>
          </a:xfrm>
          <a:custGeom>
            <a:avLst/>
            <a:gdLst/>
            <a:ahLst/>
            <a:cxnLst/>
            <a:rect l="l" t="t" r="r" b="b"/>
            <a:pathLst>
              <a:path w="9236204" h="12093230">
                <a:moveTo>
                  <a:pt x="0" y="0"/>
                </a:moveTo>
                <a:lnTo>
                  <a:pt x="9236204" y="0"/>
                </a:lnTo>
                <a:lnTo>
                  <a:pt x="9236204" y="12093230"/>
                </a:lnTo>
                <a:lnTo>
                  <a:pt x="0" y="120932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0029" y="4151173"/>
            <a:ext cx="19470648" cy="13870127"/>
            <a:chOff x="0" y="842049"/>
            <a:chExt cx="13845794" cy="9863201"/>
          </a:xfrm>
        </p:grpSpPr>
        <p:sp>
          <p:nvSpPr>
            <p:cNvPr id="3" name="Freeform 3"/>
            <p:cNvSpPr/>
            <p:nvPr/>
          </p:nvSpPr>
          <p:spPr>
            <a:xfrm>
              <a:off x="0" y="842049"/>
              <a:ext cx="13845794" cy="9863201"/>
            </a:xfrm>
            <a:custGeom>
              <a:avLst/>
              <a:gdLst/>
              <a:ahLst/>
              <a:cxnLst/>
              <a:rect l="l" t="t" r="r" b="b"/>
              <a:pathLst>
                <a:path w="13845794" h="9863201">
                  <a:moveTo>
                    <a:pt x="0" y="4931664"/>
                  </a:moveTo>
                  <a:cubicBezTo>
                    <a:pt x="0" y="2208022"/>
                    <a:pt x="3099435" y="0"/>
                    <a:pt x="6922897" y="0"/>
                  </a:cubicBezTo>
                  <a:cubicBezTo>
                    <a:pt x="10746359" y="0"/>
                    <a:pt x="13845794" y="2208022"/>
                    <a:pt x="13845794" y="4931664"/>
                  </a:cubicBezTo>
                  <a:cubicBezTo>
                    <a:pt x="13845794" y="7655306"/>
                    <a:pt x="10746232" y="9863201"/>
                    <a:pt x="6922897" y="9863201"/>
                  </a:cubicBezTo>
                  <a:cubicBezTo>
                    <a:pt x="3099562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086096" y="1096450"/>
            <a:ext cx="12344400" cy="873077"/>
            <a:chOff x="0" y="0"/>
            <a:chExt cx="11704320" cy="82780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827805"/>
            </a:xfrm>
            <a:custGeom>
              <a:avLst/>
              <a:gdLst/>
              <a:ahLst/>
              <a:cxnLst/>
              <a:rect l="l" t="t" r="r" b="b"/>
              <a:pathLst>
                <a:path w="11704320" h="827805">
                  <a:moveTo>
                    <a:pt x="0" y="0"/>
                  </a:moveTo>
                  <a:lnTo>
                    <a:pt x="11704320" y="0"/>
                  </a:lnTo>
                  <a:lnTo>
                    <a:pt x="11704320" y="827805"/>
                  </a:lnTo>
                  <a:lnTo>
                    <a:pt x="0" y="8278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7298" b="-213698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1704320" cy="8659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211"/>
                </a:lnSpc>
              </a:pPr>
              <a:r>
                <a:rPr lang="en-US" sz="350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Tag 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73395" y="1910888"/>
            <a:ext cx="12769802" cy="703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43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Reflexion und gesunde Mediengewohnheiten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99372" y="6062660"/>
            <a:ext cx="1929231" cy="455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Aktivität 3.1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00633" y="7512638"/>
            <a:ext cx="7926709" cy="770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7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Medienerfahrungen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93387" y="5101934"/>
            <a:ext cx="9037832" cy="3034768"/>
            <a:chOff x="0" y="0"/>
            <a:chExt cx="2128454" cy="7146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8454" cy="714620"/>
            </a:xfrm>
            <a:custGeom>
              <a:avLst/>
              <a:gdLst/>
              <a:ahLst/>
              <a:cxnLst/>
              <a:rect l="l" t="t" r="r" b="b"/>
              <a:pathLst>
                <a:path w="2128454" h="714620">
                  <a:moveTo>
                    <a:pt x="2128454" y="40417"/>
                  </a:moveTo>
                  <a:lnTo>
                    <a:pt x="2128454" y="674203"/>
                  </a:lnTo>
                  <a:cubicBezTo>
                    <a:pt x="2128454" y="696525"/>
                    <a:pt x="2110359" y="714620"/>
                    <a:pt x="2088037" y="714620"/>
                  </a:cubicBezTo>
                  <a:lnTo>
                    <a:pt x="40417" y="714620"/>
                  </a:lnTo>
                  <a:cubicBezTo>
                    <a:pt x="18095" y="714620"/>
                    <a:pt x="0" y="696525"/>
                    <a:pt x="0" y="674203"/>
                  </a:cubicBezTo>
                  <a:lnTo>
                    <a:pt x="0" y="40417"/>
                  </a:lnTo>
                  <a:cubicBezTo>
                    <a:pt x="0" y="18095"/>
                    <a:pt x="18095" y="0"/>
                    <a:pt x="40417" y="0"/>
                  </a:cubicBezTo>
                  <a:lnTo>
                    <a:pt x="2088037" y="0"/>
                  </a:lnTo>
                  <a:cubicBezTo>
                    <a:pt x="2098756" y="0"/>
                    <a:pt x="2109036" y="4258"/>
                    <a:pt x="2116616" y="11838"/>
                  </a:cubicBezTo>
                  <a:cubicBezTo>
                    <a:pt x="2124196" y="19417"/>
                    <a:pt x="2128454" y="29698"/>
                    <a:pt x="2128454" y="40417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28454" cy="743195"/>
            </a:xfrm>
            <a:prstGeom prst="rect">
              <a:avLst/>
            </a:prstGeom>
          </p:spPr>
          <p:txBody>
            <a:bodyPr lIns="79895" tIns="79895" rIns="79895" bIns="79895" rtlCol="0" anchor="ctr"/>
            <a:lstStyle/>
            <a:p>
              <a:pPr algn="ctr">
                <a:lnSpc>
                  <a:spcPts val="3220"/>
                </a:lnSpc>
              </a:pPr>
              <a:r>
                <a:rPr lang="en-US" sz="2684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Wann und wie nutzt du Kommunikationsmedien und wie fühlst du dich dabei?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29048" y="1516934"/>
            <a:ext cx="4891089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Stühle im Kreis oder Halbkreis aufgestellt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und Marker / Kreide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342423" y="1564559"/>
            <a:ext cx="544695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teilen Erfahrungen darüber, wie wir Medien nutzen und wie wir uns dabei fühlen.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01950" y="5692950"/>
            <a:ext cx="3734100" cy="1560600"/>
            <a:chOff x="0" y="0"/>
            <a:chExt cx="983467" cy="411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3467" cy="411022"/>
            </a:xfrm>
            <a:custGeom>
              <a:avLst/>
              <a:gdLst/>
              <a:ahLst/>
              <a:cxnLst/>
              <a:rect l="l" t="t" r="r" b="b"/>
              <a:pathLst>
                <a:path w="983467" h="411022">
                  <a:moveTo>
                    <a:pt x="52480" y="0"/>
                  </a:moveTo>
                  <a:lnTo>
                    <a:pt x="930986" y="0"/>
                  </a:lnTo>
                  <a:cubicBezTo>
                    <a:pt x="959970" y="0"/>
                    <a:pt x="983467" y="23496"/>
                    <a:pt x="983467" y="52480"/>
                  </a:cubicBezTo>
                  <a:lnTo>
                    <a:pt x="983467" y="358542"/>
                  </a:lnTo>
                  <a:cubicBezTo>
                    <a:pt x="983467" y="372460"/>
                    <a:pt x="977937" y="385809"/>
                    <a:pt x="968096" y="395651"/>
                  </a:cubicBezTo>
                  <a:cubicBezTo>
                    <a:pt x="958254" y="405493"/>
                    <a:pt x="944905" y="411022"/>
                    <a:pt x="930986" y="411022"/>
                  </a:cubicBezTo>
                  <a:lnTo>
                    <a:pt x="52480" y="411022"/>
                  </a:lnTo>
                  <a:cubicBezTo>
                    <a:pt x="38562" y="411022"/>
                    <a:pt x="25213" y="405493"/>
                    <a:pt x="15371" y="395651"/>
                  </a:cubicBezTo>
                  <a:cubicBezTo>
                    <a:pt x="5529" y="385809"/>
                    <a:pt x="0" y="372460"/>
                    <a:pt x="0" y="358542"/>
                  </a:cubicBezTo>
                  <a:lnTo>
                    <a:pt x="0" y="52480"/>
                  </a:lnTo>
                  <a:cubicBezTo>
                    <a:pt x="0" y="38562"/>
                    <a:pt x="5529" y="25213"/>
                    <a:pt x="15371" y="15371"/>
                  </a:cubicBezTo>
                  <a:cubicBezTo>
                    <a:pt x="25213" y="5529"/>
                    <a:pt x="38562" y="0"/>
                    <a:pt x="52480" y="0"/>
                  </a:cubicBezTo>
                  <a:close/>
                </a:path>
              </a:pathLst>
            </a:custGeom>
            <a:solidFill>
              <a:srgbClr val="51B264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983467" cy="43007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880"/>
                </a:lnSpc>
              </a:pPr>
              <a:r>
                <a:rPr lang="en-US" sz="2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passiert, wenn du viel Zeit online bist?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402706" y="5692950"/>
            <a:ext cx="4085100" cy="1560600"/>
            <a:chOff x="0" y="0"/>
            <a:chExt cx="1075911" cy="4110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5911" cy="411022"/>
            </a:xfrm>
            <a:custGeom>
              <a:avLst/>
              <a:gdLst/>
              <a:ahLst/>
              <a:cxnLst/>
              <a:rect l="l" t="t" r="r" b="b"/>
              <a:pathLst>
                <a:path w="1075911" h="411022">
                  <a:moveTo>
                    <a:pt x="47971" y="0"/>
                  </a:moveTo>
                  <a:lnTo>
                    <a:pt x="1027940" y="0"/>
                  </a:lnTo>
                  <a:cubicBezTo>
                    <a:pt x="1040663" y="0"/>
                    <a:pt x="1052864" y="5054"/>
                    <a:pt x="1061861" y="14050"/>
                  </a:cubicBezTo>
                  <a:cubicBezTo>
                    <a:pt x="1070857" y="23047"/>
                    <a:pt x="1075911" y="35248"/>
                    <a:pt x="1075911" y="47971"/>
                  </a:cubicBezTo>
                  <a:lnTo>
                    <a:pt x="1075911" y="363051"/>
                  </a:lnTo>
                  <a:cubicBezTo>
                    <a:pt x="1075911" y="375774"/>
                    <a:pt x="1070857" y="387975"/>
                    <a:pt x="1061861" y="396972"/>
                  </a:cubicBezTo>
                  <a:cubicBezTo>
                    <a:pt x="1052864" y="405968"/>
                    <a:pt x="1040663" y="411022"/>
                    <a:pt x="1027940" y="411022"/>
                  </a:cubicBezTo>
                  <a:lnTo>
                    <a:pt x="47971" y="411022"/>
                  </a:lnTo>
                  <a:cubicBezTo>
                    <a:pt x="35248" y="411022"/>
                    <a:pt x="23047" y="405968"/>
                    <a:pt x="14050" y="396972"/>
                  </a:cubicBezTo>
                  <a:cubicBezTo>
                    <a:pt x="5054" y="387975"/>
                    <a:pt x="0" y="375774"/>
                    <a:pt x="0" y="363051"/>
                  </a:cubicBezTo>
                  <a:lnTo>
                    <a:pt x="0" y="47971"/>
                  </a:lnTo>
                  <a:cubicBezTo>
                    <a:pt x="0" y="35248"/>
                    <a:pt x="5054" y="23047"/>
                    <a:pt x="14050" y="14050"/>
                  </a:cubicBezTo>
                  <a:cubicBezTo>
                    <a:pt x="23047" y="5054"/>
                    <a:pt x="35248" y="0"/>
                    <a:pt x="47971" y="0"/>
                  </a:cubicBezTo>
                  <a:close/>
                </a:path>
              </a:pathLst>
            </a:custGeom>
            <a:solidFill>
              <a:srgbClr val="FFED4C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75911" cy="43007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880"/>
                </a:lnSpc>
              </a:pPr>
              <a:r>
                <a:rPr lang="en-US" sz="2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könntest du tun, um mehr auszuruhen?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885294" y="3580200"/>
            <a:ext cx="2517413" cy="1560600"/>
            <a:chOff x="0" y="0"/>
            <a:chExt cx="663022" cy="41102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3022" cy="411022"/>
            </a:xfrm>
            <a:custGeom>
              <a:avLst/>
              <a:gdLst/>
              <a:ahLst/>
              <a:cxnLst/>
              <a:rect l="l" t="t" r="r" b="b"/>
              <a:pathLst>
                <a:path w="663022" h="411022">
                  <a:moveTo>
                    <a:pt x="77845" y="0"/>
                  </a:moveTo>
                  <a:lnTo>
                    <a:pt x="585177" y="0"/>
                  </a:lnTo>
                  <a:cubicBezTo>
                    <a:pt x="628170" y="0"/>
                    <a:pt x="663022" y="34852"/>
                    <a:pt x="663022" y="77845"/>
                  </a:cubicBezTo>
                  <a:lnTo>
                    <a:pt x="663022" y="333178"/>
                  </a:lnTo>
                  <a:cubicBezTo>
                    <a:pt x="663022" y="376170"/>
                    <a:pt x="628170" y="411022"/>
                    <a:pt x="585177" y="411022"/>
                  </a:cubicBezTo>
                  <a:lnTo>
                    <a:pt x="77845" y="411022"/>
                  </a:lnTo>
                  <a:cubicBezTo>
                    <a:pt x="34852" y="411022"/>
                    <a:pt x="0" y="376170"/>
                    <a:pt x="0" y="333178"/>
                  </a:cubicBezTo>
                  <a:lnTo>
                    <a:pt x="0" y="77845"/>
                  </a:lnTo>
                  <a:cubicBezTo>
                    <a:pt x="0" y="34852"/>
                    <a:pt x="34852" y="0"/>
                    <a:pt x="77845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663022" cy="43007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880"/>
                </a:lnSpc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Zeit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808125" y="8384080"/>
            <a:ext cx="1157287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Gleichgewicht ist auch Teil des Wohlbefindens.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550950" y="1467450"/>
            <a:ext cx="5601419" cy="2123208"/>
            <a:chOff x="0" y="0"/>
            <a:chExt cx="7468559" cy="2830944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5446800" cy="2080800"/>
              <a:chOff x="0" y="0"/>
              <a:chExt cx="1075911" cy="411022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075911" cy="411022"/>
              </a:xfrm>
              <a:custGeom>
                <a:avLst/>
                <a:gdLst/>
                <a:ahLst/>
                <a:cxnLst/>
                <a:rect l="l" t="t" r="r" b="b"/>
                <a:pathLst>
                  <a:path w="1075911" h="411022">
                    <a:moveTo>
                      <a:pt x="47971" y="0"/>
                    </a:moveTo>
                    <a:lnTo>
                      <a:pt x="1027940" y="0"/>
                    </a:lnTo>
                    <a:cubicBezTo>
                      <a:pt x="1040663" y="0"/>
                      <a:pt x="1052864" y="5054"/>
                      <a:pt x="1061861" y="14050"/>
                    </a:cubicBezTo>
                    <a:cubicBezTo>
                      <a:pt x="1070857" y="23047"/>
                      <a:pt x="1075911" y="35248"/>
                      <a:pt x="1075911" y="47971"/>
                    </a:cubicBezTo>
                    <a:lnTo>
                      <a:pt x="1075911" y="363051"/>
                    </a:lnTo>
                    <a:cubicBezTo>
                      <a:pt x="1075911" y="375774"/>
                      <a:pt x="1070857" y="387975"/>
                      <a:pt x="1061861" y="396972"/>
                    </a:cubicBezTo>
                    <a:cubicBezTo>
                      <a:pt x="1052864" y="405968"/>
                      <a:pt x="1040663" y="411022"/>
                      <a:pt x="1027940" y="411022"/>
                    </a:cubicBezTo>
                    <a:lnTo>
                      <a:pt x="47971" y="411022"/>
                    </a:lnTo>
                    <a:cubicBezTo>
                      <a:pt x="35248" y="411022"/>
                      <a:pt x="23047" y="405968"/>
                      <a:pt x="14050" y="396972"/>
                    </a:cubicBezTo>
                    <a:cubicBezTo>
                      <a:pt x="5054" y="387975"/>
                      <a:pt x="0" y="375774"/>
                      <a:pt x="0" y="363051"/>
                    </a:cubicBezTo>
                    <a:lnTo>
                      <a:pt x="0" y="47971"/>
                    </a:lnTo>
                    <a:cubicBezTo>
                      <a:pt x="0" y="35248"/>
                      <a:pt x="5054" y="23047"/>
                      <a:pt x="14050" y="14050"/>
                    </a:cubicBezTo>
                    <a:cubicBezTo>
                      <a:pt x="23047" y="5054"/>
                      <a:pt x="35248" y="0"/>
                      <a:pt x="47971" y="0"/>
                    </a:cubicBezTo>
                    <a:close/>
                  </a:path>
                </a:pathLst>
              </a:custGeom>
              <a:solidFill>
                <a:srgbClr val="70C7D6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19050"/>
                <a:ext cx="1075911" cy="430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Wie viele Stunden verbringst du vor einem Bildschirm?</a:t>
                </a:r>
              </a:p>
            </p:txBody>
          </p:sp>
        </p:grpSp>
        <p:sp>
          <p:nvSpPr>
            <p:cNvPr id="16" name="AutoShape 16"/>
            <p:cNvSpPr/>
            <p:nvPr/>
          </p:nvSpPr>
          <p:spPr>
            <a:xfrm>
              <a:off x="5450990" y="1211400"/>
              <a:ext cx="2006410" cy="1605600"/>
            </a:xfrm>
            <a:prstGeom prst="line">
              <a:avLst/>
            </a:prstGeom>
            <a:ln w="35719" cap="flat">
              <a:solidFill>
                <a:srgbClr val="000000"/>
              </a:solidFill>
              <a:prstDash val="solid"/>
              <a:headEnd type="triangle" w="lg" len="med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7" name="AutoShape 17"/>
          <p:cNvSpPr/>
          <p:nvPr/>
        </p:nvSpPr>
        <p:spPr>
          <a:xfrm flipH="1" flipV="1">
            <a:off x="10411221" y="4370840"/>
            <a:ext cx="2034036" cy="132211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8" name="Group 18"/>
          <p:cNvGrpSpPr/>
          <p:nvPr/>
        </p:nvGrpSpPr>
        <p:grpSpPr>
          <a:xfrm>
            <a:off x="9134263" y="1467450"/>
            <a:ext cx="5353543" cy="2121948"/>
            <a:chOff x="0" y="0"/>
            <a:chExt cx="7138058" cy="2829264"/>
          </a:xfrm>
        </p:grpSpPr>
        <p:grpSp>
          <p:nvGrpSpPr>
            <p:cNvPr id="19" name="Group 19"/>
            <p:cNvGrpSpPr/>
            <p:nvPr/>
          </p:nvGrpSpPr>
          <p:grpSpPr>
            <a:xfrm>
              <a:off x="1691258" y="0"/>
              <a:ext cx="5446800" cy="2080800"/>
              <a:chOff x="0" y="0"/>
              <a:chExt cx="1075911" cy="41102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075911" cy="411022"/>
              </a:xfrm>
              <a:custGeom>
                <a:avLst/>
                <a:gdLst/>
                <a:ahLst/>
                <a:cxnLst/>
                <a:rect l="l" t="t" r="r" b="b"/>
                <a:pathLst>
                  <a:path w="1075911" h="411022">
                    <a:moveTo>
                      <a:pt x="47971" y="0"/>
                    </a:moveTo>
                    <a:lnTo>
                      <a:pt x="1027940" y="0"/>
                    </a:lnTo>
                    <a:cubicBezTo>
                      <a:pt x="1040663" y="0"/>
                      <a:pt x="1052864" y="5054"/>
                      <a:pt x="1061861" y="14050"/>
                    </a:cubicBezTo>
                    <a:cubicBezTo>
                      <a:pt x="1070857" y="23047"/>
                      <a:pt x="1075911" y="35248"/>
                      <a:pt x="1075911" y="47971"/>
                    </a:cubicBezTo>
                    <a:lnTo>
                      <a:pt x="1075911" y="363051"/>
                    </a:lnTo>
                    <a:cubicBezTo>
                      <a:pt x="1075911" y="375774"/>
                      <a:pt x="1070857" y="387975"/>
                      <a:pt x="1061861" y="396972"/>
                    </a:cubicBezTo>
                    <a:cubicBezTo>
                      <a:pt x="1052864" y="405968"/>
                      <a:pt x="1040663" y="411022"/>
                      <a:pt x="1027940" y="411022"/>
                    </a:cubicBezTo>
                    <a:lnTo>
                      <a:pt x="47971" y="411022"/>
                    </a:lnTo>
                    <a:cubicBezTo>
                      <a:pt x="35248" y="411022"/>
                      <a:pt x="23047" y="405968"/>
                      <a:pt x="14050" y="396972"/>
                    </a:cubicBezTo>
                    <a:cubicBezTo>
                      <a:pt x="5054" y="387975"/>
                      <a:pt x="0" y="375774"/>
                      <a:pt x="0" y="363051"/>
                    </a:cubicBezTo>
                    <a:lnTo>
                      <a:pt x="0" y="47971"/>
                    </a:lnTo>
                    <a:cubicBezTo>
                      <a:pt x="0" y="35248"/>
                      <a:pt x="5054" y="23047"/>
                      <a:pt x="14050" y="14050"/>
                    </a:cubicBezTo>
                    <a:cubicBezTo>
                      <a:pt x="23047" y="5054"/>
                      <a:pt x="35248" y="0"/>
                      <a:pt x="47971" y="0"/>
                    </a:cubicBezTo>
                    <a:close/>
                  </a:path>
                </a:pathLst>
              </a:custGeom>
              <a:solidFill>
                <a:srgbClr val="E4829D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19050"/>
                <a:ext cx="1075911" cy="430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Was machst du, wenn du sie nicht nutzt?</a:t>
                </a:r>
              </a:p>
            </p:txBody>
          </p:sp>
        </p:grpSp>
        <p:sp>
          <p:nvSpPr>
            <p:cNvPr id="22" name="AutoShape 22"/>
            <p:cNvSpPr/>
            <p:nvPr/>
          </p:nvSpPr>
          <p:spPr>
            <a:xfrm flipH="1">
              <a:off x="12983" y="1040400"/>
              <a:ext cx="1678275" cy="1776600"/>
            </a:xfrm>
            <a:prstGeom prst="line">
              <a:avLst/>
            </a:prstGeom>
            <a:ln w="35719" cap="flat">
              <a:solidFill>
                <a:srgbClr val="000000"/>
              </a:solidFill>
              <a:prstDash val="solid"/>
              <a:headEnd type="triangle" w="lg" len="med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3" name="AutoShape 23"/>
          <p:cNvSpPr/>
          <p:nvPr/>
        </p:nvSpPr>
        <p:spPr>
          <a:xfrm flipV="1">
            <a:off x="5769000" y="4360500"/>
            <a:ext cx="2116294" cy="133245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01950" y="5692950"/>
            <a:ext cx="3734100" cy="1560600"/>
            <a:chOff x="0" y="0"/>
            <a:chExt cx="983467" cy="411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3467" cy="411022"/>
            </a:xfrm>
            <a:custGeom>
              <a:avLst/>
              <a:gdLst/>
              <a:ahLst/>
              <a:cxnLst/>
              <a:rect l="l" t="t" r="r" b="b"/>
              <a:pathLst>
                <a:path w="983467" h="411022">
                  <a:moveTo>
                    <a:pt x="52480" y="0"/>
                  </a:moveTo>
                  <a:lnTo>
                    <a:pt x="930986" y="0"/>
                  </a:lnTo>
                  <a:cubicBezTo>
                    <a:pt x="959970" y="0"/>
                    <a:pt x="983467" y="23496"/>
                    <a:pt x="983467" y="52480"/>
                  </a:cubicBezTo>
                  <a:lnTo>
                    <a:pt x="983467" y="358542"/>
                  </a:lnTo>
                  <a:cubicBezTo>
                    <a:pt x="983467" y="372460"/>
                    <a:pt x="977937" y="385809"/>
                    <a:pt x="968096" y="395651"/>
                  </a:cubicBezTo>
                  <a:cubicBezTo>
                    <a:pt x="958254" y="405493"/>
                    <a:pt x="944905" y="411022"/>
                    <a:pt x="930986" y="411022"/>
                  </a:cubicBezTo>
                  <a:lnTo>
                    <a:pt x="52480" y="411022"/>
                  </a:lnTo>
                  <a:cubicBezTo>
                    <a:pt x="38562" y="411022"/>
                    <a:pt x="25213" y="405493"/>
                    <a:pt x="15371" y="395651"/>
                  </a:cubicBezTo>
                  <a:cubicBezTo>
                    <a:pt x="5529" y="385809"/>
                    <a:pt x="0" y="372460"/>
                    <a:pt x="0" y="358542"/>
                  </a:cubicBezTo>
                  <a:lnTo>
                    <a:pt x="0" y="52480"/>
                  </a:lnTo>
                  <a:cubicBezTo>
                    <a:pt x="0" y="38562"/>
                    <a:pt x="5529" y="25213"/>
                    <a:pt x="15371" y="15371"/>
                  </a:cubicBezTo>
                  <a:cubicBezTo>
                    <a:pt x="25213" y="5529"/>
                    <a:pt x="38562" y="0"/>
                    <a:pt x="52480" y="0"/>
                  </a:cubicBezTo>
                  <a:close/>
                </a:path>
              </a:pathLst>
            </a:custGeom>
            <a:solidFill>
              <a:srgbClr val="51B264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983467" cy="43007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880"/>
                </a:lnSpc>
              </a:pPr>
              <a:r>
                <a:rPr lang="en-US" sz="2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Regeln findest du schwer zu befolgen?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402706" y="5692950"/>
            <a:ext cx="4085100" cy="1560600"/>
            <a:chOff x="0" y="0"/>
            <a:chExt cx="1075911" cy="4110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5911" cy="411022"/>
            </a:xfrm>
            <a:custGeom>
              <a:avLst/>
              <a:gdLst/>
              <a:ahLst/>
              <a:cxnLst/>
              <a:rect l="l" t="t" r="r" b="b"/>
              <a:pathLst>
                <a:path w="1075911" h="411022">
                  <a:moveTo>
                    <a:pt x="47971" y="0"/>
                  </a:moveTo>
                  <a:lnTo>
                    <a:pt x="1027940" y="0"/>
                  </a:lnTo>
                  <a:cubicBezTo>
                    <a:pt x="1040663" y="0"/>
                    <a:pt x="1052864" y="5054"/>
                    <a:pt x="1061861" y="14050"/>
                  </a:cubicBezTo>
                  <a:cubicBezTo>
                    <a:pt x="1070857" y="23047"/>
                    <a:pt x="1075911" y="35248"/>
                    <a:pt x="1075911" y="47971"/>
                  </a:cubicBezTo>
                  <a:lnTo>
                    <a:pt x="1075911" y="363051"/>
                  </a:lnTo>
                  <a:cubicBezTo>
                    <a:pt x="1075911" y="375774"/>
                    <a:pt x="1070857" y="387975"/>
                    <a:pt x="1061861" y="396972"/>
                  </a:cubicBezTo>
                  <a:cubicBezTo>
                    <a:pt x="1052864" y="405968"/>
                    <a:pt x="1040663" y="411022"/>
                    <a:pt x="1027940" y="411022"/>
                  </a:cubicBezTo>
                  <a:lnTo>
                    <a:pt x="47971" y="411022"/>
                  </a:lnTo>
                  <a:cubicBezTo>
                    <a:pt x="35248" y="411022"/>
                    <a:pt x="23047" y="405968"/>
                    <a:pt x="14050" y="396972"/>
                  </a:cubicBezTo>
                  <a:cubicBezTo>
                    <a:pt x="5054" y="387975"/>
                    <a:pt x="0" y="375774"/>
                    <a:pt x="0" y="363051"/>
                  </a:cubicBezTo>
                  <a:lnTo>
                    <a:pt x="0" y="47971"/>
                  </a:lnTo>
                  <a:cubicBezTo>
                    <a:pt x="0" y="35248"/>
                    <a:pt x="5054" y="23047"/>
                    <a:pt x="14050" y="14050"/>
                  </a:cubicBezTo>
                  <a:cubicBezTo>
                    <a:pt x="23047" y="5054"/>
                    <a:pt x="35248" y="0"/>
                    <a:pt x="47971" y="0"/>
                  </a:cubicBezTo>
                  <a:close/>
                </a:path>
              </a:pathLst>
            </a:custGeom>
            <a:solidFill>
              <a:srgbClr val="FFED4C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75911" cy="43007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880"/>
                </a:lnSpc>
              </a:pPr>
              <a:r>
                <a:rPr lang="en-US" sz="24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neuen Regeln würdest du vorschlagen?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885294" y="3580200"/>
            <a:ext cx="2517413" cy="1560600"/>
            <a:chOff x="0" y="0"/>
            <a:chExt cx="663022" cy="41102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3022" cy="411022"/>
            </a:xfrm>
            <a:custGeom>
              <a:avLst/>
              <a:gdLst/>
              <a:ahLst/>
              <a:cxnLst/>
              <a:rect l="l" t="t" r="r" b="b"/>
              <a:pathLst>
                <a:path w="663022" h="411022">
                  <a:moveTo>
                    <a:pt x="77845" y="0"/>
                  </a:moveTo>
                  <a:lnTo>
                    <a:pt x="585177" y="0"/>
                  </a:lnTo>
                  <a:cubicBezTo>
                    <a:pt x="628170" y="0"/>
                    <a:pt x="663022" y="34852"/>
                    <a:pt x="663022" y="77845"/>
                  </a:cubicBezTo>
                  <a:lnTo>
                    <a:pt x="663022" y="333178"/>
                  </a:lnTo>
                  <a:cubicBezTo>
                    <a:pt x="663022" y="376170"/>
                    <a:pt x="628170" y="411022"/>
                    <a:pt x="585177" y="411022"/>
                  </a:cubicBezTo>
                  <a:lnTo>
                    <a:pt x="77845" y="411022"/>
                  </a:lnTo>
                  <a:cubicBezTo>
                    <a:pt x="34852" y="411022"/>
                    <a:pt x="0" y="376170"/>
                    <a:pt x="0" y="333178"/>
                  </a:cubicBezTo>
                  <a:lnTo>
                    <a:pt x="0" y="77845"/>
                  </a:lnTo>
                  <a:cubicBezTo>
                    <a:pt x="0" y="34852"/>
                    <a:pt x="34852" y="0"/>
                    <a:pt x="77845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663022" cy="43007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880"/>
                </a:lnSpc>
              </a:pPr>
              <a:r>
                <a:rPr lang="en-US" sz="2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Unsere digitalen Regeln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808125" y="8384080"/>
            <a:ext cx="1157287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Gleichgewicht ist auch Teil des Wohlbefindens.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550950" y="1467450"/>
            <a:ext cx="5601419" cy="2123208"/>
            <a:chOff x="0" y="0"/>
            <a:chExt cx="7468559" cy="2830944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5446800" cy="2080800"/>
              <a:chOff x="0" y="0"/>
              <a:chExt cx="1075911" cy="411022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075911" cy="411022"/>
              </a:xfrm>
              <a:custGeom>
                <a:avLst/>
                <a:gdLst/>
                <a:ahLst/>
                <a:cxnLst/>
                <a:rect l="l" t="t" r="r" b="b"/>
                <a:pathLst>
                  <a:path w="1075911" h="411022">
                    <a:moveTo>
                      <a:pt x="47971" y="0"/>
                    </a:moveTo>
                    <a:lnTo>
                      <a:pt x="1027940" y="0"/>
                    </a:lnTo>
                    <a:cubicBezTo>
                      <a:pt x="1040663" y="0"/>
                      <a:pt x="1052864" y="5054"/>
                      <a:pt x="1061861" y="14050"/>
                    </a:cubicBezTo>
                    <a:cubicBezTo>
                      <a:pt x="1070857" y="23047"/>
                      <a:pt x="1075911" y="35248"/>
                      <a:pt x="1075911" y="47971"/>
                    </a:cubicBezTo>
                    <a:lnTo>
                      <a:pt x="1075911" y="363051"/>
                    </a:lnTo>
                    <a:cubicBezTo>
                      <a:pt x="1075911" y="375774"/>
                      <a:pt x="1070857" y="387975"/>
                      <a:pt x="1061861" y="396972"/>
                    </a:cubicBezTo>
                    <a:cubicBezTo>
                      <a:pt x="1052864" y="405968"/>
                      <a:pt x="1040663" y="411022"/>
                      <a:pt x="1027940" y="411022"/>
                    </a:cubicBezTo>
                    <a:lnTo>
                      <a:pt x="47971" y="411022"/>
                    </a:lnTo>
                    <a:cubicBezTo>
                      <a:pt x="35248" y="411022"/>
                      <a:pt x="23047" y="405968"/>
                      <a:pt x="14050" y="396972"/>
                    </a:cubicBezTo>
                    <a:cubicBezTo>
                      <a:pt x="5054" y="387975"/>
                      <a:pt x="0" y="375774"/>
                      <a:pt x="0" y="363051"/>
                    </a:cubicBezTo>
                    <a:lnTo>
                      <a:pt x="0" y="47971"/>
                    </a:lnTo>
                    <a:cubicBezTo>
                      <a:pt x="0" y="35248"/>
                      <a:pt x="5054" y="23047"/>
                      <a:pt x="14050" y="14050"/>
                    </a:cubicBezTo>
                    <a:cubicBezTo>
                      <a:pt x="23047" y="5054"/>
                      <a:pt x="35248" y="0"/>
                      <a:pt x="47971" y="0"/>
                    </a:cubicBezTo>
                    <a:close/>
                  </a:path>
                </a:pathLst>
              </a:custGeom>
              <a:solidFill>
                <a:srgbClr val="70C7D6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19050"/>
                <a:ext cx="1075911" cy="430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Welche Regeln gibt es?</a:t>
                </a:r>
              </a:p>
            </p:txBody>
          </p:sp>
        </p:grpSp>
        <p:sp>
          <p:nvSpPr>
            <p:cNvPr id="16" name="AutoShape 16"/>
            <p:cNvSpPr/>
            <p:nvPr/>
          </p:nvSpPr>
          <p:spPr>
            <a:xfrm>
              <a:off x="5450990" y="1211400"/>
              <a:ext cx="2006410" cy="1605600"/>
            </a:xfrm>
            <a:prstGeom prst="line">
              <a:avLst/>
            </a:prstGeom>
            <a:ln w="35719" cap="flat">
              <a:solidFill>
                <a:srgbClr val="000000"/>
              </a:solidFill>
              <a:prstDash val="solid"/>
              <a:headEnd type="triangle" w="lg" len="med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7" name="AutoShape 17"/>
          <p:cNvSpPr/>
          <p:nvPr/>
        </p:nvSpPr>
        <p:spPr>
          <a:xfrm flipH="1" flipV="1">
            <a:off x="10411221" y="4370840"/>
            <a:ext cx="2034036" cy="132211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8" name="Group 18"/>
          <p:cNvGrpSpPr/>
          <p:nvPr/>
        </p:nvGrpSpPr>
        <p:grpSpPr>
          <a:xfrm>
            <a:off x="9134263" y="1467450"/>
            <a:ext cx="5353543" cy="2121948"/>
            <a:chOff x="0" y="0"/>
            <a:chExt cx="7138058" cy="2829264"/>
          </a:xfrm>
        </p:grpSpPr>
        <p:grpSp>
          <p:nvGrpSpPr>
            <p:cNvPr id="19" name="Group 19"/>
            <p:cNvGrpSpPr/>
            <p:nvPr/>
          </p:nvGrpSpPr>
          <p:grpSpPr>
            <a:xfrm>
              <a:off x="1691258" y="0"/>
              <a:ext cx="5446800" cy="2080800"/>
              <a:chOff x="0" y="0"/>
              <a:chExt cx="1075911" cy="41102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075911" cy="411022"/>
              </a:xfrm>
              <a:custGeom>
                <a:avLst/>
                <a:gdLst/>
                <a:ahLst/>
                <a:cxnLst/>
                <a:rect l="l" t="t" r="r" b="b"/>
                <a:pathLst>
                  <a:path w="1075911" h="411022">
                    <a:moveTo>
                      <a:pt x="47971" y="0"/>
                    </a:moveTo>
                    <a:lnTo>
                      <a:pt x="1027940" y="0"/>
                    </a:lnTo>
                    <a:cubicBezTo>
                      <a:pt x="1040663" y="0"/>
                      <a:pt x="1052864" y="5054"/>
                      <a:pt x="1061861" y="14050"/>
                    </a:cubicBezTo>
                    <a:cubicBezTo>
                      <a:pt x="1070857" y="23047"/>
                      <a:pt x="1075911" y="35248"/>
                      <a:pt x="1075911" y="47971"/>
                    </a:cubicBezTo>
                    <a:lnTo>
                      <a:pt x="1075911" y="363051"/>
                    </a:lnTo>
                    <a:cubicBezTo>
                      <a:pt x="1075911" y="375774"/>
                      <a:pt x="1070857" y="387975"/>
                      <a:pt x="1061861" y="396972"/>
                    </a:cubicBezTo>
                    <a:cubicBezTo>
                      <a:pt x="1052864" y="405968"/>
                      <a:pt x="1040663" y="411022"/>
                      <a:pt x="1027940" y="411022"/>
                    </a:cubicBezTo>
                    <a:lnTo>
                      <a:pt x="47971" y="411022"/>
                    </a:lnTo>
                    <a:cubicBezTo>
                      <a:pt x="35248" y="411022"/>
                      <a:pt x="23047" y="405968"/>
                      <a:pt x="14050" y="396972"/>
                    </a:cubicBezTo>
                    <a:cubicBezTo>
                      <a:pt x="5054" y="387975"/>
                      <a:pt x="0" y="375774"/>
                      <a:pt x="0" y="363051"/>
                    </a:cubicBezTo>
                    <a:lnTo>
                      <a:pt x="0" y="47971"/>
                    </a:lnTo>
                    <a:cubicBezTo>
                      <a:pt x="0" y="35248"/>
                      <a:pt x="5054" y="23047"/>
                      <a:pt x="14050" y="14050"/>
                    </a:cubicBezTo>
                    <a:cubicBezTo>
                      <a:pt x="23047" y="5054"/>
                      <a:pt x="35248" y="0"/>
                      <a:pt x="47971" y="0"/>
                    </a:cubicBezTo>
                    <a:close/>
                  </a:path>
                </a:pathLst>
              </a:custGeom>
              <a:solidFill>
                <a:srgbClr val="E4829D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19050"/>
                <a:ext cx="1075911" cy="4300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Welche helfen dir, dich besser zu fühlen?</a:t>
                </a:r>
              </a:p>
            </p:txBody>
          </p:sp>
        </p:grpSp>
        <p:sp>
          <p:nvSpPr>
            <p:cNvPr id="22" name="AutoShape 22"/>
            <p:cNvSpPr/>
            <p:nvPr/>
          </p:nvSpPr>
          <p:spPr>
            <a:xfrm flipH="1">
              <a:off x="12983" y="1040400"/>
              <a:ext cx="1678275" cy="1776600"/>
            </a:xfrm>
            <a:prstGeom prst="line">
              <a:avLst/>
            </a:prstGeom>
            <a:ln w="35719" cap="flat">
              <a:solidFill>
                <a:srgbClr val="000000"/>
              </a:solidFill>
              <a:prstDash val="solid"/>
              <a:headEnd type="triangle" w="lg" len="med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3" name="AutoShape 23"/>
          <p:cNvSpPr/>
          <p:nvPr/>
        </p:nvSpPr>
        <p:spPr>
          <a:xfrm flipV="1">
            <a:off x="5769000" y="4360500"/>
            <a:ext cx="2116294" cy="133245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11880" y="2050846"/>
            <a:ext cx="25511760" cy="17845623"/>
            <a:chOff x="0" y="0"/>
            <a:chExt cx="18141696" cy="12690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141696" cy="12690221"/>
            </a:xfrm>
            <a:custGeom>
              <a:avLst/>
              <a:gdLst/>
              <a:ahLst/>
              <a:cxnLst/>
              <a:rect l="l" t="t" r="r" b="b"/>
              <a:pathLst>
                <a:path w="18141696" h="12690221">
                  <a:moveTo>
                    <a:pt x="0" y="6345047"/>
                  </a:moveTo>
                  <a:cubicBezTo>
                    <a:pt x="0" y="2840863"/>
                    <a:pt x="4061206" y="0"/>
                    <a:pt x="9070848" y="0"/>
                  </a:cubicBezTo>
                  <a:cubicBezTo>
                    <a:pt x="14080489" y="0"/>
                    <a:pt x="18141696" y="2840863"/>
                    <a:pt x="18141696" y="6345047"/>
                  </a:cubicBezTo>
                  <a:cubicBezTo>
                    <a:pt x="18141696" y="9849231"/>
                    <a:pt x="14080489" y="12690221"/>
                    <a:pt x="9070848" y="12690221"/>
                  </a:cubicBezTo>
                  <a:cubicBezTo>
                    <a:pt x="4061206" y="12690221"/>
                    <a:pt x="0" y="9849358"/>
                    <a:pt x="0" y="6345047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921249" y="4125990"/>
            <a:ext cx="2232136" cy="526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5"/>
              </a:lnSpc>
            </a:pPr>
            <a:r>
              <a:rPr lang="en-US" sz="347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Aktivität 3.2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51683" y="5680801"/>
            <a:ext cx="9171269" cy="2107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30"/>
              </a:lnSpc>
            </a:pPr>
            <a:r>
              <a:rPr lang="en-US" sz="694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Medienfreie Zonen und Zeiten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5012923" y="4867619"/>
            <a:ext cx="8262155" cy="10541824"/>
          </a:xfrm>
          <a:custGeom>
            <a:avLst/>
            <a:gdLst/>
            <a:ahLst/>
            <a:cxnLst/>
            <a:rect l="l" t="t" r="r" b="b"/>
            <a:pathLst>
              <a:path w="8262155" h="10541824">
                <a:moveTo>
                  <a:pt x="0" y="0"/>
                </a:moveTo>
                <a:lnTo>
                  <a:pt x="8262154" y="0"/>
                </a:lnTo>
                <a:lnTo>
                  <a:pt x="8262154" y="10541824"/>
                </a:lnTo>
                <a:lnTo>
                  <a:pt x="0" y="105418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639236" y="1274238"/>
            <a:ext cx="4804708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Karton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Filzstifte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Klebeband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(optional) Ausdruck „Medienfreie Zonen und Zeiten“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76236" y="1274238"/>
            <a:ext cx="4870345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machen wir?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Gruppen gestalten wir Plakate mit Vorschlägen für medienfreie Zonen und Zeiten.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3"/>
          <p:cNvSpPr/>
          <p:nvPr/>
        </p:nvSpPr>
        <p:spPr>
          <a:xfrm rot="5400000">
            <a:off x="4333518" y="-994276"/>
            <a:ext cx="9620964" cy="12275552"/>
          </a:xfrm>
          <a:custGeom>
            <a:avLst/>
            <a:gdLst/>
            <a:ahLst/>
            <a:cxnLst/>
            <a:rect l="l" t="t" r="r" b="b"/>
            <a:pathLst>
              <a:path w="9620964" h="12275552">
                <a:moveTo>
                  <a:pt x="0" y="0"/>
                </a:moveTo>
                <a:lnTo>
                  <a:pt x="9620964" y="0"/>
                </a:lnTo>
                <a:lnTo>
                  <a:pt x="9620964" y="12275552"/>
                </a:lnTo>
                <a:lnTo>
                  <a:pt x="0" y="122755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" name="TextBox 2"/>
          <p:cNvSpPr txBox="1"/>
          <p:nvPr/>
        </p:nvSpPr>
        <p:spPr>
          <a:xfrm>
            <a:off x="4073047" y="2118065"/>
            <a:ext cx="1697338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Essbereich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43038" y="3659279"/>
            <a:ext cx="2157357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Während des </a:t>
            </a:r>
          </a:p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Unterrichts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478540" y="5199650"/>
            <a:ext cx="3216482" cy="1104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Die ersten und letzten 15 Minuten des Tages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78540" y="7238547"/>
            <a:ext cx="3216482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Beim Ankommen in der Schule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370291" y="3240477"/>
            <a:ext cx="3866838" cy="1465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Damit wir uns besser konzentrieren und lernen können, legen wir Handys und Tablets weg.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96201" y="2118065"/>
            <a:ext cx="28956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13:00 – 15:00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71303" y="4971199"/>
            <a:ext cx="3745393" cy="1465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Beim Ankommen in der Schule</a:t>
            </a:r>
          </a:p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Bevor wir nach Hause gehen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71303" y="7057721"/>
            <a:ext cx="3745393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Immer wenn wir es brauchen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370291" y="4851541"/>
            <a:ext cx="3866838" cy="168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Zeit, um uns zu organisieren, über den Tag nachzudenken und uns ohne Handys zu verabschieden.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70291" y="6753070"/>
            <a:ext cx="3866838" cy="1465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 Ort, um uns zu entspannen, zu atmen und ohne Bildschirme zur Ruhe zu kommen.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370291" y="1937239"/>
            <a:ext cx="3344916" cy="74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 Moment, um in Ruhe zu essen.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11880" y="2050846"/>
            <a:ext cx="25511760" cy="17845623"/>
            <a:chOff x="0" y="0"/>
            <a:chExt cx="18141696" cy="12690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141696" cy="12690221"/>
            </a:xfrm>
            <a:custGeom>
              <a:avLst/>
              <a:gdLst/>
              <a:ahLst/>
              <a:cxnLst/>
              <a:rect l="l" t="t" r="r" b="b"/>
              <a:pathLst>
                <a:path w="18141696" h="12690221">
                  <a:moveTo>
                    <a:pt x="0" y="6345047"/>
                  </a:moveTo>
                  <a:cubicBezTo>
                    <a:pt x="0" y="2840863"/>
                    <a:pt x="4061206" y="0"/>
                    <a:pt x="9070848" y="0"/>
                  </a:cubicBezTo>
                  <a:cubicBezTo>
                    <a:pt x="14080489" y="0"/>
                    <a:pt x="18141696" y="2840863"/>
                    <a:pt x="18141696" y="6345047"/>
                  </a:cubicBezTo>
                  <a:cubicBezTo>
                    <a:pt x="18141696" y="9849231"/>
                    <a:pt x="14080489" y="12690221"/>
                    <a:pt x="9070848" y="12690221"/>
                  </a:cubicBezTo>
                  <a:cubicBezTo>
                    <a:pt x="4061206" y="12690221"/>
                    <a:pt x="0" y="9849358"/>
                    <a:pt x="0" y="6345047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911523" y="4100507"/>
            <a:ext cx="2251588" cy="541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1"/>
              </a:lnSpc>
            </a:pPr>
            <a:r>
              <a:rPr lang="en-US" sz="350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Aktivität 3.2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11722" y="5668867"/>
            <a:ext cx="10451918" cy="3198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3"/>
              </a:lnSpc>
            </a:pPr>
            <a:r>
              <a:rPr lang="en-US" sz="700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Abschließende Reflexion und persönliche Verpflichtung</a:t>
            </a: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5051226" y="3950826"/>
            <a:ext cx="7563141" cy="9665356"/>
          </a:xfrm>
          <a:custGeom>
            <a:avLst/>
            <a:gdLst/>
            <a:ahLst/>
            <a:cxnLst/>
            <a:rect l="l" t="t" r="r" b="b"/>
            <a:pathLst>
              <a:path w="7563141" h="9665356">
                <a:moveTo>
                  <a:pt x="0" y="0"/>
                </a:moveTo>
                <a:lnTo>
                  <a:pt x="7563141" y="0"/>
                </a:lnTo>
                <a:lnTo>
                  <a:pt x="7563141" y="9665356"/>
                </a:lnTo>
                <a:lnTo>
                  <a:pt x="0" y="9665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639236" y="1274238"/>
            <a:ext cx="4804708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Karton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Filzstifte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Klebeband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(optional) Ausdruck „Mein persönliches Ziel“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76236" y="1274238"/>
            <a:ext cx="4870345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machen wir?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Gruppen gestalten wir Plakate mit Vorschlägen für medienfreie Zonen und Zeiten.</a:t>
            </a: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67636" y="428249"/>
            <a:ext cx="11152728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Lasst uns über ein persönliches Ziel nachdenken.</a:t>
            </a:r>
          </a:p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kannst es zeichnen, aufschreiben oder Aufkleber verwenden.</a:t>
            </a:r>
          </a:p>
        </p:txBody>
      </p:sp>
      <p:sp>
        <p:nvSpPr>
          <p:cNvPr id="3" name="Freeform 3"/>
          <p:cNvSpPr/>
          <p:nvPr/>
        </p:nvSpPr>
        <p:spPr>
          <a:xfrm rot="5400000">
            <a:off x="5260311" y="644051"/>
            <a:ext cx="7563141" cy="9665356"/>
          </a:xfrm>
          <a:custGeom>
            <a:avLst/>
            <a:gdLst/>
            <a:ahLst/>
            <a:cxnLst/>
            <a:rect l="l" t="t" r="r" b="b"/>
            <a:pathLst>
              <a:path w="7563141" h="9665356">
                <a:moveTo>
                  <a:pt x="0" y="0"/>
                </a:moveTo>
                <a:lnTo>
                  <a:pt x="7563142" y="0"/>
                </a:lnTo>
                <a:lnTo>
                  <a:pt x="7563142" y="9665356"/>
                </a:lnTo>
                <a:lnTo>
                  <a:pt x="0" y="9665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4115594" y="3284172"/>
            <a:ext cx="5028406" cy="429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 Handy nur zu benutzen, wenn ich es brauche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Vor dem Schlafengehen keine Bildschirme zu benutzen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Pausen zu machen, wenn ich Bildschirme benutze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Nicht wütend zu werden, wenn ich das Tablet weglegen muss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Mehr Zeit ohne Bildschirme zu spielen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 Internet respektvoll zu nutzen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 erwachsene Person um Hilfe zu bitten, wenn mich etwas unangenehm fühlen lässt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497195" y="3043357"/>
            <a:ext cx="502840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Freude 😊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Nervosität😬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Wut 😡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Müdigkeit😴</a:t>
            </a:r>
          </a:p>
          <a:p>
            <a:pPr algn="just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370916" y="3052882"/>
            <a:ext cx="1801490" cy="1197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5054" lvl="1" indent="-212527" algn="l">
              <a:lnSpc>
                <a:spcPts val="2362"/>
              </a:lnSpc>
              <a:buFont typeface="Arial"/>
              <a:buChar char="•"/>
            </a:pPr>
            <a:r>
              <a:rPr lang="en-US" sz="19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Augen</a:t>
            </a:r>
          </a:p>
          <a:p>
            <a:pPr marL="425054" lvl="1" indent="-212527" algn="l">
              <a:lnSpc>
                <a:spcPts val="2362"/>
              </a:lnSpc>
              <a:buFont typeface="Arial"/>
              <a:buChar char="•"/>
            </a:pPr>
            <a:r>
              <a:rPr lang="en-US" sz="19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Kopf</a:t>
            </a:r>
          </a:p>
          <a:p>
            <a:pPr marL="425054" lvl="1" indent="-212527" algn="l">
              <a:lnSpc>
                <a:spcPts val="2362"/>
              </a:lnSpc>
              <a:buFont typeface="Arial"/>
              <a:buChar char="•"/>
            </a:pPr>
            <a:r>
              <a:rPr lang="en-US" sz="19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Bauch</a:t>
            </a:r>
          </a:p>
          <a:p>
            <a:pPr marL="425054" lvl="1" indent="-212527" algn="l">
              <a:lnSpc>
                <a:spcPts val="2362"/>
              </a:lnSpc>
              <a:spcBef>
                <a:spcPct val="0"/>
              </a:spcBef>
              <a:buFont typeface="Arial"/>
              <a:buChar char="•"/>
            </a:pPr>
            <a:r>
              <a:rPr lang="en-US" sz="19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Hände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97195" y="6421756"/>
            <a:ext cx="4206004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 nächste Mal, wenn ich Bildschirme benutze, kann ich…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97195" y="7173300"/>
            <a:ext cx="4206004" cy="234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32" lvl="1" indent="-183516" algn="l">
              <a:lnSpc>
                <a:spcPts val="2040"/>
              </a:lnSpc>
              <a:buFont typeface="Arial"/>
              <a:buChar char="•"/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Aufhören, wenn ich mich müde fühle</a:t>
            </a:r>
          </a:p>
          <a:p>
            <a:pPr marL="367032" lvl="1" indent="-183516" algn="l">
              <a:lnSpc>
                <a:spcPts val="2040"/>
              </a:lnSpc>
              <a:buFont typeface="Arial"/>
              <a:buChar char="•"/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Bescheid sagen, bevor ich das Gerät weglege</a:t>
            </a:r>
          </a:p>
          <a:p>
            <a:pPr marL="367032" lvl="1" indent="-183516" algn="l">
              <a:lnSpc>
                <a:spcPts val="2040"/>
              </a:lnSpc>
              <a:buFont typeface="Arial"/>
              <a:buChar char="•"/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 vereinbarte Zeit respektieren</a:t>
            </a:r>
          </a:p>
          <a:p>
            <a:pPr marL="367032" lvl="1" indent="-183516" algn="l">
              <a:lnSpc>
                <a:spcPts val="2040"/>
              </a:lnSpc>
              <a:buFont typeface="Arial"/>
              <a:buChar char="•"/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Passende Spiele auswählen</a:t>
            </a:r>
          </a:p>
          <a:p>
            <a:pPr marL="367032" lvl="1" indent="-183516" algn="l">
              <a:lnSpc>
                <a:spcPts val="2040"/>
              </a:lnSpc>
              <a:spcBef>
                <a:spcPct val="0"/>
              </a:spcBef>
              <a:buFont typeface="Arial"/>
              <a:buChar char="•"/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 andere Aktivität machen, wenn mir langweilig ist</a:t>
            </a:r>
          </a:p>
          <a:p>
            <a:pPr algn="l">
              <a:lnSpc>
                <a:spcPts val="2040"/>
              </a:lnSpc>
              <a:spcBef>
                <a:spcPct val="0"/>
              </a:spcBef>
            </a:pPr>
            <a:endParaRPr lang="en-US" sz="1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356408" y="2590577"/>
            <a:ext cx="4502022" cy="286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  <a:spcBef>
                <a:spcPct val="0"/>
              </a:spcBef>
            </a:pPr>
            <a:r>
              <a:rPr lang="en-US" sz="183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Mein Ziel ist…</a:t>
            </a: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25126" y="1981266"/>
            <a:ext cx="9437748" cy="2648375"/>
            <a:chOff x="0" y="0"/>
            <a:chExt cx="12583664" cy="3531166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5464046" cy="3531166"/>
              <a:chOff x="0" y="0"/>
              <a:chExt cx="812800" cy="525276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52527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525276">
                    <a:moveTo>
                      <a:pt x="812800" y="63813"/>
                    </a:moveTo>
                    <a:lnTo>
                      <a:pt x="812800" y="461463"/>
                    </a:lnTo>
                    <a:cubicBezTo>
                      <a:pt x="812800" y="478387"/>
                      <a:pt x="806077" y="494618"/>
                      <a:pt x="794110" y="506586"/>
                    </a:cubicBezTo>
                    <a:cubicBezTo>
                      <a:pt x="782142" y="518553"/>
                      <a:pt x="765911" y="525276"/>
                      <a:pt x="748987" y="525276"/>
                    </a:cubicBezTo>
                    <a:lnTo>
                      <a:pt x="63813" y="525276"/>
                    </a:lnTo>
                    <a:cubicBezTo>
                      <a:pt x="28570" y="525276"/>
                      <a:pt x="0" y="496706"/>
                      <a:pt x="0" y="461463"/>
                    </a:cubicBezTo>
                    <a:lnTo>
                      <a:pt x="0" y="63813"/>
                    </a:lnTo>
                    <a:cubicBezTo>
                      <a:pt x="0" y="28570"/>
                      <a:pt x="28570" y="0"/>
                      <a:pt x="63813" y="0"/>
                    </a:cubicBezTo>
                    <a:lnTo>
                      <a:pt x="748987" y="0"/>
                    </a:lnTo>
                    <a:cubicBezTo>
                      <a:pt x="784230" y="0"/>
                      <a:pt x="812800" y="28570"/>
                      <a:pt x="812800" y="63813"/>
                    </a:cubicBezTo>
                    <a:close/>
                  </a:path>
                </a:pathLst>
              </a:custGeom>
              <a:solidFill>
                <a:srgbClr val="FFED4C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28575"/>
                <a:ext cx="812800" cy="553851"/>
              </a:xfrm>
              <a:prstGeom prst="rect">
                <a:avLst/>
              </a:prstGeom>
            </p:spPr>
            <p:txBody>
              <a:bodyPr lIns="77997" tIns="77997" rIns="77997" bIns="77997" rtlCol="0" anchor="ctr"/>
              <a:lstStyle/>
              <a:p>
                <a:pPr algn="ctr">
                  <a:lnSpc>
                    <a:spcPts val="3316"/>
                  </a:lnSpc>
                </a:pPr>
                <a:r>
                  <a:rPr lang="en-US" sz="2763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Was habe ich über meine Beziehung zu digitalen Medien gelernt?</a:t>
                </a: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6138028" y="0"/>
              <a:ext cx="6445636" cy="3531166"/>
              <a:chOff x="0" y="0"/>
              <a:chExt cx="958816" cy="52527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958816" cy="525276"/>
              </a:xfrm>
              <a:custGeom>
                <a:avLst/>
                <a:gdLst/>
                <a:ahLst/>
                <a:cxnLst/>
                <a:rect l="l" t="t" r="r" b="b"/>
                <a:pathLst>
                  <a:path w="958816" h="525276">
                    <a:moveTo>
                      <a:pt x="958816" y="54095"/>
                    </a:moveTo>
                    <a:lnTo>
                      <a:pt x="958816" y="471181"/>
                    </a:lnTo>
                    <a:cubicBezTo>
                      <a:pt x="958816" y="485528"/>
                      <a:pt x="953116" y="499287"/>
                      <a:pt x="942972" y="509432"/>
                    </a:cubicBezTo>
                    <a:cubicBezTo>
                      <a:pt x="932827" y="519577"/>
                      <a:pt x="919067" y="525276"/>
                      <a:pt x="904721" y="525276"/>
                    </a:cubicBezTo>
                    <a:lnTo>
                      <a:pt x="54095" y="525276"/>
                    </a:lnTo>
                    <a:cubicBezTo>
                      <a:pt x="39748" y="525276"/>
                      <a:pt x="25989" y="519577"/>
                      <a:pt x="15844" y="509432"/>
                    </a:cubicBezTo>
                    <a:cubicBezTo>
                      <a:pt x="5699" y="499287"/>
                      <a:pt x="0" y="485528"/>
                      <a:pt x="0" y="471181"/>
                    </a:cubicBezTo>
                    <a:lnTo>
                      <a:pt x="0" y="54095"/>
                    </a:lnTo>
                    <a:cubicBezTo>
                      <a:pt x="0" y="39748"/>
                      <a:pt x="5699" y="25989"/>
                      <a:pt x="15844" y="15844"/>
                    </a:cubicBezTo>
                    <a:cubicBezTo>
                      <a:pt x="25989" y="5699"/>
                      <a:pt x="39748" y="0"/>
                      <a:pt x="54095" y="0"/>
                    </a:cubicBezTo>
                    <a:lnTo>
                      <a:pt x="904721" y="0"/>
                    </a:lnTo>
                    <a:cubicBezTo>
                      <a:pt x="934596" y="0"/>
                      <a:pt x="958816" y="24219"/>
                      <a:pt x="958816" y="54095"/>
                    </a:cubicBezTo>
                    <a:close/>
                  </a:path>
                </a:pathLst>
              </a:custGeom>
              <a:solidFill>
                <a:srgbClr val="70C7D6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28575"/>
                <a:ext cx="958816" cy="553851"/>
              </a:xfrm>
              <a:prstGeom prst="rect">
                <a:avLst/>
              </a:prstGeom>
            </p:spPr>
            <p:txBody>
              <a:bodyPr lIns="77997" tIns="77997" rIns="77997" bIns="77997" rtlCol="0" anchor="ctr"/>
              <a:lstStyle/>
              <a:p>
                <a:pPr algn="ctr">
                  <a:lnSpc>
                    <a:spcPts val="3316"/>
                  </a:lnSpc>
                </a:pPr>
                <a:r>
                  <a:rPr lang="en-US" sz="2763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Welche Emotion möchte ich fühlen, wenn ich sie benutze?</a:t>
                </a:r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6726887" y="4993098"/>
            <a:ext cx="4834227" cy="2648375"/>
            <a:chOff x="0" y="0"/>
            <a:chExt cx="958816" cy="52527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58816" cy="525276"/>
            </a:xfrm>
            <a:custGeom>
              <a:avLst/>
              <a:gdLst/>
              <a:ahLst/>
              <a:cxnLst/>
              <a:rect l="l" t="t" r="r" b="b"/>
              <a:pathLst>
                <a:path w="958816" h="525276">
                  <a:moveTo>
                    <a:pt x="958816" y="54095"/>
                  </a:moveTo>
                  <a:lnTo>
                    <a:pt x="958816" y="471181"/>
                  </a:lnTo>
                  <a:cubicBezTo>
                    <a:pt x="958816" y="485528"/>
                    <a:pt x="953116" y="499287"/>
                    <a:pt x="942972" y="509432"/>
                  </a:cubicBezTo>
                  <a:cubicBezTo>
                    <a:pt x="932827" y="519577"/>
                    <a:pt x="919067" y="525276"/>
                    <a:pt x="904721" y="525276"/>
                  </a:cubicBezTo>
                  <a:lnTo>
                    <a:pt x="54095" y="525276"/>
                  </a:lnTo>
                  <a:cubicBezTo>
                    <a:pt x="39748" y="525276"/>
                    <a:pt x="25989" y="519577"/>
                    <a:pt x="15844" y="509432"/>
                  </a:cubicBezTo>
                  <a:cubicBezTo>
                    <a:pt x="5699" y="499287"/>
                    <a:pt x="0" y="485528"/>
                    <a:pt x="0" y="471181"/>
                  </a:cubicBezTo>
                  <a:lnTo>
                    <a:pt x="0" y="54095"/>
                  </a:lnTo>
                  <a:cubicBezTo>
                    <a:pt x="0" y="39748"/>
                    <a:pt x="5699" y="25989"/>
                    <a:pt x="15844" y="15844"/>
                  </a:cubicBezTo>
                  <a:cubicBezTo>
                    <a:pt x="25989" y="5699"/>
                    <a:pt x="39748" y="0"/>
                    <a:pt x="54095" y="0"/>
                  </a:cubicBezTo>
                  <a:lnTo>
                    <a:pt x="904721" y="0"/>
                  </a:lnTo>
                  <a:cubicBezTo>
                    <a:pt x="934596" y="0"/>
                    <a:pt x="958816" y="24219"/>
                    <a:pt x="958816" y="54095"/>
                  </a:cubicBezTo>
                  <a:close/>
                </a:path>
              </a:pathLst>
            </a:custGeom>
            <a:solidFill>
              <a:srgbClr val="51B26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958816" cy="553851"/>
            </a:xfrm>
            <a:prstGeom prst="rect">
              <a:avLst/>
            </a:prstGeom>
          </p:spPr>
          <p:txBody>
            <a:bodyPr lIns="77997" tIns="77997" rIns="77997" bIns="77997" rtlCol="0" anchor="ctr"/>
            <a:lstStyle/>
            <a:p>
              <a:pPr algn="ctr">
                <a:lnSpc>
                  <a:spcPts val="3316"/>
                </a:lnSpc>
              </a:pPr>
              <a:r>
                <a:rPr lang="en-US" sz="276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kann ich tun, um meine digitalen Gewohnheiten zu verbessern?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429619" y="827533"/>
            <a:ext cx="342876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Denke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und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antworte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…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99295" y="8394829"/>
            <a:ext cx="1016722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Digitale Medien sind Teil meines Lebens, aber ich entscheide, wie ich sie nutze.</a:t>
            </a: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0029" y="2967049"/>
            <a:ext cx="19470541" cy="13870180"/>
            <a:chOff x="0" y="0"/>
            <a:chExt cx="13845718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45794" cy="9863201"/>
            </a:xfrm>
            <a:custGeom>
              <a:avLst/>
              <a:gdLst/>
              <a:ahLst/>
              <a:cxnLst/>
              <a:rect l="l" t="t" r="r" b="b"/>
              <a:pathLst>
                <a:path w="13845794" h="9863201">
                  <a:moveTo>
                    <a:pt x="0" y="4931664"/>
                  </a:moveTo>
                  <a:cubicBezTo>
                    <a:pt x="0" y="2208022"/>
                    <a:pt x="3099435" y="0"/>
                    <a:pt x="6922897" y="0"/>
                  </a:cubicBezTo>
                  <a:cubicBezTo>
                    <a:pt x="10746359" y="0"/>
                    <a:pt x="13845794" y="2208022"/>
                    <a:pt x="13845794" y="4931664"/>
                  </a:cubicBezTo>
                  <a:cubicBezTo>
                    <a:pt x="13845794" y="7655306"/>
                    <a:pt x="10746232" y="9863201"/>
                    <a:pt x="6922897" y="9863201"/>
                  </a:cubicBezTo>
                  <a:cubicBezTo>
                    <a:pt x="3099562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517388" y="1807017"/>
            <a:ext cx="7558012" cy="792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6"/>
              </a:lnSpc>
            </a:pPr>
            <a:r>
              <a:rPr lang="en-US" sz="493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Ergänzende Aktivitäten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42223" y="5664418"/>
            <a:ext cx="2190184" cy="51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6"/>
              </a:lnSpc>
            </a:pPr>
            <a:r>
              <a:rPr lang="en-US" sz="340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Aktivität 4.1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37866" y="7316965"/>
            <a:ext cx="8998898" cy="1689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9"/>
              </a:lnSpc>
            </a:pPr>
            <a:r>
              <a:rPr lang="en-US" sz="544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Tagebuch über digitale Medien</a:t>
            </a:r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493716" y="2783940"/>
            <a:ext cx="8874010" cy="11506010"/>
          </a:xfrm>
          <a:custGeom>
            <a:avLst/>
            <a:gdLst/>
            <a:ahLst/>
            <a:cxnLst/>
            <a:rect l="l" t="t" r="r" b="b"/>
            <a:pathLst>
              <a:path w="8874010" h="11506010">
                <a:moveTo>
                  <a:pt x="0" y="0"/>
                </a:moveTo>
                <a:lnTo>
                  <a:pt x="8874010" y="0"/>
                </a:lnTo>
                <a:lnTo>
                  <a:pt x="8874010" y="11506010"/>
                </a:lnTo>
                <a:lnTo>
                  <a:pt x="0" y="11506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747363" y="1168764"/>
            <a:ext cx="504613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Tagebuchvorlage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Bleistifte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Stifte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55988" y="1216389"/>
            <a:ext cx="5115072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machen wir?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 Woche lang notieren wir, welche Medien wir nutzen, wie viel Zeit wir damit verbringen und wie wir uns dabei fühlen.</a:t>
            </a: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4"/>
          <p:cNvSpPr/>
          <p:nvPr/>
        </p:nvSpPr>
        <p:spPr>
          <a:xfrm rot="5400000">
            <a:off x="4603543" y="1530679"/>
            <a:ext cx="9589113" cy="12433209"/>
          </a:xfrm>
          <a:custGeom>
            <a:avLst/>
            <a:gdLst/>
            <a:ahLst/>
            <a:cxnLst/>
            <a:rect l="l" t="t" r="r" b="b"/>
            <a:pathLst>
              <a:path w="9589113" h="12433209">
                <a:moveTo>
                  <a:pt x="0" y="0"/>
                </a:moveTo>
                <a:lnTo>
                  <a:pt x="9589112" y="0"/>
                </a:lnTo>
                <a:lnTo>
                  <a:pt x="9589112" y="12433209"/>
                </a:lnTo>
                <a:lnTo>
                  <a:pt x="0" y="124332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" name="TextBox 2"/>
          <p:cNvSpPr txBox="1"/>
          <p:nvPr/>
        </p:nvSpPr>
        <p:spPr>
          <a:xfrm>
            <a:off x="3754835" y="1033137"/>
            <a:ext cx="1077833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 Woche lang notieren wir: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Welches Medium ich genutzt habe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viel Zeit ich es genutzt habe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ich mich dabei gefühlt habe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0713" y="4943624"/>
            <a:ext cx="1233532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Tablet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83928" y="9239250"/>
            <a:ext cx="1787102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Glücklich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865469" y="9239250"/>
            <a:ext cx="1104698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Müde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23408" y="9239250"/>
            <a:ext cx="1053145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Gereizt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20016" y="9239250"/>
            <a:ext cx="1392198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Traurig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16825" y="9239250"/>
            <a:ext cx="1546526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Wütend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85555" y="9239250"/>
            <a:ext cx="1350432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Nervös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839436" y="9239250"/>
            <a:ext cx="153866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Fröhlich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86222" y="4943624"/>
            <a:ext cx="1282352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Handy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86773" y="4943624"/>
            <a:ext cx="2045308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Fernsehen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68045" y="4943624"/>
            <a:ext cx="1099546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Musik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166368" y="4943624"/>
            <a:ext cx="193893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Videospiele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900233" y="4943624"/>
            <a:ext cx="193893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Videospiele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839167" y="4943624"/>
            <a:ext cx="1496169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Tablet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1078" y="7014630"/>
            <a:ext cx="37404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 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639383" y="7014630"/>
            <a:ext cx="992902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 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365330" y="7014630"/>
            <a:ext cx="100874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40 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191019" y="7014630"/>
            <a:ext cx="684293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15 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66028" y="7014630"/>
            <a:ext cx="886798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15 m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681027" y="7014630"/>
            <a:ext cx="992902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 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430947" y="7014630"/>
            <a:ext cx="992902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 m</a:t>
            </a:r>
          </a:p>
        </p:txBody>
      </p: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0029" y="3389120"/>
            <a:ext cx="19470541" cy="13870180"/>
            <a:chOff x="0" y="0"/>
            <a:chExt cx="13845718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45794" cy="9863201"/>
            </a:xfrm>
            <a:custGeom>
              <a:avLst/>
              <a:gdLst/>
              <a:ahLst/>
              <a:cxnLst/>
              <a:rect l="l" t="t" r="r" b="b"/>
              <a:pathLst>
                <a:path w="13845794" h="9863201">
                  <a:moveTo>
                    <a:pt x="0" y="4931664"/>
                  </a:moveTo>
                  <a:cubicBezTo>
                    <a:pt x="0" y="2208022"/>
                    <a:pt x="3099435" y="0"/>
                    <a:pt x="6922897" y="0"/>
                  </a:cubicBezTo>
                  <a:cubicBezTo>
                    <a:pt x="10746359" y="0"/>
                    <a:pt x="13845794" y="2208022"/>
                    <a:pt x="13845794" y="4931664"/>
                  </a:cubicBezTo>
                  <a:cubicBezTo>
                    <a:pt x="13845794" y="7655306"/>
                    <a:pt x="10746232" y="9863201"/>
                    <a:pt x="6922897" y="9863201"/>
                  </a:cubicBezTo>
                  <a:cubicBezTo>
                    <a:pt x="3099562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929545" y="1910888"/>
            <a:ext cx="6657501" cy="703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43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Ergänzende Aktivitäten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99372" y="5420488"/>
            <a:ext cx="1929231" cy="455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Aktivität 4.2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00633" y="6982846"/>
            <a:ext cx="7926709" cy="1494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7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Theater über digitale Situationen</a:t>
            </a:r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14700" y="4575385"/>
            <a:ext cx="11658600" cy="5406676"/>
          </a:xfrm>
          <a:custGeom>
            <a:avLst/>
            <a:gdLst/>
            <a:ahLst/>
            <a:cxnLst/>
            <a:rect l="l" t="t" r="r" b="b"/>
            <a:pathLst>
              <a:path w="11658600" h="5406676">
                <a:moveTo>
                  <a:pt x="0" y="0"/>
                </a:moveTo>
                <a:lnTo>
                  <a:pt x="11658600" y="0"/>
                </a:lnTo>
                <a:lnTo>
                  <a:pt x="11658600" y="5406676"/>
                </a:lnTo>
                <a:lnTo>
                  <a:pt x="0" y="54066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639236" y="1274238"/>
            <a:ext cx="4804708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Karten mit Situationen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Freier Platz im Klassenraum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770563" y="1274238"/>
            <a:ext cx="4870345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machen wir?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Gruppen stellen wir Szenen zur Nutzung digitaler Medien dar und suchen bessere Alternativen für jede Situation.</a:t>
            </a:r>
          </a:p>
        </p:txBody>
      </p:sp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317777" y="-1479105"/>
            <a:ext cx="9652446" cy="13245209"/>
          </a:xfrm>
          <a:custGeom>
            <a:avLst/>
            <a:gdLst/>
            <a:ahLst/>
            <a:cxnLst/>
            <a:rect l="l" t="t" r="r" b="b"/>
            <a:pathLst>
              <a:path w="9652446" h="13245209">
                <a:moveTo>
                  <a:pt x="0" y="0"/>
                </a:moveTo>
                <a:lnTo>
                  <a:pt x="9652446" y="0"/>
                </a:lnTo>
                <a:lnTo>
                  <a:pt x="9652446" y="13245210"/>
                </a:lnTo>
                <a:lnTo>
                  <a:pt x="0" y="132452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590853" y="-1202349"/>
            <a:ext cx="9106293" cy="12691698"/>
          </a:xfrm>
          <a:custGeom>
            <a:avLst/>
            <a:gdLst/>
            <a:ahLst/>
            <a:cxnLst/>
            <a:rect l="l" t="t" r="r" b="b"/>
            <a:pathLst>
              <a:path w="9106293" h="12691698">
                <a:moveTo>
                  <a:pt x="0" y="0"/>
                </a:moveTo>
                <a:lnTo>
                  <a:pt x="9106294" y="0"/>
                </a:lnTo>
                <a:lnTo>
                  <a:pt x="9106294" y="12691698"/>
                </a:lnTo>
                <a:lnTo>
                  <a:pt x="0" y="126916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546065" y="-429754"/>
            <a:ext cx="9195870" cy="11146509"/>
          </a:xfrm>
          <a:custGeom>
            <a:avLst/>
            <a:gdLst/>
            <a:ahLst/>
            <a:cxnLst/>
            <a:rect l="l" t="t" r="r" b="b"/>
            <a:pathLst>
              <a:path w="9195870" h="11146509">
                <a:moveTo>
                  <a:pt x="0" y="0"/>
                </a:moveTo>
                <a:lnTo>
                  <a:pt x="9195870" y="0"/>
                </a:lnTo>
                <a:lnTo>
                  <a:pt x="9195870" y="11146508"/>
                </a:lnTo>
                <a:lnTo>
                  <a:pt x="0" y="111465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674047" y="-514668"/>
            <a:ext cx="8939906" cy="11316336"/>
          </a:xfrm>
          <a:custGeom>
            <a:avLst/>
            <a:gdLst/>
            <a:ahLst/>
            <a:cxnLst/>
            <a:rect l="l" t="t" r="r" b="b"/>
            <a:pathLst>
              <a:path w="8939906" h="11316336">
                <a:moveTo>
                  <a:pt x="0" y="0"/>
                </a:moveTo>
                <a:lnTo>
                  <a:pt x="8939906" y="0"/>
                </a:lnTo>
                <a:lnTo>
                  <a:pt x="8939906" y="11316336"/>
                </a:lnTo>
                <a:lnTo>
                  <a:pt x="0" y="11316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32447" y="1028700"/>
            <a:ext cx="10223106" cy="8229600"/>
          </a:xfrm>
          <a:custGeom>
            <a:avLst/>
            <a:gdLst/>
            <a:ahLst/>
            <a:cxnLst/>
            <a:rect l="l" t="t" r="r" b="b"/>
            <a:pathLst>
              <a:path w="10223106" h="8229600">
                <a:moveTo>
                  <a:pt x="0" y="0"/>
                </a:moveTo>
                <a:lnTo>
                  <a:pt x="10223106" y="0"/>
                </a:lnTo>
                <a:lnTo>
                  <a:pt x="1022310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5501700" y="3204722"/>
            <a:ext cx="7284600" cy="3926371"/>
            <a:chOff x="0" y="0"/>
            <a:chExt cx="1918578" cy="10341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18578" cy="1034106"/>
            </a:xfrm>
            <a:custGeom>
              <a:avLst/>
              <a:gdLst/>
              <a:ahLst/>
              <a:cxnLst/>
              <a:rect l="l" t="t" r="r" b="b"/>
              <a:pathLst>
                <a:path w="1918578" h="1034106">
                  <a:moveTo>
                    <a:pt x="23913" y="0"/>
                  </a:moveTo>
                  <a:lnTo>
                    <a:pt x="1894665" y="0"/>
                  </a:lnTo>
                  <a:cubicBezTo>
                    <a:pt x="1901007" y="0"/>
                    <a:pt x="1907090" y="2519"/>
                    <a:pt x="1911574" y="7004"/>
                  </a:cubicBezTo>
                  <a:cubicBezTo>
                    <a:pt x="1916058" y="11488"/>
                    <a:pt x="1918578" y="17571"/>
                    <a:pt x="1918578" y="23913"/>
                  </a:cubicBezTo>
                  <a:lnTo>
                    <a:pt x="1918578" y="1010193"/>
                  </a:lnTo>
                  <a:cubicBezTo>
                    <a:pt x="1918578" y="1016535"/>
                    <a:pt x="1916058" y="1022618"/>
                    <a:pt x="1911574" y="1027102"/>
                  </a:cubicBezTo>
                  <a:cubicBezTo>
                    <a:pt x="1907090" y="1031587"/>
                    <a:pt x="1901007" y="1034106"/>
                    <a:pt x="1894665" y="1034106"/>
                  </a:cubicBezTo>
                  <a:lnTo>
                    <a:pt x="23913" y="1034106"/>
                  </a:lnTo>
                  <a:cubicBezTo>
                    <a:pt x="17571" y="1034106"/>
                    <a:pt x="11488" y="1031587"/>
                    <a:pt x="7004" y="1027102"/>
                  </a:cubicBezTo>
                  <a:cubicBezTo>
                    <a:pt x="2519" y="1022618"/>
                    <a:pt x="0" y="1016535"/>
                    <a:pt x="0" y="1010193"/>
                  </a:cubicBezTo>
                  <a:lnTo>
                    <a:pt x="0" y="23913"/>
                  </a:lnTo>
                  <a:cubicBezTo>
                    <a:pt x="0" y="17571"/>
                    <a:pt x="2519" y="11488"/>
                    <a:pt x="7004" y="7004"/>
                  </a:cubicBezTo>
                  <a:cubicBezTo>
                    <a:pt x="11488" y="2519"/>
                    <a:pt x="17571" y="0"/>
                    <a:pt x="23913" y="0"/>
                  </a:cubicBezTo>
                  <a:close/>
                </a:path>
              </a:pathLst>
            </a:custGeom>
            <a:solidFill>
              <a:srgbClr val="FFED4C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918578" cy="111030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543"/>
                </a:lnSpc>
              </a:pP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Digitale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Medien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sind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Teil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deines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Lebens,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aber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du </a:t>
              </a:r>
              <a:r>
                <a:rPr lang="en-US" sz="2531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kannst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531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lernen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, </a:t>
              </a:r>
              <a:r>
                <a:rPr lang="en-US" sz="2531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sie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so </a:t>
              </a:r>
              <a:r>
                <a:rPr lang="en-US" sz="2531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zu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531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nutzen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, </a:t>
              </a:r>
              <a:r>
                <a:rPr lang="en-US" sz="2531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dass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531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sie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531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dir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531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guttun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.</a:t>
              </a:r>
            </a:p>
            <a:p>
              <a:pPr algn="ctr">
                <a:lnSpc>
                  <a:spcPts val="3543"/>
                </a:lnSpc>
              </a:pP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Jede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Person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kann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ihr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eigenes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Gleichgewicht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zwischen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Bildschirmen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und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Aktivitäten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ohne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Bildschirme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finden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  <a:p>
              <a:pPr algn="ctr">
                <a:lnSpc>
                  <a:spcPts val="3543"/>
                </a:lnSpc>
                <a:spcBef>
                  <a:spcPct val="0"/>
                </a:spcBef>
              </a:pP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Das </a:t>
              </a:r>
              <a:r>
                <a:rPr lang="en-US" sz="253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Wichtigste</a:t>
              </a:r>
              <a:r>
                <a:rPr lang="en-US" sz="253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: 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Achte auf </a:t>
              </a:r>
              <a:r>
                <a:rPr lang="en-US" sz="2531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deinen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Schlaf, </a:t>
              </a:r>
              <a:r>
                <a:rPr lang="en-US" sz="2531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deine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Zeit und </a:t>
              </a:r>
              <a:r>
                <a:rPr lang="en-US" sz="2531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deine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531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Emotionen</a:t>
              </a:r>
              <a:r>
                <a:rPr lang="en-US" sz="2531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F767EB2-5BCF-9374-1DEE-6DFA980CB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489" y="723900"/>
            <a:ext cx="15139022" cy="8839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1212</Words>
  <Application>Microsoft Office PowerPoint</Application>
  <PresentationFormat>Custom</PresentationFormat>
  <Paragraphs>238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Aptos Bold</vt:lpstr>
      <vt:lpstr>Poppins</vt:lpstr>
      <vt:lpstr>Calibri</vt:lpstr>
      <vt:lpstr>Poppins Bold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M8_Nutzung digitaler Medien und psychische Gesundheit_Grundschule</dc:title>
  <cp:lastModifiedBy>Itzel Gn</cp:lastModifiedBy>
  <cp:revision>2</cp:revision>
  <dcterms:created xsi:type="dcterms:W3CDTF">2006-08-16T00:00:00Z</dcterms:created>
  <dcterms:modified xsi:type="dcterms:W3CDTF">2026-04-06T17:18:34Z</dcterms:modified>
  <dc:identifier>DAHDpOnvqeY</dc:identifier>
</cp:coreProperties>
</file>