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8288000" cy="10287000"/>
  <p:notesSz cx="6858000" cy="9144000"/>
  <p:embeddedFontLst>
    <p:embeddedFont>
      <p:font typeface="Poppins" panose="00000500000000000000" pitchFamily="2" charset="0"/>
      <p:regular r:id="rId51"/>
      <p:bold r:id="rId52"/>
    </p:embeddedFont>
    <p:embeddedFont>
      <p:font typeface="Poppins Bold" panose="00000800000000000000" charset="0"/>
      <p:regular r:id="rId53"/>
    </p:embeddedFont>
    <p:embeddedFont>
      <p:font typeface="Poppins Italics" panose="020B0604020202020204" charset="0"/>
      <p:regular r:id="rId54"/>
    </p:embeddedFont>
    <p:embeddedFont>
      <p:font typeface="Poppins Medium" panose="00000600000000000000" pitchFamily="2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3640" y="242497"/>
            <a:ext cx="13380720" cy="9801997"/>
            <a:chOff x="0" y="0"/>
            <a:chExt cx="17840960" cy="130693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840961" cy="13069315"/>
            </a:xfrm>
            <a:custGeom>
              <a:avLst/>
              <a:gdLst/>
              <a:ahLst/>
              <a:cxnLst/>
              <a:rect l="l" t="t" r="r" b="b"/>
              <a:pathLst>
                <a:path w="17840961" h="13069315">
                  <a:moveTo>
                    <a:pt x="0" y="6534658"/>
                  </a:moveTo>
                  <a:cubicBezTo>
                    <a:pt x="0" y="2925699"/>
                    <a:pt x="3993896" y="0"/>
                    <a:pt x="8920480" y="0"/>
                  </a:cubicBezTo>
                  <a:cubicBezTo>
                    <a:pt x="13847065" y="0"/>
                    <a:pt x="17840961" y="2925699"/>
                    <a:pt x="17840961" y="6534658"/>
                  </a:cubicBezTo>
                  <a:cubicBezTo>
                    <a:pt x="17840961" y="10143617"/>
                    <a:pt x="13847065" y="13069315"/>
                    <a:pt x="8920480" y="13069315"/>
                  </a:cubicBezTo>
                  <a:cubicBezTo>
                    <a:pt x="3993896" y="13069315"/>
                    <a:pt x="0" y="10143617"/>
                    <a:pt x="0" y="6534658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34840" y="9264177"/>
            <a:ext cx="941832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Sekundarschule</a:t>
            </a:r>
            <a:endParaRPr lang="en-US" sz="2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314700" y="811368"/>
            <a:ext cx="11658600" cy="1188415"/>
            <a:chOff x="0" y="0"/>
            <a:chExt cx="15544800" cy="15845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44800" cy="1584554"/>
            </a:xfrm>
            <a:custGeom>
              <a:avLst/>
              <a:gdLst/>
              <a:ahLst/>
              <a:cxnLst/>
              <a:rect l="l" t="t" r="r" b="b"/>
              <a:pathLst>
                <a:path w="15544800" h="1584554">
                  <a:moveTo>
                    <a:pt x="0" y="0"/>
                  </a:moveTo>
                  <a:lnTo>
                    <a:pt x="15544800" y="0"/>
                  </a:lnTo>
                  <a:lnTo>
                    <a:pt x="15544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1398" b="-1309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544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8: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006965" y="1819904"/>
            <a:ext cx="10274069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Nutzung digitaler Medien und psychische Gesundheit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27320" y="4575448"/>
            <a:ext cx="8290560" cy="4663440"/>
            <a:chOff x="0" y="0"/>
            <a:chExt cx="11054080" cy="6217920"/>
          </a:xfrm>
        </p:grpSpPr>
        <p:sp>
          <p:nvSpPr>
            <p:cNvPr id="10" name="Freeform 10" descr="A couple of people sitting cross legged  AI-generated content may be incorrect."/>
            <p:cNvSpPr/>
            <p:nvPr/>
          </p:nvSpPr>
          <p:spPr>
            <a:xfrm>
              <a:off x="0" y="0"/>
              <a:ext cx="11054080" cy="6217920"/>
            </a:xfrm>
            <a:custGeom>
              <a:avLst/>
              <a:gdLst/>
              <a:ahLst/>
              <a:cxnLst/>
              <a:rect l="l" t="t" r="r" b="b"/>
              <a:pathLst>
                <a:path w="11054080" h="6217920">
                  <a:moveTo>
                    <a:pt x="0" y="0"/>
                  </a:moveTo>
                  <a:lnTo>
                    <a:pt x="11054080" y="0"/>
                  </a:lnTo>
                  <a:lnTo>
                    <a:pt x="11054080" y="6217920"/>
                  </a:lnTo>
                  <a:lnTo>
                    <a:pt x="0" y="621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663440" y="3562979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Bildschirme so nutzen können, dass sie uns guttun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1800" y="1020585"/>
            <a:ext cx="12344400" cy="1714500"/>
            <a:chOff x="0" y="0"/>
            <a:chExt cx="16459200" cy="228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200" cy="2286000"/>
            </a:xfrm>
            <a:custGeom>
              <a:avLst/>
              <a:gdLst/>
              <a:ahLst/>
              <a:cxnLst/>
              <a:rect l="l" t="t" r="r" b="b"/>
              <a:pathLst>
                <a:path w="16459200" h="2286000">
                  <a:moveTo>
                    <a:pt x="0" y="0"/>
                  </a:moveTo>
                  <a:lnTo>
                    <a:pt x="16459200" y="0"/>
                  </a:lnTo>
                  <a:lnTo>
                    <a:pt x="1645920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45920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Warum sprechen wir darüber?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018415" y="2800169"/>
            <a:ext cx="625117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leben umgeben von Bildschirmen.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60620" y="3524069"/>
            <a:ext cx="83667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helfen uns zu lernen, Spaß zu haben und zu kommunizieren.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008120" y="5029076"/>
            <a:ext cx="4511040" cy="3571056"/>
            <a:chOff x="0" y="0"/>
            <a:chExt cx="6014720" cy="47614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lnTo>
                    <a:pt x="0" y="79362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36319" y="5826709"/>
            <a:ext cx="3454641" cy="1975790"/>
            <a:chOff x="0" y="0"/>
            <a:chExt cx="4606188" cy="2634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06163" cy="2634437"/>
            </a:xfrm>
            <a:custGeom>
              <a:avLst/>
              <a:gdLst/>
              <a:ahLst/>
              <a:cxnLst/>
              <a:rect l="l" t="t" r="r" b="b"/>
              <a:pathLst>
                <a:path w="4606163" h="2634437">
                  <a:moveTo>
                    <a:pt x="0" y="0"/>
                  </a:moveTo>
                  <a:lnTo>
                    <a:pt x="4606163" y="0"/>
                  </a:lnTo>
                  <a:lnTo>
                    <a:pt x="4606163" y="2634437"/>
                  </a:lnTo>
                  <a:lnTo>
                    <a:pt x="0" y="2634437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606188" cy="266296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40"/>
                </a:lnSpc>
              </a:pPr>
              <a:r>
                <a:rPr lang="en-US" sz="27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Was </a:t>
              </a:r>
              <a:r>
                <a:rPr lang="en-US" sz="27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machst</a:t>
              </a:r>
              <a:r>
                <a:rPr lang="en-US" sz="27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du </a:t>
              </a:r>
              <a:r>
                <a:rPr lang="en-US" sz="27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gern</a:t>
              </a:r>
              <a:r>
                <a:rPr lang="en-US" sz="27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mit</a:t>
              </a:r>
              <a:r>
                <a:rPr lang="en-US" sz="27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dem Handy </a:t>
              </a:r>
              <a:r>
                <a:rPr lang="en-US" sz="27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oder</a:t>
              </a:r>
              <a:r>
                <a:rPr lang="en-US" sz="27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dem Computer?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47359" y="5029076"/>
            <a:ext cx="4511040" cy="3571056"/>
            <a:chOff x="0" y="0"/>
            <a:chExt cx="6014720" cy="47614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lnTo>
                    <a:pt x="0" y="79362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666999" y="5966879"/>
            <a:ext cx="3271761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Was </a:t>
            </a:r>
            <a:r>
              <a:rPr lang="en-US" sz="2700" b="1" dirty="0" err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machst</a:t>
            </a:r>
            <a:r>
              <a:rPr lang="en-US" sz="2700" b="1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 du </a:t>
            </a:r>
            <a:r>
              <a:rPr lang="en-US" sz="2700" b="1" dirty="0" err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gern</a:t>
            </a:r>
            <a:r>
              <a:rPr lang="en-US" sz="2700" b="1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mit</a:t>
            </a:r>
            <a:r>
              <a:rPr lang="en-US" sz="2700" b="1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 dem Handy </a:t>
            </a:r>
            <a:r>
              <a:rPr lang="en-US" sz="2700" b="1" dirty="0" err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oder</a:t>
            </a:r>
            <a:r>
              <a:rPr lang="en-US" sz="2700" b="1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 dem Computer?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3560" y="1235658"/>
            <a:ext cx="4602480" cy="745617"/>
            <a:chOff x="0" y="0"/>
            <a:chExt cx="613664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994155"/>
            </a:xfrm>
            <a:custGeom>
              <a:avLst/>
              <a:gdLst/>
              <a:ahLst/>
              <a:cxnLst/>
              <a:rect l="l" t="t" r="r" b="b"/>
              <a:pathLst>
                <a:path w="6136640" h="994155">
                  <a:moveTo>
                    <a:pt x="0" y="0"/>
                  </a:moveTo>
                  <a:lnTo>
                    <a:pt x="6136640" y="0"/>
                  </a:lnTo>
                  <a:lnTo>
                    <a:pt x="6136640" y="994155"/>
                  </a:lnTo>
                  <a:lnTo>
                    <a:pt x="0" y="9941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439" b="-10711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Ziele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31502" y="2428742"/>
            <a:ext cx="8595360" cy="27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4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Erkennen, wie digitale Medien unser Wohlbefinden beeinflussen.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1502" y="3300202"/>
            <a:ext cx="73456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Lernen, die Zeit mit und ohne Bildschirme ins Gleichgewicht zu bringen.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31502" y="4307404"/>
            <a:ext cx="74523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Persönliche Strategien entwickeln, um gut für uns zu sorgen, während wir sie nutzen.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31502" y="5486057"/>
            <a:ext cx="74523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estrategias personales para cuidarnos mientras los usamos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40480" y="7455427"/>
            <a:ext cx="89611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„Medien sind Teil unseres Lebens, aber wir entscheiden, wie wir sie nutzen.“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427601" y="686352"/>
            <a:ext cx="5677519" cy="10455431"/>
            <a:chOff x="0" y="0"/>
            <a:chExt cx="7570026" cy="13940574"/>
          </a:xfrm>
        </p:grpSpPr>
        <p:sp>
          <p:nvSpPr>
            <p:cNvPr id="11" name="Freeform 11" descr="A cartoon of a child pointing up  AI-generated content may be incorrect."/>
            <p:cNvSpPr/>
            <p:nvPr/>
          </p:nvSpPr>
          <p:spPr>
            <a:xfrm>
              <a:off x="0" y="0"/>
              <a:ext cx="7569962" cy="13940537"/>
            </a:xfrm>
            <a:custGeom>
              <a:avLst/>
              <a:gdLst/>
              <a:ahLst/>
              <a:cxnLst/>
              <a:rect l="l" t="t" r="r" b="b"/>
              <a:pathLst>
                <a:path w="7569962" h="13940537">
                  <a:moveTo>
                    <a:pt x="0" y="0"/>
                  </a:moveTo>
                  <a:lnTo>
                    <a:pt x="7569962" y="0"/>
                  </a:lnTo>
                  <a:lnTo>
                    <a:pt x="7569962" y="13940537"/>
                  </a:lnTo>
                  <a:lnTo>
                    <a:pt x="0" y="13940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13560" y="2333492"/>
            <a:ext cx="39159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76412" y="3371639"/>
            <a:ext cx="465892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9924" y="4259779"/>
            <a:ext cx="478869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6231" y="5409242"/>
            <a:ext cx="506254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738940"/>
            <a:ext cx="6903720" cy="1294923"/>
            <a:chOff x="0" y="0"/>
            <a:chExt cx="920496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04960" cy="1726563"/>
            </a:xfrm>
            <a:custGeom>
              <a:avLst/>
              <a:gdLst/>
              <a:ahLst/>
              <a:cxnLst/>
              <a:rect l="l" t="t" r="r" b="b"/>
              <a:pathLst>
                <a:path w="9204960" h="1726563">
                  <a:moveTo>
                    <a:pt x="0" y="0"/>
                  </a:moveTo>
                  <a:lnTo>
                    <a:pt x="9204960" y="0"/>
                  </a:lnTo>
                  <a:lnTo>
                    <a:pt x="920496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r="507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920496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36"/>
                </a:lnSpc>
              </a:pPr>
              <a:r>
                <a:rPr lang="en-US" sz="4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 Tage zum Nachdenken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65960" y="2667000"/>
            <a:ext cx="4145280" cy="4754880"/>
            <a:chOff x="0" y="0"/>
            <a:chExt cx="552704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61360" y="3034665"/>
            <a:ext cx="150876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Tag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93620" y="3663401"/>
            <a:ext cx="34442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Digitale Medien und Wohlbefinden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44640" y="2667000"/>
            <a:ext cx="4145280" cy="4754880"/>
            <a:chOff x="0" y="0"/>
            <a:chExt cx="552704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86700" y="3034665"/>
            <a:ext cx="176784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Tag 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0880" y="3663401"/>
            <a:ext cx="344424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 dirty="0" err="1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Gesunde</a:t>
            </a:r>
            <a:r>
              <a:rPr lang="en-US" sz="3000" b="1" dirty="0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Nutzung</a:t>
            </a:r>
            <a:r>
              <a:rPr lang="en-US" sz="3000" b="1" dirty="0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digitaler</a:t>
            </a:r>
            <a:r>
              <a:rPr lang="en-US" sz="3000" b="1" dirty="0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 Medien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582400" y="2667000"/>
            <a:ext cx="4145280" cy="4754880"/>
            <a:chOff x="0" y="0"/>
            <a:chExt cx="552704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527040" cy="6339840"/>
            </a:xfrm>
            <a:custGeom>
              <a:avLst/>
              <a:gdLst/>
              <a:ahLst/>
              <a:cxnLst/>
              <a:rect l="l" t="t" r="r" b="b"/>
              <a:pathLst>
                <a:path w="5527040" h="6339840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709"/>
                  </a:lnTo>
                  <a:cubicBezTo>
                    <a:pt x="5527040" y="5927471"/>
                    <a:pt x="5114671" y="6339840"/>
                    <a:pt x="4605909" y="6339840"/>
                  </a:cubicBezTo>
                  <a:lnTo>
                    <a:pt x="921131" y="6339840"/>
                  </a:lnTo>
                  <a:cubicBezTo>
                    <a:pt x="412369" y="6339840"/>
                    <a:pt x="0" y="5927344"/>
                    <a:pt x="0" y="5418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771120" y="3034665"/>
            <a:ext cx="176784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Tag 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2920" y="3663401"/>
            <a:ext cx="344424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" panose="00000500000000000000" pitchFamily="2" charset="0"/>
                <a:ea typeface="Aptos Bold"/>
                <a:cs typeface="Poppins" panose="00000500000000000000" pitchFamily="2" charset="0"/>
                <a:sym typeface="Aptos Bold"/>
              </a:rPr>
              <a:t>Reflexion und gesunde Gewohnheiten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93620" y="5219786"/>
            <a:ext cx="344424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sprechen darüber, wie digitale Medien uns fühlen lassen.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0880" y="5219786"/>
            <a:ext cx="344424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analysieren die positiven und negativen Auswirkungen.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32920" y="5219786"/>
            <a:ext cx="3444240" cy="174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unsere eigenen Regeln und Ziele, um auf unser digitales Wohlbefinden zu achten.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579672"/>
            <a:ext cx="6553200" cy="1294923"/>
            <a:chOff x="0" y="0"/>
            <a:chExt cx="873760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600" cy="1726563"/>
            </a:xfrm>
            <a:custGeom>
              <a:avLst/>
              <a:gdLst/>
              <a:ahLst/>
              <a:cxnLst/>
              <a:rect l="l" t="t" r="r" b="b"/>
              <a:pathLst>
                <a:path w="8737600" h="1726563">
                  <a:moveTo>
                    <a:pt x="0" y="0"/>
                  </a:moveTo>
                  <a:lnTo>
                    <a:pt x="8737600" y="0"/>
                  </a:lnTo>
                  <a:lnTo>
                    <a:pt x="873760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873760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36"/>
                </a:lnSpc>
              </a:pPr>
              <a:r>
                <a:rPr lang="en-US" sz="4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Wichtige Punkte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61560" y="2251016"/>
            <a:ext cx="4145280" cy="2929074"/>
            <a:chOff x="0" y="0"/>
            <a:chExt cx="5527040" cy="390543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527040" cy="3905431"/>
              <a:chOff x="0" y="0"/>
              <a:chExt cx="5527040" cy="390543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527040" cy="3905353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905353">
                    <a:moveTo>
                      <a:pt x="0" y="567430"/>
                    </a:moveTo>
                    <a:cubicBezTo>
                      <a:pt x="0" y="25402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54025"/>
                      <a:pt x="5527040" y="567430"/>
                    </a:cubicBezTo>
                    <a:lnTo>
                      <a:pt x="5527040" y="3337923"/>
                    </a:lnTo>
                    <a:cubicBezTo>
                      <a:pt x="5527040" y="3651328"/>
                      <a:pt x="5114671" y="3905353"/>
                      <a:pt x="4605909" y="3905353"/>
                    </a:cubicBezTo>
                    <a:lnTo>
                      <a:pt x="921131" y="3905353"/>
                    </a:lnTo>
                    <a:cubicBezTo>
                      <a:pt x="412369" y="3905431"/>
                      <a:pt x="0" y="3651328"/>
                      <a:pt x="0" y="3337923"/>
                    </a:cubicBezTo>
                    <a:lnTo>
                      <a:pt x="0" y="567430"/>
                    </a:lnTo>
                    <a:close/>
                  </a:path>
                </a:pathLst>
              </a:custGeom>
              <a:solidFill>
                <a:srgbClr val="50B264"/>
              </a:solidFill>
            </p:spPr>
            <p:txBody>
              <a:bodyPr/>
              <a:lstStyle/>
              <a:p>
                <a:endParaRPr lang="es-ES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67360" y="1400266"/>
              <a:ext cx="4592320" cy="1120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Digitale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Medien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können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sehr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nützlich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und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unterhaltsam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sein.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81160" y="2251016"/>
            <a:ext cx="4145280" cy="2929074"/>
            <a:chOff x="0" y="0"/>
            <a:chExt cx="5527040" cy="390543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527040" cy="3905431"/>
              <a:chOff x="0" y="0"/>
              <a:chExt cx="5527040" cy="390543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527040" cy="3905353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905353">
                    <a:moveTo>
                      <a:pt x="0" y="567430"/>
                    </a:moveTo>
                    <a:cubicBezTo>
                      <a:pt x="0" y="25402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54025"/>
                      <a:pt x="5527040" y="567430"/>
                    </a:cubicBezTo>
                    <a:lnTo>
                      <a:pt x="5527040" y="3337923"/>
                    </a:lnTo>
                    <a:cubicBezTo>
                      <a:pt x="5527040" y="3651328"/>
                      <a:pt x="5114671" y="3905353"/>
                      <a:pt x="4605909" y="3905353"/>
                    </a:cubicBezTo>
                    <a:lnTo>
                      <a:pt x="921131" y="3905353"/>
                    </a:lnTo>
                    <a:cubicBezTo>
                      <a:pt x="412369" y="3905431"/>
                      <a:pt x="0" y="3651328"/>
                      <a:pt x="0" y="3337923"/>
                    </a:cubicBezTo>
                    <a:lnTo>
                      <a:pt x="0" y="567430"/>
                    </a:ln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67360" y="1044666"/>
              <a:ext cx="4592320" cy="1872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Sie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können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auch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beeinflussen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,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wie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wir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schlafen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,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wie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wir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uns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konzentrieren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oder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wie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wir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uns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fühlen</a:t>
              </a:r>
              <a:r>
                <a:rPr lang="en-US" sz="1800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1560" y="5556423"/>
            <a:ext cx="4145280" cy="2929074"/>
            <a:chOff x="0" y="0"/>
            <a:chExt cx="5527040" cy="390543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527040" cy="3905431"/>
              <a:chOff x="0" y="0"/>
              <a:chExt cx="5527040" cy="390543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527040" cy="3905431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905431">
                    <a:moveTo>
                      <a:pt x="0" y="567430"/>
                    </a:moveTo>
                    <a:cubicBezTo>
                      <a:pt x="0" y="25402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54025"/>
                      <a:pt x="5527040" y="567430"/>
                    </a:cubicBezTo>
                    <a:lnTo>
                      <a:pt x="5527040" y="3338002"/>
                    </a:lnTo>
                    <a:cubicBezTo>
                      <a:pt x="5527040" y="3651406"/>
                      <a:pt x="5114671" y="3905431"/>
                      <a:pt x="4605909" y="3905431"/>
                    </a:cubicBezTo>
                    <a:lnTo>
                      <a:pt x="921131" y="3905431"/>
                    </a:lnTo>
                    <a:cubicBezTo>
                      <a:pt x="412369" y="3905431"/>
                      <a:pt x="0" y="3651328"/>
                      <a:pt x="0" y="3338002"/>
                    </a:cubicBezTo>
                    <a:close/>
                  </a:path>
                </a:pathLst>
              </a:custGeom>
              <a:solidFill>
                <a:srgbClr val="E3829C"/>
              </a:solidFill>
            </p:spPr>
            <p:txBody>
              <a:bodyPr/>
              <a:lstStyle/>
              <a:p>
                <a:endParaRPr lang="es-ES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67360" y="1400266"/>
              <a:ext cx="4592320" cy="1120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Pausen zu machen ist notwendig, um Körper und Geist zu schützen.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81160" y="5556423"/>
            <a:ext cx="4145280" cy="2929074"/>
            <a:chOff x="0" y="0"/>
            <a:chExt cx="5527040" cy="390543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5527040" cy="3905431"/>
              <a:chOff x="0" y="0"/>
              <a:chExt cx="5527040" cy="390543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527040" cy="3905353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905353">
                    <a:moveTo>
                      <a:pt x="0" y="567430"/>
                    </a:moveTo>
                    <a:cubicBezTo>
                      <a:pt x="0" y="25402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54025"/>
                      <a:pt x="5527040" y="567430"/>
                    </a:cubicBezTo>
                    <a:lnTo>
                      <a:pt x="5527040" y="3337923"/>
                    </a:lnTo>
                    <a:cubicBezTo>
                      <a:pt x="5527040" y="3651328"/>
                      <a:pt x="5114671" y="3905353"/>
                      <a:pt x="4605909" y="3905353"/>
                    </a:cubicBezTo>
                    <a:lnTo>
                      <a:pt x="921131" y="3905353"/>
                    </a:lnTo>
                    <a:cubicBezTo>
                      <a:pt x="412369" y="3905431"/>
                      <a:pt x="0" y="3651328"/>
                      <a:pt x="0" y="3337923"/>
                    </a:cubicBezTo>
                    <a:close/>
                  </a:path>
                </a:pathLst>
              </a:custGeom>
              <a:solidFill>
                <a:srgbClr val="FFED4C"/>
              </a:solidFill>
            </p:spPr>
            <p:txBody>
              <a:bodyPr/>
              <a:lstStyle/>
              <a:p>
                <a:endParaRPr lang="es-ES"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67360" y="1400266"/>
              <a:ext cx="4592320" cy="1120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Zu lernen, sich selbst zu regulieren, ist Teil des digitalen Wohlbefindens.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30750" y="451783"/>
            <a:ext cx="8066766" cy="11079899"/>
            <a:chOff x="0" y="0"/>
            <a:chExt cx="9985972" cy="13715975"/>
          </a:xfrm>
        </p:grpSpPr>
        <p:sp>
          <p:nvSpPr>
            <p:cNvPr id="3" name="Freeform 3" descr="A cartoon of a person holding a phone  AI-generated content may be incorrect."/>
            <p:cNvSpPr/>
            <p:nvPr/>
          </p:nvSpPr>
          <p:spPr>
            <a:xfrm>
              <a:off x="0" y="0"/>
              <a:ext cx="9986010" cy="13716000"/>
            </a:xfrm>
            <a:custGeom>
              <a:avLst/>
              <a:gdLst/>
              <a:ahLst/>
              <a:cxnLst/>
              <a:rect l="l" t="t" r="r" b="b"/>
              <a:pathLst>
                <a:path w="9986010" h="13716000">
                  <a:moveTo>
                    <a:pt x="0" y="0"/>
                  </a:moveTo>
                  <a:lnTo>
                    <a:pt x="9986010" y="0"/>
                  </a:lnTo>
                  <a:lnTo>
                    <a:pt x="998601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4585" r="-29420" b="-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81200" y="1028700"/>
            <a:ext cx="6251734" cy="3086100"/>
            <a:chOff x="0" y="0"/>
            <a:chExt cx="1646555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6555" cy="812800"/>
            </a:xfrm>
            <a:custGeom>
              <a:avLst/>
              <a:gdLst/>
              <a:ahLst/>
              <a:cxnLst/>
              <a:rect l="l" t="t" r="r" b="b"/>
              <a:pathLst>
                <a:path w="1646555" h="812800">
                  <a:moveTo>
                    <a:pt x="1646555" y="35913"/>
                  </a:moveTo>
                  <a:lnTo>
                    <a:pt x="1646555" y="776887"/>
                  </a:lnTo>
                  <a:cubicBezTo>
                    <a:pt x="1646555" y="796721"/>
                    <a:pt x="1630476" y="812800"/>
                    <a:pt x="1610642" y="812800"/>
                  </a:cubicBezTo>
                  <a:lnTo>
                    <a:pt x="35913" y="812800"/>
                  </a:lnTo>
                  <a:cubicBezTo>
                    <a:pt x="16079" y="812800"/>
                    <a:pt x="0" y="796721"/>
                    <a:pt x="0" y="776887"/>
                  </a:cubicBezTo>
                  <a:lnTo>
                    <a:pt x="0" y="35913"/>
                  </a:lnTo>
                  <a:cubicBezTo>
                    <a:pt x="0" y="16079"/>
                    <a:pt x="16079" y="0"/>
                    <a:pt x="35913" y="0"/>
                  </a:cubicBezTo>
                  <a:lnTo>
                    <a:pt x="1610642" y="0"/>
                  </a:lnTo>
                  <a:cubicBezTo>
                    <a:pt x="1620167" y="0"/>
                    <a:pt x="1629302" y="3784"/>
                    <a:pt x="1636036" y="10519"/>
                  </a:cubicBezTo>
                  <a:cubicBezTo>
                    <a:pt x="1642771" y="17253"/>
                    <a:pt x="1646555" y="26388"/>
                    <a:pt x="1646555" y="35913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646555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Digitale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Medien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sind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weder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gut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noch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schlecht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. Alles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hängt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davon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ab,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wie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wir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sie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nutzen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und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wie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viel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wir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sie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 </a:t>
              </a:r>
              <a:r>
                <a:rPr lang="en-US" sz="2999" b="1" dirty="0" err="1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nutzen</a:t>
              </a:r>
              <a:r>
                <a:rPr lang="en-US" sz="2999" b="1" dirty="0">
                  <a:solidFill>
                    <a:srgbClr val="000000"/>
                  </a:solidFill>
                  <a:latin typeface="Poppins" panose="00000500000000000000" pitchFamily="2" charset="0"/>
                  <a:ea typeface="Poppins Medium"/>
                  <a:cs typeface="Poppins" panose="00000500000000000000" pitchFamily="2" charset="0"/>
                  <a:sym typeface="Poppins Medium"/>
                </a:rPr>
                <a:t>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30283" y="5867400"/>
            <a:ext cx="1790233" cy="28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Warum?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63300" y="4810125"/>
            <a:ext cx="31242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ea typeface="Poppins Medium"/>
                <a:cs typeface="Poppins" panose="00000500000000000000" pitchFamily="2" charset="0"/>
                <a:sym typeface="Poppins Medium"/>
              </a:rPr>
              <a:t>Bist du damit einverstanden?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16640" y="7779087"/>
            <a:ext cx="637032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beginnen wir zu entdecken, wie digitale Medien uns helfen können… und wie wir gut für uns sorgen können, wenn wir sie nutzen.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81998" y="2048570"/>
            <a:ext cx="51358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Wie viel Zeit glaubst du, verbringst du jeden Tag vor Bildschirmen?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72963" y="3053763"/>
            <a:ext cx="555395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Wie fühlst du dich, wenn du lange Zeit online bist?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72963" y="4198058"/>
            <a:ext cx="555395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Aktivität macht dir am meisten Spaß ohne Bildschirme?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17378" y="1146067"/>
            <a:ext cx="286512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Bevor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anfangen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…</a:t>
            </a:r>
          </a:p>
        </p:txBody>
      </p:sp>
      <p:grpSp>
        <p:nvGrpSpPr>
          <p:cNvPr id="7" name="Group 7"/>
          <p:cNvGrpSpPr/>
          <p:nvPr/>
        </p:nvGrpSpPr>
        <p:grpSpPr>
          <a:xfrm rot="-5400000">
            <a:off x="11211354" y="1404061"/>
            <a:ext cx="6380902" cy="5830634"/>
            <a:chOff x="0" y="0"/>
            <a:chExt cx="8507870" cy="7774178"/>
          </a:xfrm>
        </p:grpSpPr>
        <p:sp>
          <p:nvSpPr>
            <p:cNvPr id="8" name="Freeform 8" descr="Cartoon of a child in a pink dress  AI-generated content may be incorrect."/>
            <p:cNvSpPr/>
            <p:nvPr/>
          </p:nvSpPr>
          <p:spPr>
            <a:xfrm>
              <a:off x="0" y="0"/>
              <a:ext cx="8507857" cy="7774178"/>
            </a:xfrm>
            <a:custGeom>
              <a:avLst/>
              <a:gdLst/>
              <a:ahLst/>
              <a:cxnLst/>
              <a:rect l="l" t="t" r="r" b="b"/>
              <a:pathLst>
                <a:path w="8507857" h="7774178">
                  <a:moveTo>
                    <a:pt x="0" y="0"/>
                  </a:moveTo>
                  <a:lnTo>
                    <a:pt x="8507857" y="0"/>
                  </a:lnTo>
                  <a:lnTo>
                    <a:pt x="8507857" y="7774178"/>
                  </a:lnTo>
                  <a:lnTo>
                    <a:pt x="0" y="7774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8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16813" y="5891822"/>
            <a:ext cx="79248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lernen wir: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16813" y="6703562"/>
            <a:ext cx="760476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Darüber nachzudenken, wie wir digitale Medien nutzen.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16813" y="7804194"/>
            <a:ext cx="760476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Die Emotionen zu erkennen, die wir fühlen, wenn wir sie nutzen.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16813" y="8904818"/>
            <a:ext cx="760476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 verstehen, wie sie unser Wohlbefinden beeinflussen.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72000" y="6208395"/>
            <a:ext cx="9144000" cy="1473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</a:t>
            </a:r>
            <a:r>
              <a:rPr lang="en-US" sz="4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analysieren</a:t>
            </a: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</a:t>
            </a: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digitales</a:t>
            </a: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Wohlbefinden</a:t>
            </a: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115063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1:</a:t>
            </a:r>
          </a:p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Digitale Medien und Wohlbefinden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2718" y="5841414"/>
            <a:ext cx="3060539" cy="3589119"/>
          </a:xfrm>
          <a:custGeom>
            <a:avLst/>
            <a:gdLst/>
            <a:ahLst/>
            <a:cxnLst/>
            <a:rect l="l" t="t" r="r" b="b"/>
            <a:pathLst>
              <a:path w="3060539" h="3589119">
                <a:moveTo>
                  <a:pt x="0" y="0"/>
                </a:moveTo>
                <a:lnTo>
                  <a:pt x="3060540" y="0"/>
                </a:lnTo>
                <a:lnTo>
                  <a:pt x="3060540" y="3589119"/>
                </a:lnTo>
                <a:lnTo>
                  <a:pt x="0" y="35891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76924" y="5508164"/>
            <a:ext cx="3344711" cy="3922369"/>
          </a:xfrm>
          <a:custGeom>
            <a:avLst/>
            <a:gdLst/>
            <a:ahLst/>
            <a:cxnLst/>
            <a:rect l="l" t="t" r="r" b="b"/>
            <a:pathLst>
              <a:path w="3344711" h="3922369">
                <a:moveTo>
                  <a:pt x="0" y="0"/>
                </a:moveTo>
                <a:lnTo>
                  <a:pt x="3344711" y="0"/>
                </a:lnTo>
                <a:lnTo>
                  <a:pt x="3344711" y="3922369"/>
                </a:lnTo>
                <a:lnTo>
                  <a:pt x="0" y="3922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35" r="-86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98750"/>
            <a:ext cx="6446520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Gedruckter oder projizierter Text: „Ein Tag mit Felix und Sam“.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Marker / Kreide.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Karten oder Blätter, um Eindrücke aufzuschreiben.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Würfel mit Emotionen und Medien (optional, für den zweiten Teil).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 oder in Gruppen von 4–5 Schüler*innen angeordnet.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51720" y="1198750"/>
            <a:ext cx="598932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machen werden: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untersuchen,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unsere Nutzung digitaler Medien beeinflusst, wie wir uns auf körperlicher, emotionaler und sozialer Ebene fühlen.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teilen Erfahrungen über Emotionen und Gewohnheiten und erkennen, wie verschiedene Medien uns beeinflussen.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72307" y="1552060"/>
            <a:ext cx="6292653" cy="6292654"/>
            <a:chOff x="0" y="0"/>
            <a:chExt cx="8390204" cy="83902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90255" cy="8390257"/>
            </a:xfrm>
            <a:custGeom>
              <a:avLst/>
              <a:gdLst/>
              <a:ahLst/>
              <a:cxnLst/>
              <a:rect l="l" t="t" r="r" b="b"/>
              <a:pathLst>
                <a:path w="8390255" h="8390257">
                  <a:moveTo>
                    <a:pt x="0" y="4195065"/>
                  </a:moveTo>
                  <a:cubicBezTo>
                    <a:pt x="0" y="1878203"/>
                    <a:pt x="1878203" y="0"/>
                    <a:pt x="4195064" y="0"/>
                  </a:cubicBezTo>
                  <a:cubicBezTo>
                    <a:pt x="6511925" y="0"/>
                    <a:pt x="8390255" y="1878203"/>
                    <a:pt x="8390255" y="4195065"/>
                  </a:cubicBezTo>
                  <a:cubicBezTo>
                    <a:pt x="8390255" y="6511927"/>
                    <a:pt x="6512052" y="8390257"/>
                    <a:pt x="4195064" y="8390257"/>
                  </a:cubicBezTo>
                  <a:cubicBezTo>
                    <a:pt x="1878076" y="8390257"/>
                    <a:pt x="0" y="6512054"/>
                    <a:pt x="0" y="419506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390204" cy="8418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  <a:p>
              <a:pPr algn="ctr">
                <a:lnSpc>
                  <a:spcPts val="3600"/>
                </a:lnSpc>
              </a:pPr>
              <a:endParaRPr/>
            </a:p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Denke an die Momente, in denen du dein Handy benutzt, Videos schaust, Musik hörst oder spielst.</a:t>
              </a:r>
            </a:p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Emotionen kommen dir in den Sinn?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39740" y="8581358"/>
            <a:ext cx="720852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Ziel: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eigenen Emotionen erkennen, die mit der Nutzung digitaler Medien verbunden sind.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22030" y="364960"/>
            <a:ext cx="104394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Teil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65138" y="1253265"/>
            <a:ext cx="3315601" cy="1817096"/>
            <a:chOff x="0" y="0"/>
            <a:chExt cx="873245" cy="4785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fühlst du dich, nachdem du viel Zeit vor Bildschirmen verbracht hast?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080739" y="2161813"/>
            <a:ext cx="1191569" cy="25365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765138" y="6027618"/>
            <a:ext cx="3315601" cy="1817096"/>
            <a:chOff x="0" y="0"/>
            <a:chExt cx="873245" cy="478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lassen dich dabei nicht so gut fühlen?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flipV="1">
            <a:off x="5080739" y="4698387"/>
            <a:ext cx="1191569" cy="22377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3384080" y="1253265"/>
            <a:ext cx="3315601" cy="1817096"/>
            <a:chOff x="0" y="0"/>
            <a:chExt cx="873245" cy="4785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gefällt dir daran, sie zu benutzen?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 flipV="1">
            <a:off x="12564960" y="2161813"/>
            <a:ext cx="819119" cy="25365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9" name="Group 19"/>
          <p:cNvGrpSpPr/>
          <p:nvPr/>
        </p:nvGrpSpPr>
        <p:grpSpPr>
          <a:xfrm>
            <a:off x="12556016" y="4695113"/>
            <a:ext cx="4143665" cy="3149601"/>
            <a:chOff x="0" y="0"/>
            <a:chExt cx="5524886" cy="4199468"/>
          </a:xfrm>
        </p:grpSpPr>
        <p:grpSp>
          <p:nvGrpSpPr>
            <p:cNvPr id="20" name="Group 20"/>
            <p:cNvGrpSpPr/>
            <p:nvPr/>
          </p:nvGrpSpPr>
          <p:grpSpPr>
            <a:xfrm>
              <a:off x="1104085" y="1776674"/>
              <a:ext cx="4420801" cy="2422795"/>
              <a:chOff x="0" y="0"/>
              <a:chExt cx="873245" cy="47857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73245" cy="478577"/>
              </a:xfrm>
              <a:custGeom>
                <a:avLst/>
                <a:gdLst/>
                <a:ahLst/>
                <a:cxnLst/>
                <a:rect l="l" t="t" r="r" b="b"/>
                <a:pathLst>
                  <a:path w="873245" h="478577">
                    <a:moveTo>
                      <a:pt x="112080" y="0"/>
                    </a:moveTo>
                    <a:lnTo>
                      <a:pt x="761165" y="0"/>
                    </a:lnTo>
                    <a:cubicBezTo>
                      <a:pt x="823065" y="0"/>
                      <a:pt x="873245" y="50180"/>
                      <a:pt x="873245" y="112080"/>
                    </a:cubicBezTo>
                    <a:lnTo>
                      <a:pt x="873245" y="366497"/>
                    </a:lnTo>
                    <a:cubicBezTo>
                      <a:pt x="873245" y="396222"/>
                      <a:pt x="861436" y="424730"/>
                      <a:pt x="840417" y="445749"/>
                    </a:cubicBezTo>
                    <a:cubicBezTo>
                      <a:pt x="819398" y="466768"/>
                      <a:pt x="790890" y="478577"/>
                      <a:pt x="761165" y="478577"/>
                    </a:cubicBezTo>
                    <a:lnTo>
                      <a:pt x="112080" y="478577"/>
                    </a:lnTo>
                    <a:cubicBezTo>
                      <a:pt x="82354" y="478577"/>
                      <a:pt x="53846" y="466768"/>
                      <a:pt x="32827" y="445749"/>
                    </a:cubicBezTo>
                    <a:cubicBezTo>
                      <a:pt x="11808" y="424730"/>
                      <a:pt x="0" y="396222"/>
                      <a:pt x="0" y="366497"/>
                    </a:cubicBezTo>
                    <a:lnTo>
                      <a:pt x="0" y="112080"/>
                    </a:lnTo>
                    <a:cubicBezTo>
                      <a:pt x="0" y="82354"/>
                      <a:pt x="11808" y="53846"/>
                      <a:pt x="32827" y="32827"/>
                    </a:cubicBezTo>
                    <a:cubicBezTo>
                      <a:pt x="53846" y="11808"/>
                      <a:pt x="82354" y="0"/>
                      <a:pt x="1120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873245" cy="5071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00"/>
                  </a:lnSpc>
                </a:pPr>
                <a:r>
                  <a:rPr lang="en-US" sz="225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Welche Medien nutzt du im Alltag am meisten?</a:t>
                </a:r>
              </a:p>
            </p:txBody>
          </p:sp>
        </p:grpSp>
        <p:sp>
          <p:nvSpPr>
            <p:cNvPr id="23" name="AutoShape 23"/>
            <p:cNvSpPr/>
            <p:nvPr/>
          </p:nvSpPr>
          <p:spPr>
            <a:xfrm>
              <a:off x="11926" y="4365"/>
              <a:ext cx="1092159" cy="2983706"/>
            </a:xfrm>
            <a:prstGeom prst="line">
              <a:avLst/>
            </a:prstGeom>
            <a:ln w="254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06880"/>
            <a:ext cx="9144000" cy="8580120"/>
            <a:chOff x="0" y="0"/>
            <a:chExt cx="12192000" cy="114401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70C7D6">
                    <a:alpha val="100000"/>
                  </a:srgbClr>
                </a:gs>
                <a:gs pos="78000">
                  <a:srgbClr val="C6EEF7">
                    <a:alpha val="100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0" y="1706880"/>
            <a:ext cx="9144000" cy="8580120"/>
            <a:chOff x="0" y="0"/>
            <a:chExt cx="12192000" cy="1144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50B264">
                    <a:alpha val="100000"/>
                  </a:srgbClr>
                </a:gs>
                <a:gs pos="78000">
                  <a:srgbClr val="50B264">
                    <a:alpha val="14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52550" y="3427095"/>
            <a:ext cx="6602730" cy="5073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Sam wachte am Montagmorgen auf und griff sofort zu seinem Handy, um Videos anzusehen.</a:t>
            </a:r>
          </a:p>
          <a:p>
            <a:pPr algn="l">
              <a:lnSpc>
                <a:spcPts val="288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8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 einem schnellen Frühstück schaute Sam noch mehr Videos und spielte ein Spiel auf dem Handy.</a:t>
            </a:r>
          </a:p>
          <a:p>
            <a:pPr algn="l">
              <a:lnSpc>
                <a:spcPts val="288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der Schule hatte Sam das Telefon immer in der Hand – nur um Nachrichten zu prüfen oder lustige Bilder anzuschauen.</a:t>
            </a:r>
          </a:p>
          <a:p>
            <a:pPr algn="l">
              <a:lnSpc>
                <a:spcPts val="288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8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 Nachmittag setzte sich Sam auf das Sofa, schaute eine Serie und spielte später ein Videospiel am Computer.</a:t>
            </a:r>
          </a:p>
          <a:p>
            <a:pPr algn="l">
              <a:lnSpc>
                <a:spcPts val="288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 Abend verbrachte Sam wieder Zeit mit dem Handy, bis es Zeit war, schlafen zu gehen.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53961" y="914400"/>
            <a:ext cx="6180079" cy="66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 Tag mit Felix und Sam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12830" y="3484245"/>
            <a:ext cx="5486400" cy="397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Felix dagegen zog sich schnell an und ging nach draußen, um ein paar Tricks mit dem Ball zu üben.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Felix frühstückte und ging zur Schule. Dort beteiligte er sich am Unterricht und spielte in der Pause Fangen.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Später traf er sich mit Freund*innen, um Fußball zu spielen.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Zu Hause las er einen Comic und spielte ein wenig mit der Konsole.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Nach dem Abendessen zeichnete er noch etwas, bevor er schlafen ging.</a:t>
            </a:r>
          </a:p>
        </p:txBody>
      </p:sp>
      <p:sp>
        <p:nvSpPr>
          <p:cNvPr id="9" name="AutoShape 9"/>
          <p:cNvSpPr/>
          <p:nvPr/>
        </p:nvSpPr>
        <p:spPr>
          <a:xfrm rot="5387640">
            <a:off x="5174904" y="6322695"/>
            <a:ext cx="7938183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8555355" y="364960"/>
            <a:ext cx="117729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Teil 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30140" y="2171700"/>
            <a:ext cx="8427720" cy="1676400"/>
            <a:chOff x="0" y="0"/>
            <a:chExt cx="11236960" cy="223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Unterschiede bemerkst du zwischen dem Tag von Felix und dem von Sam?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30140" y="4305300"/>
            <a:ext cx="8427720" cy="1676400"/>
            <a:chOff x="0" y="0"/>
            <a:chExt cx="11236960" cy="2235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glaubst du, fühlt sich jede*r von ihnen am Ende des Tages?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30140" y="6408420"/>
            <a:ext cx="8427720" cy="1676400"/>
            <a:chOff x="0" y="0"/>
            <a:chExt cx="11236960" cy="2235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Mit wem identifizierst du dich mehr und warum?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2030" y="767877"/>
            <a:ext cx="114681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Teil 3</a:t>
            </a:r>
          </a:p>
        </p:txBody>
      </p:sp>
      <p:grpSp>
        <p:nvGrpSpPr>
          <p:cNvPr id="3" name="Group 3"/>
          <p:cNvGrpSpPr/>
          <p:nvPr/>
        </p:nvGrpSpPr>
        <p:grpSpPr>
          <a:xfrm rot="-1294800">
            <a:off x="1296867" y="570005"/>
            <a:ext cx="3057201" cy="3206610"/>
            <a:chOff x="0" y="0"/>
            <a:chExt cx="4076268" cy="4275480"/>
          </a:xfrm>
        </p:grpSpPr>
        <p:sp>
          <p:nvSpPr>
            <p:cNvPr id="4" name="Freeform 4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-2699340">
            <a:off x="14143615" y="696601"/>
            <a:ext cx="3105855" cy="2953426"/>
            <a:chOff x="0" y="0"/>
            <a:chExt cx="4141140" cy="3937902"/>
          </a:xfrm>
        </p:grpSpPr>
        <p:sp>
          <p:nvSpPr>
            <p:cNvPr id="6" name="Freeform 6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39840" y="1948091"/>
            <a:ext cx="56083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Lasst uns mit Emotionen und Medien spielen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99760" y="2923451"/>
            <a:ext cx="68884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Wirf die Würfel und verbinde die Kombination mit einer eigenen realen Erfahrung.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993833" y="4009072"/>
            <a:ext cx="10056495" cy="2875978"/>
            <a:chOff x="0" y="0"/>
            <a:chExt cx="13408660" cy="38346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7861" y="4475969"/>
            <a:ext cx="1800539" cy="2167318"/>
            <a:chOff x="0" y="0"/>
            <a:chExt cx="2400719" cy="2889758"/>
          </a:xfrm>
        </p:grpSpPr>
        <p:sp>
          <p:nvSpPr>
            <p:cNvPr id="13" name="Freeform 13" descr="A cartoon of a person with brown hair  AI-generated content may be incorrect."/>
            <p:cNvSpPr/>
            <p:nvPr/>
          </p:nvSpPr>
          <p:spPr>
            <a:xfrm>
              <a:off x="0" y="0"/>
              <a:ext cx="2400681" cy="2889758"/>
            </a:xfrm>
            <a:custGeom>
              <a:avLst/>
              <a:gdLst/>
              <a:ahLst/>
              <a:cxnLst/>
              <a:rect l="l" t="t" r="r" b="b"/>
              <a:pathLst>
                <a:path w="2400681" h="2889758">
                  <a:moveTo>
                    <a:pt x="0" y="0"/>
                  </a:moveTo>
                  <a:lnTo>
                    <a:pt x="2400681" y="0"/>
                  </a:lnTo>
                  <a:lnTo>
                    <a:pt x="2400681" y="2889758"/>
                  </a:lnTo>
                  <a:lnTo>
                    <a:pt x="0" y="2889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11198" y="4475969"/>
            <a:ext cx="1722387" cy="1988449"/>
            <a:chOff x="0" y="0"/>
            <a:chExt cx="2296516" cy="2651265"/>
          </a:xfrm>
        </p:grpSpPr>
        <p:sp>
          <p:nvSpPr>
            <p:cNvPr id="15" name="Freeform 15" descr="A video game console and controller  AI-generated content may be incorrect."/>
            <p:cNvSpPr/>
            <p:nvPr/>
          </p:nvSpPr>
          <p:spPr>
            <a:xfrm>
              <a:off x="0" y="0"/>
              <a:ext cx="2296541" cy="2651252"/>
            </a:xfrm>
            <a:custGeom>
              <a:avLst/>
              <a:gdLst/>
              <a:ahLst/>
              <a:cxnLst/>
              <a:rect l="l" t="t" r="r" b="b"/>
              <a:pathLst>
                <a:path w="2296541" h="2651252">
                  <a:moveTo>
                    <a:pt x="0" y="0"/>
                  </a:moveTo>
                  <a:lnTo>
                    <a:pt x="2296541" y="0"/>
                  </a:lnTo>
                  <a:lnTo>
                    <a:pt x="2296541" y="2651252"/>
                  </a:lnTo>
                  <a:lnTo>
                    <a:pt x="0" y="2651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59880" y="4975860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89832" y="4975860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11919" y="4823346"/>
            <a:ext cx="245088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„Wenn ich ein Level nicht schaffe.“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627902" y="7056120"/>
            <a:ext cx="1359665" cy="2567168"/>
            <a:chOff x="0" y="0"/>
            <a:chExt cx="1812887" cy="3422891"/>
          </a:xfrm>
        </p:grpSpPr>
        <p:sp>
          <p:nvSpPr>
            <p:cNvPr id="20" name="Freeform 20" descr="A cartoon of a child  AI-generated content may be incorrect."/>
            <p:cNvSpPr/>
            <p:nvPr/>
          </p:nvSpPr>
          <p:spPr>
            <a:xfrm>
              <a:off x="0" y="0"/>
              <a:ext cx="1812925" cy="3422904"/>
            </a:xfrm>
            <a:custGeom>
              <a:avLst/>
              <a:gdLst/>
              <a:ahLst/>
              <a:cxnLst/>
              <a:rect l="l" t="t" r="r" b="b"/>
              <a:pathLst>
                <a:path w="1812925" h="3422904">
                  <a:moveTo>
                    <a:pt x="0" y="0"/>
                  </a:moveTo>
                  <a:lnTo>
                    <a:pt x="1812925" y="0"/>
                  </a:lnTo>
                  <a:lnTo>
                    <a:pt x="1812925" y="3422904"/>
                  </a:lnTo>
                  <a:lnTo>
                    <a:pt x="0" y="3422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15939" y="7218283"/>
            <a:ext cx="1907181" cy="2242842"/>
            <a:chOff x="0" y="0"/>
            <a:chExt cx="2542908" cy="2990456"/>
          </a:xfrm>
        </p:grpSpPr>
        <p:sp>
          <p:nvSpPr>
            <p:cNvPr id="22" name="Freeform 22" descr="A screenshot of a chat  AI-generated content may be incorrect."/>
            <p:cNvSpPr/>
            <p:nvPr/>
          </p:nvSpPr>
          <p:spPr>
            <a:xfrm>
              <a:off x="0" y="0"/>
              <a:ext cx="2542921" cy="2990469"/>
            </a:xfrm>
            <a:custGeom>
              <a:avLst/>
              <a:gdLst/>
              <a:ahLst/>
              <a:cxnLst/>
              <a:rect l="l" t="t" r="r" b="b"/>
              <a:pathLst>
                <a:path w="2542921" h="2990469">
                  <a:moveTo>
                    <a:pt x="0" y="0"/>
                  </a:moveTo>
                  <a:lnTo>
                    <a:pt x="2542921" y="0"/>
                  </a:lnTo>
                  <a:lnTo>
                    <a:pt x="2542921" y="2990469"/>
                  </a:lnTo>
                  <a:lnTo>
                    <a:pt x="0" y="299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993833" y="6945992"/>
            <a:ext cx="10056495" cy="2875978"/>
            <a:chOff x="0" y="0"/>
            <a:chExt cx="13408660" cy="383463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659880" y="7971263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89832" y="7971263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11919" y="7701801"/>
            <a:ext cx="245088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„Wenn ich mit meinen Freund*innen spreche.“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294800">
            <a:off x="1296867" y="1240565"/>
            <a:ext cx="3057201" cy="3206610"/>
            <a:chOff x="0" y="0"/>
            <a:chExt cx="4076268" cy="4275480"/>
          </a:xfrm>
        </p:grpSpPr>
        <p:sp>
          <p:nvSpPr>
            <p:cNvPr id="3" name="Freeform 3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2699340">
            <a:off x="14143615" y="1367161"/>
            <a:ext cx="3105855" cy="2953426"/>
            <a:chOff x="0" y="0"/>
            <a:chExt cx="4141140" cy="3937902"/>
          </a:xfrm>
        </p:grpSpPr>
        <p:sp>
          <p:nvSpPr>
            <p:cNvPr id="5" name="Freeform 5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39840" y="2067877"/>
            <a:ext cx="56083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Lasst uns mit Emotionen und Medien spielen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99760" y="3043237"/>
            <a:ext cx="68884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Wirf die Würfel und verbinde die Kombination mit einer eigenen realen Erfahrung.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61360" y="5031200"/>
            <a:ext cx="3672840" cy="2727960"/>
            <a:chOff x="0" y="0"/>
            <a:chExt cx="4897120" cy="36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Emotionen kommen bei dir am häufigsten vor?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82840" y="5031200"/>
            <a:ext cx="3672840" cy="2727960"/>
            <a:chOff x="0" y="0"/>
            <a:chExt cx="4897120" cy="363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Medien lassen dich gut fühlen?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704320" y="5031200"/>
            <a:ext cx="3672840" cy="2727960"/>
            <a:chOff x="0" y="0"/>
            <a:chExt cx="4897120" cy="36372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Medien verursachen bei dir Müdigkeit oder Stress?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663440" y="8534914"/>
            <a:ext cx="89611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ist wichtig zu erkennen, wie Medien uns emotional beeinflussen und Muster zu erkennen.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89440">
            <a:off x="4481493" y="5263515"/>
            <a:ext cx="9325023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86192" y="6060361"/>
            <a:ext cx="62331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Freund*innen oder Familie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sprechen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6840" y="624840"/>
            <a:ext cx="6416040" cy="792480"/>
            <a:chOff x="0" y="0"/>
            <a:chExt cx="8554720" cy="1056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54720" cy="1056640"/>
            </a:xfrm>
            <a:custGeom>
              <a:avLst/>
              <a:gdLst/>
              <a:ahLst/>
              <a:cxnLst/>
              <a:rect l="l" t="t" r="r" b="b"/>
              <a:pathLst>
                <a:path w="8554720" h="1056640">
                  <a:moveTo>
                    <a:pt x="0" y="176149"/>
                  </a:moveTo>
                  <a:cubicBezTo>
                    <a:pt x="0" y="78867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78867"/>
                    <a:pt x="8554720" y="176149"/>
                  </a:cubicBezTo>
                  <a:lnTo>
                    <a:pt x="8554720" y="880491"/>
                  </a:lnTo>
                  <a:cubicBezTo>
                    <a:pt x="8554720" y="977773"/>
                    <a:pt x="8475852" y="1056640"/>
                    <a:pt x="8378571" y="1056640"/>
                  </a:cubicBezTo>
                  <a:lnTo>
                    <a:pt x="176149" y="1056640"/>
                  </a:lnTo>
                  <a:cubicBezTo>
                    <a:pt x="78867" y="1056640"/>
                    <a:pt x="0" y="977773"/>
                    <a:pt x="0" y="880491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554720" cy="10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Das lässt mich gut fühlen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85120" y="624840"/>
            <a:ext cx="6416040" cy="1156640"/>
            <a:chOff x="0" y="0"/>
            <a:chExt cx="8554720" cy="15421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54720" cy="1542186"/>
            </a:xfrm>
            <a:custGeom>
              <a:avLst/>
              <a:gdLst/>
              <a:ahLst/>
              <a:cxnLst/>
              <a:rect l="l" t="t" r="r" b="b"/>
              <a:pathLst>
                <a:path w="8554720" h="1542186">
                  <a:moveTo>
                    <a:pt x="0" y="257093"/>
                  </a:moveTo>
                  <a:cubicBezTo>
                    <a:pt x="0" y="115108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115108"/>
                    <a:pt x="8554720" y="257093"/>
                  </a:cubicBezTo>
                  <a:lnTo>
                    <a:pt x="8554720" y="1285094"/>
                  </a:lnTo>
                  <a:cubicBezTo>
                    <a:pt x="8554720" y="1427079"/>
                    <a:pt x="8475852" y="1542186"/>
                    <a:pt x="8378571" y="1542186"/>
                  </a:cubicBezTo>
                  <a:lnTo>
                    <a:pt x="176149" y="1542186"/>
                  </a:lnTo>
                  <a:cubicBezTo>
                    <a:pt x="78867" y="1542186"/>
                    <a:pt x="0" y="1427078"/>
                    <a:pt x="0" y="128509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554720" cy="1570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Das macht mich müde oder stresst mich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039582" y="4505725"/>
            <a:ext cx="4782503" cy="6528702"/>
            <a:chOff x="0" y="0"/>
            <a:chExt cx="6376670" cy="8704936"/>
          </a:xfrm>
        </p:grpSpPr>
        <p:sp>
          <p:nvSpPr>
            <p:cNvPr id="11" name="Freeform 11" descr="A cartoon of a person holding a phone  AI-generated content may be incorrect."/>
            <p:cNvSpPr/>
            <p:nvPr/>
          </p:nvSpPr>
          <p:spPr>
            <a:xfrm>
              <a:off x="0" y="0"/>
              <a:ext cx="6376670" cy="8704961"/>
            </a:xfrm>
            <a:custGeom>
              <a:avLst/>
              <a:gdLst/>
              <a:ahLst/>
              <a:cxnLst/>
              <a:rect l="l" t="t" r="r" b="b"/>
              <a:pathLst>
                <a:path w="6376670" h="8704961">
                  <a:moveTo>
                    <a:pt x="0" y="0"/>
                  </a:moveTo>
                  <a:lnTo>
                    <a:pt x="6376670" y="0"/>
                  </a:lnTo>
                  <a:lnTo>
                    <a:pt x="6376670" y="8704961"/>
                  </a:lnTo>
                  <a:lnTo>
                    <a:pt x="0" y="8704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04469" y="4306186"/>
            <a:ext cx="4738716" cy="6796945"/>
            <a:chOff x="0" y="0"/>
            <a:chExt cx="6318288" cy="9062593"/>
          </a:xfrm>
        </p:grpSpPr>
        <p:sp>
          <p:nvSpPr>
            <p:cNvPr id="13" name="Freeform 13" descr="A cartoon of a person with her arms crossed  AI-generated content may be incorrect."/>
            <p:cNvSpPr/>
            <p:nvPr/>
          </p:nvSpPr>
          <p:spPr>
            <a:xfrm>
              <a:off x="0" y="0"/>
              <a:ext cx="6318250" cy="9062593"/>
            </a:xfrm>
            <a:custGeom>
              <a:avLst/>
              <a:gdLst/>
              <a:ahLst/>
              <a:cxnLst/>
              <a:rect l="l" t="t" r="r" b="b"/>
              <a:pathLst>
                <a:path w="6318250" h="9062593">
                  <a:moveTo>
                    <a:pt x="0" y="0"/>
                  </a:moveTo>
                  <a:lnTo>
                    <a:pt x="6318250" y="0"/>
                  </a:lnTo>
                  <a:lnTo>
                    <a:pt x="6318250" y="9062593"/>
                  </a:lnTo>
                  <a:lnTo>
                    <a:pt x="0" y="9062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86192" y="3137245"/>
            <a:ext cx="62331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Kreative Inhalte erstellen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86192" y="4010017"/>
            <a:ext cx="62331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Kooperative oder lehrreiche Videospiele spielen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6192" y="1959673"/>
            <a:ext cx="62331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hören, um sich zu entspannen oder zu konzentrieren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6192" y="4882789"/>
            <a:ext cx="481975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Apps nutzen, um sich zu organisieren oder Gewohnheiten zu verbessern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6192" y="7237933"/>
            <a:ext cx="44662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Informationen suchen, um etwas Neues zu lernen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46823" y="6133940"/>
            <a:ext cx="481975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Negative Kommentare oder Cybermobbing erhalten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46823" y="3079440"/>
            <a:ext cx="62331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Ständig nach Bestätigung suchen (Likes, Follower)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46823" y="4199207"/>
            <a:ext cx="62331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 gefährlichen viralen Challenges teilnehmen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46823" y="1959673"/>
            <a:ext cx="623316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in sozialen Netzwerken mit anderen vergleichen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46823" y="5014173"/>
            <a:ext cx="481975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Zwanghaft spielen, um keine „Serie“ zu verlieren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546823" y="7253707"/>
            <a:ext cx="44662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Gewalttätige oder aggressive Inhalte konsumieren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5552732" y="218494"/>
            <a:ext cx="7860725" cy="10172700"/>
            <a:chOff x="0" y="0"/>
            <a:chExt cx="10480967" cy="13563600"/>
          </a:xfrm>
        </p:grpSpPr>
        <p:sp>
          <p:nvSpPr>
            <p:cNvPr id="3" name="Freeform 3" descr="A group of people posing for a photo  AI-generated content may be incorrect."/>
            <p:cNvSpPr/>
            <p:nvPr/>
          </p:nvSpPr>
          <p:spPr>
            <a:xfrm>
              <a:off x="0" y="0"/>
              <a:ext cx="10480929" cy="13563600"/>
            </a:xfrm>
            <a:custGeom>
              <a:avLst/>
              <a:gdLst/>
              <a:ahLst/>
              <a:cxnLst/>
              <a:rect l="l" t="t" r="r" b="b"/>
              <a:pathLst>
                <a:path w="10480929" h="13563600">
                  <a:moveTo>
                    <a:pt x="0" y="0"/>
                  </a:moveTo>
                  <a:lnTo>
                    <a:pt x="10480929" y="0"/>
                  </a:lnTo>
                  <a:lnTo>
                    <a:pt x="10480929" y="13563600"/>
                  </a:lnTo>
                  <a:lnTo>
                    <a:pt x="0" y="1356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48300" y="906208"/>
            <a:ext cx="73914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Zum Weiterdenken…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1506369"/>
            <a:ext cx="73914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 persönliche Herausforderung.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049780" y="3133677"/>
            <a:ext cx="4312920" cy="3368040"/>
            <a:chOff x="0" y="0"/>
            <a:chExt cx="5750560" cy="4490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Denke an eine Situation, in der du diese Woche eine kleine digitale Pause machen könntest.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38660" y="3133677"/>
            <a:ext cx="4312920" cy="3368040"/>
            <a:chOff x="0" y="0"/>
            <a:chExt cx="5750560" cy="4490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Aktivität ohne Bildschirme würdest du gern wieder aufnehmen oder ausprobieren?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48300" y="8832818"/>
            <a:ext cx="7391400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Schreibe deine Idee in ein Heft oder sprich darüber mit einerm Mitschülerin.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34158" y="1"/>
            <a:ext cx="10287000" cy="10287000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6858000"/>
                  </a:moveTo>
                  <a:cubicBezTo>
                    <a:pt x="0" y="3070479"/>
                    <a:pt x="3070479" y="0"/>
                    <a:pt x="6858000" y="0"/>
                  </a:cubicBezTo>
                  <a:cubicBezTo>
                    <a:pt x="10645521" y="0"/>
                    <a:pt x="13716000" y="3070479"/>
                    <a:pt x="13716000" y="6858000"/>
                  </a:cubicBezTo>
                  <a:cubicBezTo>
                    <a:pt x="13716000" y="10645521"/>
                    <a:pt x="10645521" y="13716000"/>
                    <a:pt x="6858000" y="13716000"/>
                  </a:cubicBezTo>
                  <a:cubicBezTo>
                    <a:pt x="3070479" y="13716000"/>
                    <a:pt x="0" y="10645521"/>
                    <a:pt x="0" y="685800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22030" y="1751028"/>
            <a:ext cx="114681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Teil 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2475929"/>
            <a:ext cx="73914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haben wir gesehen, dass digitale Medien Teil unseres Lebens sind, aber auch beeinflussen, wie wir uns fühlen.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60783" y="4152900"/>
            <a:ext cx="896377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Nutzung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von Technologie tut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gut.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60783" y="4874171"/>
            <a:ext cx="896377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Pausen sind notwendig, um unser Wohlbefinden zu schützen.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60783" y="5552560"/>
            <a:ext cx="896377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können lernen, zu entscheiden, wann und wie wir sie nutzen.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02743" y="6472980"/>
            <a:ext cx="8079858" cy="638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Medien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sind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Teil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unseres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Lebens,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aber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entscheiden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0861" y="7347280"/>
            <a:ext cx="4266419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Denke daran: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geht nicht darum, sie ganz wegzulassen, sondern zu lernen, sie auf eine ausgewogene Weise zu nutzen.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401295"/>
            <a:ext cx="6675120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Nutzungszeiten digitaler Medien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2:</a:t>
            </a:r>
          </a:p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Gesunde Nutzung digitaler Medien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90686" y="2500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13719" y="2819993"/>
            <a:ext cx="1301487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31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Weißt du, wie Medien dir helfen können… oder dich erschöpfen?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91327" y="4804500"/>
            <a:ext cx="805965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31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geht nicht darum, Medien weniger zu nutzen,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31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sondern darum, sie besser zu nutzen.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7818" y="2296343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werden wir: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7818" y="7349546"/>
            <a:ext cx="8410657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Digitale Medien können uns helfen, zu lernen und uns zu vernetzen…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aber sie können uns auch Zeit und Energie nehmen, wenn wir sie nicht ausgewogen nutzen.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77818" y="3395397"/>
            <a:ext cx="6445951" cy="638175"/>
            <a:chOff x="0" y="0"/>
            <a:chExt cx="8594601" cy="850900"/>
          </a:xfrm>
        </p:grpSpPr>
        <p:sp>
          <p:nvSpPr>
            <p:cNvPr id="5" name="TextBox 5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Verstehen, warum es wichtig ist, Pausen von Bildschirmen zu machen.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9987" y="4494223"/>
            <a:ext cx="6493782" cy="638175"/>
            <a:chOff x="0" y="0"/>
            <a:chExt cx="8658376" cy="850900"/>
          </a:xfrm>
        </p:grpSpPr>
        <p:sp>
          <p:nvSpPr>
            <p:cNvPr id="8" name="TextBox 8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positiven und negativen Auswirkungen der Mediennutzung analysieren.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29987" y="5593050"/>
            <a:ext cx="6493782" cy="638175"/>
            <a:chOff x="0" y="0"/>
            <a:chExt cx="8658376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Ideen entwickeln, um Technologie auf eine gesündere Weise zu nutzen.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23449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denkst du über digitale Medien?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7203" y="4125447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stimmen über die folgenden Aussagen ab: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87203" y="6419850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Denke daran: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gibt keine richtigen oder falschen Antworten.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7203" y="4819650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Grün: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zu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Gelb: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teilweise zu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Rot: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nicht zu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denkst du über digitale Medien?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7" name="TextBox 7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„Ich fühle mich schlecht, wenn ich mich in sozialen Netzwerken mit anderen vergleiche.“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76375" y="5286805"/>
            <a:ext cx="6774439" cy="523875"/>
            <a:chOff x="0" y="0"/>
            <a:chExt cx="9032586" cy="698500"/>
          </a:xfrm>
        </p:grpSpPr>
        <p:sp>
          <p:nvSpPr>
            <p:cNvPr id="10" name="TextBox 10"/>
            <p:cNvSpPr txBox="1"/>
            <p:nvPr/>
          </p:nvSpPr>
          <p:spPr>
            <a:xfrm>
              <a:off x="936178" y="-19050"/>
              <a:ext cx="8096408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„Medien helfen mir, neue Dinge zu lernen.“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76375" y="6115480"/>
            <a:ext cx="6774439" cy="914400"/>
            <a:chOff x="0" y="0"/>
            <a:chExt cx="9032586" cy="1219200"/>
          </a:xfrm>
        </p:grpSpPr>
        <p:sp>
          <p:nvSpPr>
            <p:cNvPr id="13" name="TextBox 13"/>
            <p:cNvSpPr txBox="1"/>
            <p:nvPr/>
          </p:nvSpPr>
          <p:spPr>
            <a:xfrm>
              <a:off x="936178" y="-19050"/>
              <a:ext cx="8096408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„Es fällt mir schwer aufzuhören zu spielen, wenn ich einmal mit dem Handy angefangen habe.“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76375" y="7128018"/>
            <a:ext cx="7314441" cy="914400"/>
            <a:chOff x="0" y="0"/>
            <a:chExt cx="9752588" cy="1219200"/>
          </a:xfrm>
        </p:grpSpPr>
        <p:sp>
          <p:nvSpPr>
            <p:cNvPr id="16" name="TextBox 16"/>
            <p:cNvSpPr txBox="1"/>
            <p:nvPr/>
          </p:nvSpPr>
          <p:spPr>
            <a:xfrm>
              <a:off x="936178" y="-19050"/>
              <a:ext cx="8816410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„Wenn ich eine Benachrichtigung bekomme, möchte ich sie sofort lesen, auch wenn ich gerade etwas anderes mache.“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76375" y="8343900"/>
            <a:ext cx="6774439" cy="914400"/>
            <a:chOff x="0" y="0"/>
            <a:chExt cx="9032586" cy="1219200"/>
          </a:xfrm>
        </p:grpSpPr>
        <p:sp>
          <p:nvSpPr>
            <p:cNvPr id="19" name="TextBox 19"/>
            <p:cNvSpPr txBox="1"/>
            <p:nvPr/>
          </p:nvSpPr>
          <p:spPr>
            <a:xfrm>
              <a:off x="936178" y="-19050"/>
              <a:ext cx="8096408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„Manchmal habe ich keine Zeit für meine Hobbys, weil ich zu viel Zeit mit dem Handy verbringe.“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987203" y="2682241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Grün: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zu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Gelb: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teilweise zu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Rot: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nicht zu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denkst du über digitale Medien?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7" name="TextBox 7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„Wenn ich lange Zeit am Handy bin, bekomme ich Kopfschmerzen.“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76375" y="5286805"/>
            <a:ext cx="8664445" cy="609600"/>
            <a:chOff x="0" y="0"/>
            <a:chExt cx="11552594" cy="812800"/>
          </a:xfrm>
        </p:grpSpPr>
        <p:sp>
          <p:nvSpPr>
            <p:cNvPr id="10" name="TextBox 10"/>
            <p:cNvSpPr txBox="1"/>
            <p:nvPr/>
          </p:nvSpPr>
          <p:spPr>
            <a:xfrm>
              <a:off x="936178" y="-19050"/>
              <a:ext cx="10616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„Ich kann mich durch Medien kreativ ausdrücken, zum Beispiel mit Fotos oder Videos.“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76375" y="6207412"/>
            <a:ext cx="8610445" cy="609600"/>
            <a:chOff x="0" y="0"/>
            <a:chExt cx="11480593" cy="812800"/>
          </a:xfrm>
        </p:grpSpPr>
        <p:sp>
          <p:nvSpPr>
            <p:cNvPr id="13" name="TextBox 13"/>
            <p:cNvSpPr txBox="1"/>
            <p:nvPr/>
          </p:nvSpPr>
          <p:spPr>
            <a:xfrm>
              <a:off x="936178" y="-19050"/>
              <a:ext cx="10544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„Mir fällt auf, dass Medien meine Stimmung beeinflussen – manchmal positiv, manchmal negativ.“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08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76375" y="7128018"/>
            <a:ext cx="6774439" cy="609600"/>
            <a:chOff x="0" y="0"/>
            <a:chExt cx="9032586" cy="812800"/>
          </a:xfrm>
        </p:grpSpPr>
        <p:sp>
          <p:nvSpPr>
            <p:cNvPr id="16" name="TextBox 16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„Medien helfen mir, mich über Themen zu informieren, die mich interessieren.“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09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76375" y="8048625"/>
            <a:ext cx="6774439" cy="609600"/>
            <a:chOff x="0" y="0"/>
            <a:chExt cx="9032586" cy="812800"/>
          </a:xfrm>
        </p:grpSpPr>
        <p:sp>
          <p:nvSpPr>
            <p:cNvPr id="19" name="TextBox 19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„Medien sind gut, aber manchmal brauche ich eine Pause.“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876375" y="2682241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Grün: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zu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Gelb: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teilweise zu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Rot: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Ich stimme nicht zu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3436" y="3276449"/>
            <a:ext cx="4166103" cy="1614595"/>
            <a:chOff x="0" y="0"/>
            <a:chExt cx="1097245" cy="425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Aussagen haben dir am meisten zugestimmt?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89460" y="3276449"/>
            <a:ext cx="4166103" cy="1614595"/>
            <a:chOff x="0" y="0"/>
            <a:chExt cx="1097245" cy="425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haben dich am meisten zum Nachdenken gebracht?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441163" y="2635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114172" y="1378340"/>
            <a:ext cx="805965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Denke daran: Alle Meinungen sind wichtig. Das Wichtigste ist, darüber nachzudenken und einander zuzuhören.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97461" y="2242383"/>
            <a:ext cx="3990603" cy="1299904"/>
            <a:chOff x="0" y="0"/>
            <a:chExt cx="1051023" cy="3423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42361"/>
            </a:xfrm>
            <a:custGeom>
              <a:avLst/>
              <a:gdLst/>
              <a:ahLst/>
              <a:cxnLst/>
              <a:rect l="l" t="t" r="r" b="b"/>
              <a:pathLst>
                <a:path w="1051023" h="342361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303561"/>
                  </a:lnTo>
                  <a:cubicBezTo>
                    <a:pt x="1051023" y="324990"/>
                    <a:pt x="1033651" y="342361"/>
                    <a:pt x="1012222" y="342361"/>
                  </a:cubicBezTo>
                  <a:lnTo>
                    <a:pt x="38801" y="342361"/>
                  </a:lnTo>
                  <a:cubicBezTo>
                    <a:pt x="28510" y="342361"/>
                    <a:pt x="18641" y="338273"/>
                    <a:pt x="11364" y="330997"/>
                  </a:cubicBezTo>
                  <a:cubicBezTo>
                    <a:pt x="4088" y="323720"/>
                    <a:pt x="0" y="313851"/>
                    <a:pt x="0" y="303561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61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Stress und Wohlbefinden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97461" y="4071446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können sie uns schaden?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97207" y="1312352"/>
            <a:ext cx="519578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wählen wir ein Thema aus: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461" y="1312352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Stress und Wohlbefinden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74859" y="5903852"/>
            <a:ext cx="201409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Beispiel: Schlaf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020785" y="6493586"/>
            <a:ext cx="5545836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 helfen: 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beruhigende Musik hören, bevor man schlafen geht.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 schaden: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bis spät in die Nacht auf das Handy schauen oder Benachrichtigungen mitten in der Nacht erhalten.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40057" y="2389929"/>
            <a:ext cx="3669561" cy="523875"/>
            <a:chOff x="0" y="0"/>
            <a:chExt cx="4892748" cy="698500"/>
          </a:xfrm>
        </p:grpSpPr>
        <p:sp>
          <p:nvSpPr>
            <p:cNvPr id="13" name="TextBox 13"/>
            <p:cNvSpPr txBox="1"/>
            <p:nvPr/>
          </p:nvSpPr>
          <p:spPr>
            <a:xfrm>
              <a:off x="751782" y="127000"/>
              <a:ext cx="4140967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Schlaf und Erholung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45709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92432" y="3434534"/>
            <a:ext cx="4271368" cy="523875"/>
            <a:chOff x="0" y="0"/>
            <a:chExt cx="5695157" cy="698500"/>
          </a:xfrm>
        </p:grpSpPr>
        <p:sp>
          <p:nvSpPr>
            <p:cNvPr id="16" name="TextBox 16"/>
            <p:cNvSpPr txBox="1"/>
            <p:nvPr/>
          </p:nvSpPr>
          <p:spPr>
            <a:xfrm>
              <a:off x="989686" y="153245"/>
              <a:ext cx="4705472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Konzentration und Lernen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03440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2432" y="4725172"/>
            <a:ext cx="5356641" cy="523875"/>
            <a:chOff x="0" y="0"/>
            <a:chExt cx="7142188" cy="698500"/>
          </a:xfrm>
        </p:grpSpPr>
        <p:sp>
          <p:nvSpPr>
            <p:cNvPr id="19" name="TextBox 19"/>
            <p:cNvSpPr txBox="1"/>
            <p:nvPr/>
          </p:nvSpPr>
          <p:spPr>
            <a:xfrm>
              <a:off x="996041" y="127000"/>
              <a:ext cx="6146146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Freundschaften und Beziehungen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041051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92432" y="5877697"/>
            <a:ext cx="4109732" cy="523875"/>
            <a:chOff x="0" y="0"/>
            <a:chExt cx="5479642" cy="698500"/>
          </a:xfrm>
        </p:grpSpPr>
        <p:sp>
          <p:nvSpPr>
            <p:cNvPr id="22" name="TextBox 22"/>
            <p:cNvSpPr txBox="1"/>
            <p:nvPr/>
          </p:nvSpPr>
          <p:spPr>
            <a:xfrm>
              <a:off x="1043134" y="158905"/>
              <a:ext cx="4436509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Stress und Wohlbefinden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090271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9144000" y="999205"/>
            <a:ext cx="34508" cy="825909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227087"/>
            <a:chOff x="0" y="0"/>
            <a:chExt cx="1051023" cy="3231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23183"/>
            </a:xfrm>
            <a:custGeom>
              <a:avLst/>
              <a:gdLst/>
              <a:ahLst/>
              <a:cxnLst/>
              <a:rect l="l" t="t" r="r" b="b"/>
              <a:pathLst>
                <a:path w="1051023" h="32318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84383"/>
                  </a:lnTo>
                  <a:cubicBezTo>
                    <a:pt x="1051023" y="294673"/>
                    <a:pt x="1046935" y="304542"/>
                    <a:pt x="1039658" y="311819"/>
                  </a:cubicBezTo>
                  <a:cubicBezTo>
                    <a:pt x="1032382" y="319096"/>
                    <a:pt x="1022513" y="323183"/>
                    <a:pt x="1012222" y="323183"/>
                  </a:cubicBezTo>
                  <a:lnTo>
                    <a:pt x="38801" y="323183"/>
                  </a:lnTo>
                  <a:cubicBezTo>
                    <a:pt x="17372" y="323183"/>
                    <a:pt x="0" y="305812"/>
                    <a:pt x="0" y="284383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entdecken wir über unsere eigenen Gewohnheiten?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227087"/>
            <a:chOff x="0" y="0"/>
            <a:chExt cx="1051023" cy="3231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23183"/>
            </a:xfrm>
            <a:custGeom>
              <a:avLst/>
              <a:gdLst/>
              <a:ahLst/>
              <a:cxnLst/>
              <a:rect l="l" t="t" r="r" b="b"/>
              <a:pathLst>
                <a:path w="1051023" h="32318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84383"/>
                  </a:lnTo>
                  <a:cubicBezTo>
                    <a:pt x="1051023" y="294673"/>
                    <a:pt x="1046935" y="304542"/>
                    <a:pt x="1039658" y="311819"/>
                  </a:cubicBezTo>
                  <a:cubicBezTo>
                    <a:pt x="1032382" y="319096"/>
                    <a:pt x="1022513" y="323183"/>
                    <a:pt x="1012222" y="323183"/>
                  </a:cubicBezTo>
                  <a:lnTo>
                    <a:pt x="38801" y="323183"/>
                  </a:lnTo>
                  <a:cubicBezTo>
                    <a:pt x="17372" y="323183"/>
                    <a:pt x="0" y="305812"/>
                    <a:pt x="0" y="284383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 sehen wir mögliche Probleme oder Verbesserungen?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könnten wir ab jetzt anders machen?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471599" y="3633811"/>
            <a:ext cx="4490552" cy="6038639"/>
          </a:xfrm>
          <a:custGeom>
            <a:avLst/>
            <a:gdLst/>
            <a:ahLst/>
            <a:cxnLst/>
            <a:rect l="l" t="t" r="r" b="b"/>
            <a:pathLst>
              <a:path w="4490552" h="6038639">
                <a:moveTo>
                  <a:pt x="0" y="0"/>
                </a:moveTo>
                <a:lnTo>
                  <a:pt x="4490551" y="0"/>
                </a:lnTo>
                <a:lnTo>
                  <a:pt x="4490551" y="6038639"/>
                </a:lnTo>
                <a:lnTo>
                  <a:pt x="0" y="6038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797207" y="1034343"/>
            <a:ext cx="535149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wählen wir ein Thema aus: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227087"/>
            <a:chOff x="0" y="0"/>
            <a:chExt cx="1051023" cy="3231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23183"/>
            </a:xfrm>
            <a:custGeom>
              <a:avLst/>
              <a:gdLst/>
              <a:ahLst/>
              <a:cxnLst/>
              <a:rect l="l" t="t" r="r" b="b"/>
              <a:pathLst>
                <a:path w="1051023" h="32318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84383"/>
                  </a:lnTo>
                  <a:cubicBezTo>
                    <a:pt x="1051023" y="294673"/>
                    <a:pt x="1046935" y="304542"/>
                    <a:pt x="1039658" y="311819"/>
                  </a:cubicBezTo>
                  <a:cubicBezTo>
                    <a:pt x="1032382" y="319096"/>
                    <a:pt x="1022513" y="323183"/>
                    <a:pt x="1012222" y="323183"/>
                  </a:cubicBezTo>
                  <a:lnTo>
                    <a:pt x="38801" y="323183"/>
                  </a:lnTo>
                  <a:cubicBezTo>
                    <a:pt x="17372" y="323183"/>
                    <a:pt x="0" y="305812"/>
                    <a:pt x="0" y="284383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entdecken wir über unsere eigenen Gewohnheiten?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227087"/>
            <a:chOff x="0" y="0"/>
            <a:chExt cx="1051023" cy="3231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23183"/>
            </a:xfrm>
            <a:custGeom>
              <a:avLst/>
              <a:gdLst/>
              <a:ahLst/>
              <a:cxnLst/>
              <a:rect l="l" t="t" r="r" b="b"/>
              <a:pathLst>
                <a:path w="1051023" h="32318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84383"/>
                  </a:lnTo>
                  <a:cubicBezTo>
                    <a:pt x="1051023" y="294673"/>
                    <a:pt x="1046935" y="304542"/>
                    <a:pt x="1039658" y="311819"/>
                  </a:cubicBezTo>
                  <a:cubicBezTo>
                    <a:pt x="1032382" y="319096"/>
                    <a:pt x="1022513" y="323183"/>
                    <a:pt x="1012222" y="323183"/>
                  </a:cubicBezTo>
                  <a:lnTo>
                    <a:pt x="38801" y="323183"/>
                  </a:lnTo>
                  <a:cubicBezTo>
                    <a:pt x="17372" y="323183"/>
                    <a:pt x="0" y="305812"/>
                    <a:pt x="0" y="284383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 sehen wir mögliche Probleme oder Verbesserungen?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könnten wir ab jetzt anders machen?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797207" y="1034343"/>
            <a:ext cx="535149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Gruppen wählen wir ein Thema aus: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76239" y="4023897"/>
            <a:ext cx="6715741" cy="351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Stunde eine Pause machen, wenn wir Bildschirme benutzen.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Benachrichtigungen beim Lernen ausschalten.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Handy mindestens 30 Minuten vor dem Schlafengehen vermeiden.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Momente des Tages ohne Technologie einplanen.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Häufiger von Angesicht zu Angesicht mit Freund*innen und Familie sprechen.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6239" y="7858153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Denke daran: Kleine Veränderungen können dein Wohlbefinden stark verbessern.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84720" y="1821098"/>
            <a:ext cx="9008106" cy="7566809"/>
          </a:xfrm>
          <a:custGeom>
            <a:avLst/>
            <a:gdLst/>
            <a:ahLst/>
            <a:cxnLst/>
            <a:rect l="l" t="t" r="r" b="b"/>
            <a:pathLst>
              <a:path w="9008106" h="7566809">
                <a:moveTo>
                  <a:pt x="0" y="0"/>
                </a:moveTo>
                <a:lnTo>
                  <a:pt x="9008106" y="0"/>
                </a:lnTo>
                <a:lnTo>
                  <a:pt x="9008106" y="7566809"/>
                </a:lnTo>
                <a:lnTo>
                  <a:pt x="0" y="75668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10408"/>
            <a:ext cx="671574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haben wir gelernt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0833" y="1909555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Medien können uns helfen oder erschöpfen, je nachdem, wie wir sie nutzen.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833" y="3042078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alle brauchen Pausen, um Körper und Geist zu schützen.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833" y="4174600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einfache Wege, sich besser zu fühlen, ohne ganz auf Technologie zu verzichten.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918128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050650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183173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5604502"/>
            <a:ext cx="6715741" cy="2070367"/>
            <a:chOff x="0" y="0"/>
            <a:chExt cx="1768755" cy="5452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68755" cy="545282"/>
            </a:xfrm>
            <a:custGeom>
              <a:avLst/>
              <a:gdLst/>
              <a:ahLst/>
              <a:cxnLst/>
              <a:rect l="l" t="t" r="r" b="b"/>
              <a:pathLst>
                <a:path w="1768755" h="545282">
                  <a:moveTo>
                    <a:pt x="23056" y="0"/>
                  </a:moveTo>
                  <a:lnTo>
                    <a:pt x="1745699" y="0"/>
                  </a:lnTo>
                  <a:cubicBezTo>
                    <a:pt x="1758432" y="0"/>
                    <a:pt x="1768755" y="10323"/>
                    <a:pt x="1768755" y="23056"/>
                  </a:cubicBezTo>
                  <a:lnTo>
                    <a:pt x="1768755" y="522226"/>
                  </a:lnTo>
                  <a:cubicBezTo>
                    <a:pt x="1768755" y="528341"/>
                    <a:pt x="1766326" y="534205"/>
                    <a:pt x="1762002" y="538529"/>
                  </a:cubicBezTo>
                  <a:cubicBezTo>
                    <a:pt x="1757678" y="542853"/>
                    <a:pt x="1751813" y="545282"/>
                    <a:pt x="1745699" y="545282"/>
                  </a:cubicBezTo>
                  <a:lnTo>
                    <a:pt x="23056" y="545282"/>
                  </a:lnTo>
                  <a:cubicBezTo>
                    <a:pt x="16941" y="545282"/>
                    <a:pt x="11077" y="542853"/>
                    <a:pt x="6753" y="538529"/>
                  </a:cubicBezTo>
                  <a:cubicBezTo>
                    <a:pt x="2429" y="534205"/>
                    <a:pt x="0" y="528341"/>
                    <a:pt x="0" y="522226"/>
                  </a:cubicBezTo>
                  <a:lnTo>
                    <a:pt x="0" y="23056"/>
                  </a:lnTo>
                  <a:cubicBezTo>
                    <a:pt x="0" y="16941"/>
                    <a:pt x="2429" y="11077"/>
                    <a:pt x="6753" y="6753"/>
                  </a:cubicBezTo>
                  <a:cubicBezTo>
                    <a:pt x="11077" y="2429"/>
                    <a:pt x="16941" y="0"/>
                    <a:pt x="230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768755" cy="602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Digitale Medien haben viele gute Seiten, aber sie können uns auch beeinflussen, wenn wir sie ohne Kontrolle nutzen.</a:t>
              </a:r>
            </a:p>
            <a:p>
              <a:pPr algn="ctr">
                <a:lnSpc>
                  <a:spcPts val="287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Wichtigste ist zu lernen, sie im Gleichgewicht zu nutzen, damit sie uns gut fühlen lassen.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8031740"/>
            <a:ext cx="6715741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Technologie ist dafür gemacht, uns zu dienen – nicht dafür, dass wir ständig von ihr abhängig sind.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Reflexion und gesunde Mediengewohnheiten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3: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7098" y="2337056"/>
            <a:ext cx="9122202" cy="5997848"/>
          </a:xfrm>
          <a:custGeom>
            <a:avLst/>
            <a:gdLst/>
            <a:ahLst/>
            <a:cxnLst/>
            <a:rect l="l" t="t" r="r" b="b"/>
            <a:pathLst>
              <a:path w="9122202" h="5997848">
                <a:moveTo>
                  <a:pt x="0" y="0"/>
                </a:moveTo>
                <a:lnTo>
                  <a:pt x="9122202" y="0"/>
                </a:lnTo>
                <a:lnTo>
                  <a:pt x="9122202" y="5997848"/>
                </a:lnTo>
                <a:lnTo>
                  <a:pt x="0" y="5997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604328" y="2260856"/>
            <a:ext cx="6439318" cy="156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haben bereits gesehen, wie Medien 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 Wohlbefinden beeinflussen.</a:t>
            </a:r>
          </a:p>
          <a:p>
            <a:pPr algn="ctr">
              <a:lnSpc>
                <a:spcPts val="3075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denken wir darüber nach, wie wir 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 jetzt mit ihnen umgehen möchten.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4328" y="5667092"/>
            <a:ext cx="6439318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lernen wir, unsere eigenen Regeln zu erstellen, um Medien auf eine ausgewogene Weise zu nutzen.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177818" y="6506632"/>
            <a:ext cx="4368604" cy="1695596"/>
            <a:chOff x="0" y="0"/>
            <a:chExt cx="1150579" cy="446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Erinnert ihr euch an etwas, das wir in den letzten Tagen gelernt haben?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50947" y="6506632"/>
            <a:ext cx="4368604" cy="1695596"/>
            <a:chOff x="0" y="0"/>
            <a:chExt cx="1150579" cy="4465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Veränderungen habt ihr seit der letzten Sitzung bemerkt oder versucht umzusetzen?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77818" y="1698152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werden wir: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77818" y="2797205"/>
            <a:ext cx="6445951" cy="638175"/>
            <a:chOff x="0" y="0"/>
            <a:chExt cx="8594601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Darüber nachdenken, wie wir uns mit Medien fühlen.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987" y="3896032"/>
            <a:ext cx="6493782" cy="523875"/>
            <a:chOff x="0" y="0"/>
            <a:chExt cx="8658376" cy="698500"/>
          </a:xfrm>
        </p:grpSpPr>
        <p:sp>
          <p:nvSpPr>
            <p:cNvPr id="14" name="TextBox 14"/>
            <p:cNvSpPr txBox="1"/>
            <p:nvPr/>
          </p:nvSpPr>
          <p:spPr>
            <a:xfrm>
              <a:off x="936178" y="19050"/>
              <a:ext cx="7722199" cy="425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Lernen, uns zu lösen, wenn wir es brauchen.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9987" y="4994859"/>
            <a:ext cx="6493782" cy="638175"/>
            <a:chOff x="0" y="0"/>
            <a:chExt cx="8658376" cy="850900"/>
          </a:xfrm>
        </p:grpSpPr>
        <p:sp>
          <p:nvSpPr>
            <p:cNvPr id="17" name="TextBox 17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Unsere eigenen persönlichen Ziele für digitales Wohlbefinden entwickeln.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7317" y="6180377"/>
            <a:ext cx="4071264" cy="2229826"/>
            <a:chOff x="0" y="0"/>
            <a:chExt cx="5428352" cy="2973102"/>
          </a:xfrm>
        </p:grpSpPr>
        <p:sp>
          <p:nvSpPr>
            <p:cNvPr id="3" name="Freeform 3"/>
            <p:cNvSpPr/>
            <p:nvPr/>
          </p:nvSpPr>
          <p:spPr>
            <a:xfrm>
              <a:off x="0" y="769746"/>
              <a:ext cx="1399494" cy="1796955"/>
            </a:xfrm>
            <a:custGeom>
              <a:avLst/>
              <a:gdLst/>
              <a:ahLst/>
              <a:cxnLst/>
              <a:rect l="l" t="t" r="r" b="b"/>
              <a:pathLst>
                <a:path w="1399494" h="1796955">
                  <a:moveTo>
                    <a:pt x="0" y="0"/>
                  </a:moveTo>
                  <a:lnTo>
                    <a:pt x="1399494" y="0"/>
                  </a:lnTo>
                  <a:lnTo>
                    <a:pt x="1399494" y="1796956"/>
                  </a:lnTo>
                  <a:lnTo>
                    <a:pt x="0" y="1796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98766" y="0"/>
              <a:ext cx="1834423" cy="956957"/>
            </a:xfrm>
            <a:custGeom>
              <a:avLst/>
              <a:gdLst/>
              <a:ahLst/>
              <a:cxnLst/>
              <a:rect l="l" t="t" r="r" b="b"/>
              <a:pathLst>
                <a:path w="1834423" h="956957">
                  <a:moveTo>
                    <a:pt x="0" y="0"/>
                  </a:moveTo>
                  <a:lnTo>
                    <a:pt x="1834422" y="0"/>
                  </a:lnTo>
                  <a:lnTo>
                    <a:pt x="1834422" y="956957"/>
                  </a:lnTo>
                  <a:lnTo>
                    <a:pt x="0" y="956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707670" y="1328452"/>
              <a:ext cx="2720682" cy="1644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Gefühl von Verwirrung oder Überforderung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11652" y="3635217"/>
            <a:ext cx="3800566" cy="1508283"/>
            <a:chOff x="0" y="0"/>
            <a:chExt cx="5067421" cy="20110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7481" cy="2011044"/>
            </a:xfrm>
            <a:custGeom>
              <a:avLst/>
              <a:gdLst/>
              <a:ahLst/>
              <a:cxnLst/>
              <a:rect l="l" t="t" r="r" b="b"/>
              <a:pathLst>
                <a:path w="1817481" h="2011044">
                  <a:moveTo>
                    <a:pt x="0" y="0"/>
                  </a:moveTo>
                  <a:lnTo>
                    <a:pt x="1817481" y="0"/>
                  </a:lnTo>
                  <a:lnTo>
                    <a:pt x="1817481" y="2011044"/>
                  </a:lnTo>
                  <a:lnTo>
                    <a:pt x="0" y="2011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808557" y="580072"/>
              <a:ext cx="2258864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Gleichgewicht oder Abschalten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94673" y="6594567"/>
            <a:ext cx="3942061" cy="1753836"/>
            <a:chOff x="0" y="0"/>
            <a:chExt cx="5256081" cy="2338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26406" cy="2338448"/>
            </a:xfrm>
            <a:custGeom>
              <a:avLst/>
              <a:gdLst/>
              <a:ahLst/>
              <a:cxnLst/>
              <a:rect l="l" t="t" r="r" b="b"/>
              <a:pathLst>
                <a:path w="2426406" h="2338448">
                  <a:moveTo>
                    <a:pt x="0" y="0"/>
                  </a:moveTo>
                  <a:lnTo>
                    <a:pt x="2426406" y="0"/>
                  </a:lnTo>
                  <a:lnTo>
                    <a:pt x="2426406" y="2338448"/>
                  </a:lnTo>
                  <a:lnTo>
                    <a:pt x="0" y="233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97217" y="776197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Mangel an freier Zeit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14179" y="3331653"/>
            <a:ext cx="4022556" cy="2115410"/>
            <a:chOff x="0" y="0"/>
            <a:chExt cx="5363407" cy="28205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41058" cy="2820547"/>
            </a:xfrm>
            <a:custGeom>
              <a:avLst/>
              <a:gdLst/>
              <a:ahLst/>
              <a:cxnLst/>
              <a:rect l="l" t="t" r="r" b="b"/>
              <a:pathLst>
                <a:path w="2641058" h="2820547">
                  <a:moveTo>
                    <a:pt x="0" y="0"/>
                  </a:moveTo>
                  <a:lnTo>
                    <a:pt x="2641058" y="0"/>
                  </a:lnTo>
                  <a:lnTo>
                    <a:pt x="2641058" y="2820547"/>
                  </a:lnTo>
                  <a:lnTo>
                    <a:pt x="0" y="2820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04543" y="984824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Positive Erfahrung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1453383" y="3735486"/>
            <a:ext cx="6217418" cy="4114800"/>
          </a:xfrm>
          <a:custGeom>
            <a:avLst/>
            <a:gdLst/>
            <a:ahLst/>
            <a:cxnLst/>
            <a:rect l="l" t="t" r="r" b="b"/>
            <a:pathLst>
              <a:path w="6217418" h="4114800">
                <a:moveTo>
                  <a:pt x="0" y="0"/>
                </a:moveTo>
                <a:lnTo>
                  <a:pt x="6217418" y="0"/>
                </a:lnTo>
                <a:lnTo>
                  <a:pt x="62174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TextBox 16"/>
          <p:cNvSpPr txBox="1"/>
          <p:nvPr/>
        </p:nvSpPr>
        <p:spPr>
          <a:xfrm>
            <a:off x="1177818" y="1660052"/>
            <a:ext cx="8059656" cy="145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 Zeichnung oder eine Skizze, die zeigt, wie wir uns in Bezug auf die 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Nutzung digitaler Medien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fühlen.</a:t>
            </a:r>
          </a:p>
          <a:p>
            <a:pPr algn="l">
              <a:lnSpc>
                <a:spcPts val="2870"/>
              </a:lnSpc>
            </a:pPr>
            <a:endParaRPr lang="en-US" sz="20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Beispiel: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06237" y="1660052"/>
            <a:ext cx="5953063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bilden Gruppen von 3 Personen und teilen unsere Gefühle, um gemeinsame Aspekte zu erkennen.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48916" y="5534468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759357" y="617523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93631" y="8182074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3" y="0"/>
                </a:lnTo>
                <a:lnTo>
                  <a:pt x="3206023" y="1242333"/>
                </a:lnTo>
                <a:lnTo>
                  <a:pt x="0" y="124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104442" y="6586502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052062" y="6586502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4" y="0"/>
                </a:lnTo>
                <a:lnTo>
                  <a:pt x="2387164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5378314" y="2921774"/>
            <a:ext cx="7531372" cy="1614292"/>
            <a:chOff x="0" y="0"/>
            <a:chExt cx="10041830" cy="215238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114800" cy="2152389"/>
              <a:chOff x="0" y="0"/>
              <a:chExt cx="812800" cy="42516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60"/>
                  </a:lnSpc>
                </a:pPr>
                <a:r>
                  <a:rPr lang="en-US" sz="205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Welche Vorteile hat es, sich manchmal abzuschalten?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927030" y="0"/>
              <a:ext cx="4114800" cy="2152389"/>
              <a:chOff x="0" y="0"/>
              <a:chExt cx="812800" cy="42516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60"/>
                  </a:lnSpc>
                </a:pPr>
                <a:r>
                  <a:rPr lang="en-US" sz="205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Welche Aktivitäten machst du gern ohne Bildschirme?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5114172" y="952500"/>
            <a:ext cx="8059656" cy="44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9"/>
              </a:lnSpc>
            </a:pPr>
            <a:r>
              <a:rPr lang="en-US" sz="24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Momente zum Abschalten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4172" y="1660052"/>
            <a:ext cx="8059656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 Poster, geschrieben oder gezeichnet, um das emotionale Wohlbefinden zu verbessern.</a:t>
            </a:r>
          </a:p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soll realistische Ziele enthalten.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27174" y="5227604"/>
            <a:ext cx="7546654" cy="36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Beispiele: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3812211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028700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77974" y="7299369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2" y="0"/>
                </a:lnTo>
                <a:lnTo>
                  <a:pt x="3206022" y="1242334"/>
                </a:lnTo>
                <a:lnTo>
                  <a:pt x="0" y="124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0750565" y="4135520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141478" y="1028700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137616" y="1640782"/>
            <a:ext cx="4802889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Jetzt präsentieren wir unser Poster und erstellen eine gemeinsame Liste als Erinnerung für die Gruppe.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7616" y="3441719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Unsere gemeinsame Liste</a:t>
            </a:r>
          </a:p>
          <a:p>
            <a:pPr algn="ctr">
              <a:lnSpc>
                <a:spcPts val="2870"/>
              </a:lnSpc>
            </a:pPr>
            <a:endParaRPr lang="en-US" sz="205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4390017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60650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750565" y="4713327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3"/>
                </a:lnTo>
                <a:lnTo>
                  <a:pt x="0" y="2281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141478" y="1606506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260679" y="5756319"/>
            <a:ext cx="2646544" cy="1543050"/>
            <a:chOff x="0" y="0"/>
            <a:chExt cx="697032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7032" cy="406400"/>
            </a:xfrm>
            <a:custGeom>
              <a:avLst/>
              <a:gdLst/>
              <a:ahLst/>
              <a:cxnLst/>
              <a:rect l="l" t="t" r="r" b="b"/>
              <a:pathLst>
                <a:path w="697032" h="406400">
                  <a:moveTo>
                    <a:pt x="78983" y="0"/>
                  </a:moveTo>
                  <a:lnTo>
                    <a:pt x="618049" y="0"/>
                  </a:lnTo>
                  <a:cubicBezTo>
                    <a:pt x="638997" y="0"/>
                    <a:pt x="659086" y="8321"/>
                    <a:pt x="673899" y="23134"/>
                  </a:cubicBezTo>
                  <a:cubicBezTo>
                    <a:pt x="688711" y="37946"/>
                    <a:pt x="697032" y="58035"/>
                    <a:pt x="697032" y="78983"/>
                  </a:cubicBezTo>
                  <a:lnTo>
                    <a:pt x="697032" y="327417"/>
                  </a:lnTo>
                  <a:cubicBezTo>
                    <a:pt x="697032" y="371038"/>
                    <a:pt x="661670" y="406400"/>
                    <a:pt x="618049" y="406400"/>
                  </a:cubicBezTo>
                  <a:lnTo>
                    <a:pt x="78983" y="406400"/>
                  </a:lnTo>
                  <a:cubicBezTo>
                    <a:pt x="58035" y="406400"/>
                    <a:pt x="37946" y="398079"/>
                    <a:pt x="23134" y="383266"/>
                  </a:cubicBezTo>
                  <a:cubicBezTo>
                    <a:pt x="8321" y="368454"/>
                    <a:pt x="0" y="348365"/>
                    <a:pt x="0" y="327417"/>
                  </a:cubicBezTo>
                  <a:lnTo>
                    <a:pt x="0" y="78983"/>
                  </a:lnTo>
                  <a:cubicBezTo>
                    <a:pt x="0" y="58035"/>
                    <a:pt x="8321" y="37946"/>
                    <a:pt x="23134" y="23134"/>
                  </a:cubicBezTo>
                  <a:cubicBezTo>
                    <a:pt x="37946" y="8321"/>
                    <a:pt x="58035" y="0"/>
                    <a:pt x="78983" y="0"/>
                  </a:cubicBez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69703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hat dich motiviert, diese Veränderung zu wählen?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76424" y="5756319"/>
            <a:ext cx="2600716" cy="1543050"/>
            <a:chOff x="0" y="0"/>
            <a:chExt cx="684962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wird dir helfen, sie umzusetzen?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50547" y="7715250"/>
            <a:ext cx="2600716" cy="1543050"/>
            <a:chOff x="0" y="0"/>
            <a:chExt cx="684962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möchtest du dich fühlen, nachdem du sie umgesetzt hast?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967465" y="1156970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Unsere gemeinsame Liste</a:t>
            </a:r>
          </a:p>
          <a:p>
            <a:pPr algn="ctr">
              <a:lnSpc>
                <a:spcPts val="2870"/>
              </a:lnSpc>
            </a:pPr>
            <a:endParaRPr lang="en-US" sz="205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62148" y="7858125"/>
            <a:ext cx="605195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Anderen zuzuhören kann dich auch inspirieren, dich zu verbessern.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3168" y="507830"/>
            <a:ext cx="9821663" cy="7464464"/>
          </a:xfrm>
          <a:custGeom>
            <a:avLst/>
            <a:gdLst/>
            <a:ahLst/>
            <a:cxnLst/>
            <a:rect l="l" t="t" r="r" b="b"/>
            <a:pathLst>
              <a:path w="9821663" h="7464464">
                <a:moveTo>
                  <a:pt x="0" y="0"/>
                </a:moveTo>
                <a:lnTo>
                  <a:pt x="9821664" y="0"/>
                </a:lnTo>
                <a:lnTo>
                  <a:pt x="9821664" y="7464465"/>
                </a:lnTo>
                <a:lnTo>
                  <a:pt x="0" y="7464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796169" y="5935249"/>
            <a:ext cx="3086100" cy="2037045"/>
            <a:chOff x="0" y="0"/>
            <a:chExt cx="812800" cy="5365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hast du über dich selbst und deine digitalen Gewohnheiten gelernt?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11786" y="5935249"/>
            <a:ext cx="3086100" cy="2037045"/>
            <a:chOff x="0" y="0"/>
            <a:chExt cx="812800" cy="5365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möchtest du ab jetzt weiter anwenden?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028679" y="8743428"/>
            <a:ext cx="823064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Technologie ist Teil unseres Lebens…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aber unser Wohlbefinden</a:t>
            </a:r>
          </a:p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hängt davon ab, wie wir uns entscheiden, sie zu nutzen..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Debatte über Fake News und soziale Netzwerke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Ergänzende Aktivitäten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33168" y="1009650"/>
            <a:ext cx="9021663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werden echte und falsche Beiträge auf Instagram identifizieren.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64471" y="1254131"/>
            <a:ext cx="5359059" cy="8324752"/>
          </a:xfrm>
          <a:custGeom>
            <a:avLst/>
            <a:gdLst/>
            <a:ahLst/>
            <a:cxnLst/>
            <a:rect l="l" t="t" r="r" b="b"/>
            <a:pathLst>
              <a:path w="5359059" h="8324752">
                <a:moveTo>
                  <a:pt x="0" y="0"/>
                </a:moveTo>
                <a:lnTo>
                  <a:pt x="5359058" y="0"/>
                </a:lnTo>
                <a:lnTo>
                  <a:pt x="5359058" y="8324751"/>
                </a:lnTo>
                <a:lnTo>
                  <a:pt x="0" y="83247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850803" y="704850"/>
            <a:ext cx="258639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siehst du hier?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64529" y="1142604"/>
            <a:ext cx="5358941" cy="8308436"/>
          </a:xfrm>
          <a:custGeom>
            <a:avLst/>
            <a:gdLst/>
            <a:ahLst/>
            <a:cxnLst/>
            <a:rect l="l" t="t" r="r" b="b"/>
            <a:pathLst>
              <a:path w="5358941" h="8308436">
                <a:moveTo>
                  <a:pt x="0" y="0"/>
                </a:moveTo>
                <a:lnTo>
                  <a:pt x="5358942" y="0"/>
                </a:lnTo>
                <a:lnTo>
                  <a:pt x="5358942" y="8308436"/>
                </a:lnTo>
                <a:lnTo>
                  <a:pt x="0" y="83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850803" y="704850"/>
            <a:ext cx="258639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siehst du hier?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42585" y="1232353"/>
            <a:ext cx="5402829" cy="8344138"/>
          </a:xfrm>
          <a:custGeom>
            <a:avLst/>
            <a:gdLst/>
            <a:ahLst/>
            <a:cxnLst/>
            <a:rect l="l" t="t" r="r" b="b"/>
            <a:pathLst>
              <a:path w="5402829" h="8344138">
                <a:moveTo>
                  <a:pt x="0" y="0"/>
                </a:moveTo>
                <a:lnTo>
                  <a:pt x="5402830" y="0"/>
                </a:lnTo>
                <a:lnTo>
                  <a:pt x="5402830" y="8344138"/>
                </a:lnTo>
                <a:lnTo>
                  <a:pt x="0" y="83441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850803" y="704850"/>
            <a:ext cx="258639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siehst du hier?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76314" y="1184342"/>
            <a:ext cx="6589347" cy="8698808"/>
          </a:xfrm>
          <a:custGeom>
            <a:avLst/>
            <a:gdLst/>
            <a:ahLst/>
            <a:cxnLst/>
            <a:rect l="l" t="t" r="r" b="b"/>
            <a:pathLst>
              <a:path w="6589347" h="8698808">
                <a:moveTo>
                  <a:pt x="0" y="0"/>
                </a:moveTo>
                <a:lnTo>
                  <a:pt x="6589347" y="0"/>
                </a:lnTo>
                <a:lnTo>
                  <a:pt x="6589347" y="8698808"/>
                </a:lnTo>
                <a:lnTo>
                  <a:pt x="0" y="8698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850803" y="704850"/>
            <a:ext cx="258639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siehst du hier?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92107" y="1226089"/>
            <a:ext cx="5303785" cy="8238890"/>
          </a:xfrm>
          <a:custGeom>
            <a:avLst/>
            <a:gdLst/>
            <a:ahLst/>
            <a:cxnLst/>
            <a:rect l="l" t="t" r="r" b="b"/>
            <a:pathLst>
              <a:path w="5303785" h="8238890">
                <a:moveTo>
                  <a:pt x="0" y="0"/>
                </a:moveTo>
                <a:lnTo>
                  <a:pt x="5303786" y="0"/>
                </a:lnTo>
                <a:lnTo>
                  <a:pt x="5303786" y="8238890"/>
                </a:lnTo>
                <a:lnTo>
                  <a:pt x="0" y="8238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850803" y="704850"/>
            <a:ext cx="258639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siehst du hier?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Kein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Profilbild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2460"/>
                </a:lnSpc>
              </a:pP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 Account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ist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nicht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verifiziert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464471" y="1176452"/>
            <a:ext cx="5359059" cy="8324752"/>
          </a:xfrm>
          <a:custGeom>
            <a:avLst/>
            <a:gdLst/>
            <a:ahLst/>
            <a:cxnLst/>
            <a:rect l="l" t="t" r="r" b="b"/>
            <a:pathLst>
              <a:path w="5359059" h="8324752">
                <a:moveTo>
                  <a:pt x="0" y="0"/>
                </a:moveTo>
                <a:lnTo>
                  <a:pt x="5359058" y="0"/>
                </a:lnTo>
                <a:lnTo>
                  <a:pt x="5359058" y="8324752"/>
                </a:lnTo>
                <a:lnTo>
                  <a:pt x="0" y="83247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892576" y="4805689"/>
            <a:ext cx="6139319" cy="1066278"/>
            <a:chOff x="0" y="0"/>
            <a:chExt cx="1616940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6940" cy="280830"/>
            </a:xfrm>
            <a:custGeom>
              <a:avLst/>
              <a:gdLst/>
              <a:ahLst/>
              <a:cxnLst/>
              <a:rect l="l" t="t" r="r" b="b"/>
              <a:pathLst>
                <a:path w="1616940" h="280830">
                  <a:moveTo>
                    <a:pt x="1616940" y="31526"/>
                  </a:moveTo>
                  <a:lnTo>
                    <a:pt x="1616940" y="249304"/>
                  </a:lnTo>
                  <a:cubicBezTo>
                    <a:pt x="1616940" y="257666"/>
                    <a:pt x="1613619" y="265684"/>
                    <a:pt x="1607706" y="271597"/>
                  </a:cubicBezTo>
                  <a:cubicBezTo>
                    <a:pt x="1601794" y="277509"/>
                    <a:pt x="1593775" y="280830"/>
                    <a:pt x="1585414" y="280830"/>
                  </a:cubicBezTo>
                  <a:lnTo>
                    <a:pt x="31526" y="280830"/>
                  </a:lnTo>
                  <a:cubicBezTo>
                    <a:pt x="23165" y="280830"/>
                    <a:pt x="15146" y="277509"/>
                    <a:pt x="9234" y="271597"/>
                  </a:cubicBezTo>
                  <a:cubicBezTo>
                    <a:pt x="3321" y="265684"/>
                    <a:pt x="0" y="257666"/>
                    <a:pt x="0" y="249304"/>
                  </a:cubicBezTo>
                  <a:lnTo>
                    <a:pt x="0" y="31526"/>
                  </a:lnTo>
                  <a:cubicBezTo>
                    <a:pt x="0" y="23165"/>
                    <a:pt x="3321" y="15146"/>
                    <a:pt x="9234" y="9234"/>
                  </a:cubicBezTo>
                  <a:cubicBezTo>
                    <a:pt x="15146" y="3321"/>
                    <a:pt x="23165" y="0"/>
                    <a:pt x="31526" y="0"/>
                  </a:cubicBezTo>
                  <a:lnTo>
                    <a:pt x="1585414" y="0"/>
                  </a:lnTo>
                  <a:cubicBezTo>
                    <a:pt x="1602825" y="0"/>
                    <a:pt x="1616940" y="14115"/>
                    <a:pt x="1616940" y="3152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61694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Bei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echten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Gewinnspielen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werden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keine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privaten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Daten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verlangt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531887"/>
            <a:chOff x="0" y="0"/>
            <a:chExt cx="1138580" cy="4034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403460"/>
            </a:xfrm>
            <a:custGeom>
              <a:avLst/>
              <a:gdLst/>
              <a:ahLst/>
              <a:cxnLst/>
              <a:rect l="l" t="t" r="r" b="b"/>
              <a:pathLst>
                <a:path w="1138580" h="403460">
                  <a:moveTo>
                    <a:pt x="1138580" y="44771"/>
                  </a:moveTo>
                  <a:lnTo>
                    <a:pt x="1138580" y="358689"/>
                  </a:lnTo>
                  <a:cubicBezTo>
                    <a:pt x="1138580" y="370563"/>
                    <a:pt x="1133863" y="381951"/>
                    <a:pt x="1125467" y="390347"/>
                  </a:cubicBezTo>
                  <a:cubicBezTo>
                    <a:pt x="1117070" y="398743"/>
                    <a:pt x="1105683" y="403460"/>
                    <a:pt x="1093809" y="403460"/>
                  </a:cubicBezTo>
                  <a:lnTo>
                    <a:pt x="44771" y="403460"/>
                  </a:lnTo>
                  <a:cubicBezTo>
                    <a:pt x="20045" y="403460"/>
                    <a:pt x="0" y="383415"/>
                    <a:pt x="0" y="35868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Beschreibung ohne Angaben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echten Teilnahmebedingungen für das Gewinnspiel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822089" y="7467339"/>
            <a:ext cx="3871317" cy="1066278"/>
            <a:chOff x="0" y="0"/>
            <a:chExt cx="1019606" cy="280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9606" cy="280830"/>
            </a:xfrm>
            <a:custGeom>
              <a:avLst/>
              <a:gdLst/>
              <a:ahLst/>
              <a:cxnLst/>
              <a:rect l="l" t="t" r="r" b="b"/>
              <a:pathLst>
                <a:path w="1019606" h="280830">
                  <a:moveTo>
                    <a:pt x="1019606" y="49995"/>
                  </a:moveTo>
                  <a:lnTo>
                    <a:pt x="1019606" y="230835"/>
                  </a:lnTo>
                  <a:cubicBezTo>
                    <a:pt x="1019606" y="258447"/>
                    <a:pt x="997222" y="280830"/>
                    <a:pt x="969611" y="280830"/>
                  </a:cubicBezTo>
                  <a:lnTo>
                    <a:pt x="49995" y="280830"/>
                  </a:lnTo>
                  <a:cubicBezTo>
                    <a:pt x="22384" y="280830"/>
                    <a:pt x="0" y="258447"/>
                    <a:pt x="0" y="230835"/>
                  </a:cubicBezTo>
                  <a:lnTo>
                    <a:pt x="0" y="49995"/>
                  </a:lnTo>
                  <a:cubicBezTo>
                    <a:pt x="0" y="22384"/>
                    <a:pt x="22384" y="0"/>
                    <a:pt x="49995" y="0"/>
                  </a:cubicBezTo>
                  <a:lnTo>
                    <a:pt x="969611" y="0"/>
                  </a:lnTo>
                  <a:cubicBezTo>
                    <a:pt x="997222" y="0"/>
                    <a:pt x="1019606" y="22384"/>
                    <a:pt x="1019606" y="4999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01960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Namen der Likes sind nicht vertrauenswürdig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22089" y="3452486"/>
            <a:ext cx="3699084" cy="1066278"/>
            <a:chOff x="0" y="0"/>
            <a:chExt cx="9742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74244" cy="280830"/>
            </a:xfrm>
            <a:custGeom>
              <a:avLst/>
              <a:gdLst/>
              <a:ahLst/>
              <a:cxnLst/>
              <a:rect l="l" t="t" r="r" b="b"/>
              <a:pathLst>
                <a:path w="974244" h="280830">
                  <a:moveTo>
                    <a:pt x="974244" y="52323"/>
                  </a:moveTo>
                  <a:lnTo>
                    <a:pt x="974244" y="228507"/>
                  </a:lnTo>
                  <a:cubicBezTo>
                    <a:pt x="974244" y="257405"/>
                    <a:pt x="950819" y="280830"/>
                    <a:pt x="921921" y="280830"/>
                  </a:cubicBezTo>
                  <a:lnTo>
                    <a:pt x="52323" y="280830"/>
                  </a:lnTo>
                  <a:cubicBezTo>
                    <a:pt x="23426" y="280830"/>
                    <a:pt x="0" y="257405"/>
                    <a:pt x="0" y="228507"/>
                  </a:cubicBezTo>
                  <a:lnTo>
                    <a:pt x="0" y="52323"/>
                  </a:lnTo>
                  <a:cubicBezTo>
                    <a:pt x="0" y="23426"/>
                    <a:pt x="23426" y="0"/>
                    <a:pt x="52323" y="0"/>
                  </a:cubicBezTo>
                  <a:lnTo>
                    <a:pt x="921921" y="0"/>
                  </a:lnTo>
                  <a:cubicBezTo>
                    <a:pt x="950819" y="0"/>
                    <a:pt x="974244" y="23426"/>
                    <a:pt x="974244" y="52323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9742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und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sehr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allgemeiner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Text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11284072" y="3640377"/>
            <a:ext cx="1538017" cy="34524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>
            <a:off x="10783031" y="7836596"/>
            <a:ext cx="2039058" cy="16388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V="1">
            <a:off x="3962235" y="4297993"/>
            <a:ext cx="3213926" cy="507696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5575744" y="8134089"/>
            <a:ext cx="1236558" cy="9919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 Account ist nicht verifiziert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6464529" y="1028700"/>
            <a:ext cx="5358941" cy="8308436"/>
          </a:xfrm>
          <a:custGeom>
            <a:avLst/>
            <a:gdLst/>
            <a:ahLst/>
            <a:cxnLst/>
            <a:rect l="l" t="t" r="r" b="b"/>
            <a:pathLst>
              <a:path w="5358941" h="8308436">
                <a:moveTo>
                  <a:pt x="0" y="0"/>
                </a:moveTo>
                <a:lnTo>
                  <a:pt x="5358942" y="0"/>
                </a:lnTo>
                <a:lnTo>
                  <a:pt x="5358942" y="8308436"/>
                </a:lnTo>
                <a:lnTo>
                  <a:pt x="0" y="83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346048" y="4509356"/>
            <a:ext cx="7031799" cy="1066278"/>
            <a:chOff x="0" y="0"/>
            <a:chExt cx="1851996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51996" cy="280830"/>
            </a:xfrm>
            <a:custGeom>
              <a:avLst/>
              <a:gdLst/>
              <a:ahLst/>
              <a:cxnLst/>
              <a:rect l="l" t="t" r="r" b="b"/>
              <a:pathLst>
                <a:path w="1851996" h="280830">
                  <a:moveTo>
                    <a:pt x="1851996" y="27525"/>
                  </a:moveTo>
                  <a:lnTo>
                    <a:pt x="1851996" y="253306"/>
                  </a:lnTo>
                  <a:cubicBezTo>
                    <a:pt x="1851996" y="268507"/>
                    <a:pt x="1839673" y="280830"/>
                    <a:pt x="1824472" y="280830"/>
                  </a:cubicBezTo>
                  <a:lnTo>
                    <a:pt x="27525" y="280830"/>
                  </a:lnTo>
                  <a:cubicBezTo>
                    <a:pt x="12323" y="280830"/>
                    <a:pt x="0" y="268507"/>
                    <a:pt x="0" y="253306"/>
                  </a:cubicBezTo>
                  <a:lnTo>
                    <a:pt x="0" y="27525"/>
                  </a:lnTo>
                  <a:cubicBezTo>
                    <a:pt x="0" y="12323"/>
                    <a:pt x="12323" y="0"/>
                    <a:pt x="27525" y="0"/>
                  </a:cubicBezTo>
                  <a:lnTo>
                    <a:pt x="1824472" y="0"/>
                  </a:lnTo>
                  <a:cubicBezTo>
                    <a:pt x="1839673" y="0"/>
                    <a:pt x="1851996" y="12323"/>
                    <a:pt x="1851996" y="2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85199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wird ein erfundener Verein erwähnt: „El Atlético andino“ existiert nicht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227087"/>
            <a:chOff x="0" y="0"/>
            <a:chExt cx="1138580" cy="3231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323183"/>
            </a:xfrm>
            <a:custGeom>
              <a:avLst/>
              <a:gdLst/>
              <a:ahLst/>
              <a:cxnLst/>
              <a:rect l="l" t="t" r="r" b="b"/>
              <a:pathLst>
                <a:path w="1138580" h="323183">
                  <a:moveTo>
                    <a:pt x="1138580" y="44771"/>
                  </a:moveTo>
                  <a:lnTo>
                    <a:pt x="1138580" y="278412"/>
                  </a:lnTo>
                  <a:cubicBezTo>
                    <a:pt x="1138580" y="290286"/>
                    <a:pt x="1133863" y="301674"/>
                    <a:pt x="1125467" y="310070"/>
                  </a:cubicBezTo>
                  <a:cubicBezTo>
                    <a:pt x="1117070" y="318466"/>
                    <a:pt x="1105683" y="323183"/>
                    <a:pt x="1093809" y="323183"/>
                  </a:cubicBezTo>
                  <a:lnTo>
                    <a:pt x="44771" y="323183"/>
                  </a:lnTo>
                  <a:cubicBezTo>
                    <a:pt x="20045" y="323183"/>
                    <a:pt x="0" y="303139"/>
                    <a:pt x="0" y="278412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werden Likes und Shares verlangt, um die Reichweite zu erhöhen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861947" y="3297071"/>
            <a:ext cx="5053686" cy="121228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5575744" y="8080883"/>
            <a:ext cx="1236558" cy="53206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531887"/>
            <a:chOff x="0" y="0"/>
            <a:chExt cx="1234044" cy="4034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403460"/>
            </a:xfrm>
            <a:custGeom>
              <a:avLst/>
              <a:gdLst/>
              <a:ahLst/>
              <a:cxnLst/>
              <a:rect l="l" t="t" r="r" b="b"/>
              <a:pathLst>
                <a:path w="1234043" h="403460">
                  <a:moveTo>
                    <a:pt x="1234043" y="41308"/>
                  </a:moveTo>
                  <a:lnTo>
                    <a:pt x="1234043" y="362152"/>
                  </a:lnTo>
                  <a:cubicBezTo>
                    <a:pt x="1234043" y="384966"/>
                    <a:pt x="1215549" y="403460"/>
                    <a:pt x="1192736" y="403460"/>
                  </a:cubicBezTo>
                  <a:lnTo>
                    <a:pt x="41308" y="403460"/>
                  </a:lnTo>
                  <a:cubicBezTo>
                    <a:pt x="18494" y="403460"/>
                    <a:pt x="0" y="384966"/>
                    <a:pt x="0" y="362152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offiziellen Quellen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(weder vom Verein noch von Messis Account oder von Sportmedien)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2141487"/>
            <a:chOff x="0" y="0"/>
            <a:chExt cx="1234044" cy="5640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564013"/>
            </a:xfrm>
            <a:custGeom>
              <a:avLst/>
              <a:gdLst/>
              <a:ahLst/>
              <a:cxnLst/>
              <a:rect l="l" t="t" r="r" b="b"/>
              <a:pathLst>
                <a:path w="1234043" h="564013">
                  <a:moveTo>
                    <a:pt x="1234043" y="41308"/>
                  </a:moveTo>
                  <a:lnTo>
                    <a:pt x="1234043" y="522705"/>
                  </a:lnTo>
                  <a:cubicBezTo>
                    <a:pt x="1234043" y="545519"/>
                    <a:pt x="1215549" y="564013"/>
                    <a:pt x="1192736" y="564013"/>
                  </a:cubicBezTo>
                  <a:lnTo>
                    <a:pt x="41308" y="564013"/>
                  </a:lnTo>
                  <a:cubicBezTo>
                    <a:pt x="18494" y="564013"/>
                    <a:pt x="0" y="545519"/>
                    <a:pt x="0" y="522705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583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werden Formulierungen verwendet, die auf Viralität abzielen: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„exklusiv“, „nur wer diesem Account folgt“, „morgen“, „geheimer Transfer“.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768785"/>
            <a:chOff x="0" y="0"/>
            <a:chExt cx="1168648" cy="2024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und sehr allgemeiner Text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284072" y="3640377"/>
            <a:ext cx="1538017" cy="19650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720401" y="6463981"/>
            <a:ext cx="2101688" cy="15364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>
            <a:off x="11049209" y="8299537"/>
            <a:ext cx="1772880" cy="3048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 Account ist nicht verifiziert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5505" y="4509356"/>
            <a:ext cx="4072525" cy="1066278"/>
            <a:chOff x="0" y="0"/>
            <a:chExt cx="1072599" cy="2808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2599" cy="280830"/>
            </a:xfrm>
            <a:custGeom>
              <a:avLst/>
              <a:gdLst/>
              <a:ahLst/>
              <a:cxnLst/>
              <a:rect l="l" t="t" r="r" b="b"/>
              <a:pathLst>
                <a:path w="1072599" h="280830">
                  <a:moveTo>
                    <a:pt x="1072599" y="47525"/>
                  </a:moveTo>
                  <a:lnTo>
                    <a:pt x="1072599" y="233305"/>
                  </a:lnTo>
                  <a:cubicBezTo>
                    <a:pt x="1072599" y="245910"/>
                    <a:pt x="1067592" y="257998"/>
                    <a:pt x="1058679" y="266911"/>
                  </a:cubicBezTo>
                  <a:cubicBezTo>
                    <a:pt x="1049767" y="275823"/>
                    <a:pt x="1037678" y="280830"/>
                    <a:pt x="1025074" y="280830"/>
                  </a:cubicBezTo>
                  <a:lnTo>
                    <a:pt x="47525" y="280830"/>
                  </a:lnTo>
                  <a:cubicBezTo>
                    <a:pt x="34921" y="280830"/>
                    <a:pt x="22833" y="275823"/>
                    <a:pt x="13920" y="266911"/>
                  </a:cubicBezTo>
                  <a:cubicBezTo>
                    <a:pt x="5007" y="257998"/>
                    <a:pt x="0" y="245910"/>
                    <a:pt x="0" y="23330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2599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von schlechter Qualität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5505" y="7766398"/>
            <a:ext cx="4323045" cy="1227087"/>
            <a:chOff x="0" y="0"/>
            <a:chExt cx="1138580" cy="3231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8580" cy="323183"/>
            </a:xfrm>
            <a:custGeom>
              <a:avLst/>
              <a:gdLst/>
              <a:ahLst/>
              <a:cxnLst/>
              <a:rect l="l" t="t" r="r" b="b"/>
              <a:pathLst>
                <a:path w="1138580" h="323183">
                  <a:moveTo>
                    <a:pt x="1138580" y="44771"/>
                  </a:moveTo>
                  <a:lnTo>
                    <a:pt x="1138580" y="278412"/>
                  </a:lnTo>
                  <a:cubicBezTo>
                    <a:pt x="1138580" y="290286"/>
                    <a:pt x="1133863" y="301674"/>
                    <a:pt x="1125467" y="310070"/>
                  </a:cubicBezTo>
                  <a:cubicBezTo>
                    <a:pt x="1117070" y="318466"/>
                    <a:pt x="1105683" y="323183"/>
                    <a:pt x="1093809" y="323183"/>
                  </a:cubicBezTo>
                  <a:lnTo>
                    <a:pt x="44771" y="323183"/>
                  </a:lnTo>
                  <a:cubicBezTo>
                    <a:pt x="20045" y="323183"/>
                    <a:pt x="0" y="303139"/>
                    <a:pt x="0" y="278412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138580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bekannte Person hätte viele Kommentare unter dem Beitrag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6442585" y="1232353"/>
            <a:ext cx="5402829" cy="8344138"/>
          </a:xfrm>
          <a:custGeom>
            <a:avLst/>
            <a:gdLst/>
            <a:ahLst/>
            <a:cxnLst/>
            <a:rect l="l" t="t" r="r" b="b"/>
            <a:pathLst>
              <a:path w="5402829" h="8344138">
                <a:moveTo>
                  <a:pt x="0" y="0"/>
                </a:moveTo>
                <a:lnTo>
                  <a:pt x="5402830" y="0"/>
                </a:lnTo>
                <a:lnTo>
                  <a:pt x="5402830" y="8344138"/>
                </a:lnTo>
                <a:lnTo>
                  <a:pt x="0" y="83441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97071"/>
            <a:ext cx="5483867" cy="121228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7533593"/>
            <a:ext cx="1638814" cy="84634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Promete algo que no existe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(tipico cebo)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1066278"/>
            <a:chOff x="0" y="0"/>
            <a:chExt cx="1234044" cy="280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nutzt Kommentare als Währung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(Engagement-Manipulation)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1531887"/>
            <a:chOff x="0" y="0"/>
            <a:chExt cx="1168648" cy="4034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403460"/>
            </a:xfrm>
            <a:custGeom>
              <a:avLst/>
              <a:gdLst/>
              <a:ahLst/>
              <a:cxnLst/>
              <a:rect l="l" t="t" r="r" b="b"/>
              <a:pathLst>
                <a:path w="1168648" h="403460">
                  <a:moveTo>
                    <a:pt x="1168648" y="43619"/>
                  </a:moveTo>
                  <a:lnTo>
                    <a:pt x="1168648" y="359841"/>
                  </a:lnTo>
                  <a:cubicBezTo>
                    <a:pt x="1168648" y="371409"/>
                    <a:pt x="1164053" y="382504"/>
                    <a:pt x="1155872" y="390684"/>
                  </a:cubicBezTo>
                  <a:cubicBezTo>
                    <a:pt x="1147692" y="398864"/>
                    <a:pt x="1136597" y="403460"/>
                    <a:pt x="1125029" y="403460"/>
                  </a:cubicBezTo>
                  <a:lnTo>
                    <a:pt x="43619" y="403460"/>
                  </a:lnTo>
                  <a:cubicBezTo>
                    <a:pt x="32051" y="403460"/>
                    <a:pt x="20956" y="398864"/>
                    <a:pt x="12776" y="390684"/>
                  </a:cubicBezTo>
                  <a:cubicBezTo>
                    <a:pt x="4596" y="382504"/>
                    <a:pt x="0" y="371409"/>
                    <a:pt x="0" y="359841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Gewicht, das er „hebt“, ist unrealistisch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(eine Person allein kann das nicht stemmen)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346702" y="3123678"/>
            <a:ext cx="1475387" cy="109475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297647" y="6231177"/>
            <a:ext cx="2524441" cy="186324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9702661" y="8066732"/>
            <a:ext cx="3119428" cy="3922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 Profilbild und der Account ist nicht verifiziert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5505" y="4509356"/>
            <a:ext cx="4072525" cy="1531887"/>
            <a:chOff x="0" y="0"/>
            <a:chExt cx="1072599" cy="4034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2599" cy="403460"/>
            </a:xfrm>
            <a:custGeom>
              <a:avLst/>
              <a:gdLst/>
              <a:ahLst/>
              <a:cxnLst/>
              <a:rect l="l" t="t" r="r" b="b"/>
              <a:pathLst>
                <a:path w="1072599" h="403460">
                  <a:moveTo>
                    <a:pt x="1072599" y="47525"/>
                  </a:moveTo>
                  <a:lnTo>
                    <a:pt x="1072599" y="355935"/>
                  </a:lnTo>
                  <a:cubicBezTo>
                    <a:pt x="1072599" y="368539"/>
                    <a:pt x="1067592" y="380627"/>
                    <a:pt x="1058679" y="389540"/>
                  </a:cubicBezTo>
                  <a:cubicBezTo>
                    <a:pt x="1049767" y="398453"/>
                    <a:pt x="1037678" y="403460"/>
                    <a:pt x="1025074" y="403460"/>
                  </a:cubicBezTo>
                  <a:lnTo>
                    <a:pt x="47525" y="403460"/>
                  </a:lnTo>
                  <a:cubicBezTo>
                    <a:pt x="34921" y="403460"/>
                    <a:pt x="22833" y="398453"/>
                    <a:pt x="13920" y="389540"/>
                  </a:cubicBezTo>
                  <a:cubicBezTo>
                    <a:pt x="5007" y="380627"/>
                    <a:pt x="0" y="368539"/>
                    <a:pt x="0" y="35593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2599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von schlechter Qualität und aus einer Filmszene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(hat nichts mit dem Beitrag zu tun)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5505" y="7766398"/>
            <a:ext cx="4323045" cy="1227087"/>
            <a:chOff x="0" y="0"/>
            <a:chExt cx="1138580" cy="3231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8580" cy="323183"/>
            </a:xfrm>
            <a:custGeom>
              <a:avLst/>
              <a:gdLst/>
              <a:ahLst/>
              <a:cxnLst/>
              <a:rect l="l" t="t" r="r" b="b"/>
              <a:pathLst>
                <a:path w="1138580" h="323183">
                  <a:moveTo>
                    <a:pt x="1138580" y="44771"/>
                  </a:moveTo>
                  <a:lnTo>
                    <a:pt x="1138580" y="278412"/>
                  </a:lnTo>
                  <a:cubicBezTo>
                    <a:pt x="1138580" y="290286"/>
                    <a:pt x="1133863" y="301674"/>
                    <a:pt x="1125467" y="310070"/>
                  </a:cubicBezTo>
                  <a:cubicBezTo>
                    <a:pt x="1117070" y="318466"/>
                    <a:pt x="1105683" y="323183"/>
                    <a:pt x="1093809" y="323183"/>
                  </a:cubicBezTo>
                  <a:lnTo>
                    <a:pt x="44771" y="323183"/>
                  </a:lnTo>
                  <a:cubicBezTo>
                    <a:pt x="20045" y="323183"/>
                    <a:pt x="0" y="303139"/>
                    <a:pt x="0" y="278412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138580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ist physiologisch unmöglich, 4 Minuten zu singen, ohne zu atmen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6276314" y="1184342"/>
            <a:ext cx="6589347" cy="8698808"/>
          </a:xfrm>
          <a:custGeom>
            <a:avLst/>
            <a:gdLst/>
            <a:ahLst/>
            <a:cxnLst/>
            <a:rect l="l" t="t" r="r" b="b"/>
            <a:pathLst>
              <a:path w="6589347" h="8698808">
                <a:moveTo>
                  <a:pt x="0" y="0"/>
                </a:moveTo>
                <a:lnTo>
                  <a:pt x="6589347" y="0"/>
                </a:lnTo>
                <a:lnTo>
                  <a:pt x="6589347" y="8698808"/>
                </a:lnTo>
                <a:lnTo>
                  <a:pt x="0" y="8698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81414"/>
            <a:ext cx="3380535" cy="122794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6925125"/>
            <a:ext cx="1093752" cy="145481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573791" y="2262514"/>
            <a:ext cx="4685509" cy="1227087"/>
            <a:chOff x="0" y="0"/>
            <a:chExt cx="1234044" cy="3231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323183"/>
            </a:xfrm>
            <a:custGeom>
              <a:avLst/>
              <a:gdLst/>
              <a:ahLst/>
              <a:cxnLst/>
              <a:rect l="l" t="t" r="r" b="b"/>
              <a:pathLst>
                <a:path w="1234043" h="323183">
                  <a:moveTo>
                    <a:pt x="1234043" y="41308"/>
                  </a:moveTo>
                  <a:lnTo>
                    <a:pt x="1234043" y="281876"/>
                  </a:lnTo>
                  <a:cubicBezTo>
                    <a:pt x="1234043" y="304689"/>
                    <a:pt x="1215549" y="323183"/>
                    <a:pt x="1192736" y="323183"/>
                  </a:cubicBezTo>
                  <a:lnTo>
                    <a:pt x="41308" y="323183"/>
                  </a:lnTo>
                  <a:cubicBezTo>
                    <a:pt x="18494" y="323183"/>
                    <a:pt x="0" y="304689"/>
                    <a:pt x="0" y="281876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Profi-Team würde keine „geheimen“ Taktiken über Instagram veröffentlichen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72697" y="7660232"/>
            <a:ext cx="4685509" cy="1227087"/>
            <a:chOff x="0" y="0"/>
            <a:chExt cx="1234044" cy="32318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323183"/>
            </a:xfrm>
            <a:custGeom>
              <a:avLst/>
              <a:gdLst/>
              <a:ahLst/>
              <a:cxnLst/>
              <a:rect l="l" t="t" r="r" b="b"/>
              <a:pathLst>
                <a:path w="1234043" h="323183">
                  <a:moveTo>
                    <a:pt x="1234043" y="41308"/>
                  </a:moveTo>
                  <a:lnTo>
                    <a:pt x="1234043" y="281876"/>
                  </a:lnTo>
                  <a:cubicBezTo>
                    <a:pt x="1234043" y="304689"/>
                    <a:pt x="1215549" y="323183"/>
                    <a:pt x="1192736" y="323183"/>
                  </a:cubicBezTo>
                  <a:lnTo>
                    <a:pt x="41308" y="323183"/>
                  </a:lnTo>
                  <a:cubicBezTo>
                    <a:pt x="18494" y="323183"/>
                    <a:pt x="0" y="304689"/>
                    <a:pt x="0" y="281876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verlangt Likes im Austausch für etwas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(Viralitäts-Köder)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946237" y="5275300"/>
            <a:ext cx="4437211" cy="1227087"/>
            <a:chOff x="0" y="0"/>
            <a:chExt cx="1168648" cy="32318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323183"/>
            </a:xfrm>
            <a:custGeom>
              <a:avLst/>
              <a:gdLst/>
              <a:ahLst/>
              <a:cxnLst/>
              <a:rect l="l" t="t" r="r" b="b"/>
              <a:pathLst>
                <a:path w="1168648" h="323183">
                  <a:moveTo>
                    <a:pt x="1168648" y="43619"/>
                  </a:moveTo>
                  <a:lnTo>
                    <a:pt x="1168648" y="279564"/>
                  </a:lnTo>
                  <a:cubicBezTo>
                    <a:pt x="1168648" y="291133"/>
                    <a:pt x="1164053" y="302227"/>
                    <a:pt x="1155872" y="310408"/>
                  </a:cubicBezTo>
                  <a:cubicBezTo>
                    <a:pt x="1147692" y="318588"/>
                    <a:pt x="1136597" y="323183"/>
                    <a:pt x="1125029" y="323183"/>
                  </a:cubicBezTo>
                  <a:lnTo>
                    <a:pt x="43619" y="323183"/>
                  </a:lnTo>
                  <a:cubicBezTo>
                    <a:pt x="32051" y="323183"/>
                    <a:pt x="20956" y="318588"/>
                    <a:pt x="12776" y="310408"/>
                  </a:cubicBezTo>
                  <a:cubicBezTo>
                    <a:pt x="4596" y="302227"/>
                    <a:pt x="0" y="291133"/>
                    <a:pt x="0" y="279564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zeigt keinen echten Beweis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(Datum, Quelle, Link oder Screenshot)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11205784" y="5888843"/>
            <a:ext cx="1740453" cy="200281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1722483" y="2876057"/>
            <a:ext cx="851308" cy="34355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11256393" y="8273776"/>
            <a:ext cx="1616304" cy="4527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302" y="1482768"/>
            <a:ext cx="4213442" cy="1227087"/>
            <a:chOff x="0" y="0"/>
            <a:chExt cx="1109713" cy="3231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9713" cy="323183"/>
            </a:xfrm>
            <a:custGeom>
              <a:avLst/>
              <a:gdLst/>
              <a:ahLst/>
              <a:cxnLst/>
              <a:rect l="l" t="t" r="r" b="b"/>
              <a:pathLst>
                <a:path w="1109713" h="323183">
                  <a:moveTo>
                    <a:pt x="1109713" y="45936"/>
                  </a:moveTo>
                  <a:lnTo>
                    <a:pt x="1109713" y="277248"/>
                  </a:lnTo>
                  <a:cubicBezTo>
                    <a:pt x="1109713" y="289431"/>
                    <a:pt x="1104874" y="301115"/>
                    <a:pt x="1096259" y="309729"/>
                  </a:cubicBezTo>
                  <a:cubicBezTo>
                    <a:pt x="1087644" y="318344"/>
                    <a:pt x="1075960" y="323183"/>
                    <a:pt x="1063777" y="323183"/>
                  </a:cubicBezTo>
                  <a:lnTo>
                    <a:pt x="45936" y="323183"/>
                  </a:lnTo>
                  <a:cubicBezTo>
                    <a:pt x="20566" y="323183"/>
                    <a:pt x="0" y="302617"/>
                    <a:pt x="0" y="277248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9713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Auch wenn das Foto von Iga echt ist, ist der Account nicht verifiziert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1505" y="6894288"/>
            <a:ext cx="4072525" cy="1836687"/>
            <a:chOff x="0" y="0"/>
            <a:chExt cx="1072599" cy="4837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2599" cy="483737"/>
            </a:xfrm>
            <a:custGeom>
              <a:avLst/>
              <a:gdLst/>
              <a:ahLst/>
              <a:cxnLst/>
              <a:rect l="l" t="t" r="r" b="b"/>
              <a:pathLst>
                <a:path w="1072599" h="483737">
                  <a:moveTo>
                    <a:pt x="1072599" y="47525"/>
                  </a:moveTo>
                  <a:lnTo>
                    <a:pt x="1072599" y="436211"/>
                  </a:lnTo>
                  <a:cubicBezTo>
                    <a:pt x="1072599" y="448816"/>
                    <a:pt x="1067592" y="460904"/>
                    <a:pt x="1058679" y="469817"/>
                  </a:cubicBezTo>
                  <a:cubicBezTo>
                    <a:pt x="1049767" y="478729"/>
                    <a:pt x="1037678" y="483737"/>
                    <a:pt x="1025074" y="483737"/>
                  </a:cubicBezTo>
                  <a:lnTo>
                    <a:pt x="47525" y="483737"/>
                  </a:lnTo>
                  <a:cubicBezTo>
                    <a:pt x="34921" y="483737"/>
                    <a:pt x="22833" y="478729"/>
                    <a:pt x="13920" y="469817"/>
                  </a:cubicBezTo>
                  <a:cubicBezTo>
                    <a:pt x="5007" y="460904"/>
                    <a:pt x="0" y="448816"/>
                    <a:pt x="0" y="436211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72599" cy="5027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 Foto stammt aus ihrem Instagram-Profil und hat nichts mit dem Thema zu tun; außerdem ist es von schlechter Qualität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4114" y="3664445"/>
            <a:ext cx="4323045" cy="1227087"/>
            <a:chOff x="0" y="0"/>
            <a:chExt cx="1138580" cy="3231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8580" cy="323183"/>
            </a:xfrm>
            <a:custGeom>
              <a:avLst/>
              <a:gdLst/>
              <a:ahLst/>
              <a:cxnLst/>
              <a:rect l="l" t="t" r="r" b="b"/>
              <a:pathLst>
                <a:path w="1138580" h="323183">
                  <a:moveTo>
                    <a:pt x="1138580" y="44771"/>
                  </a:moveTo>
                  <a:lnTo>
                    <a:pt x="1138580" y="278412"/>
                  </a:lnTo>
                  <a:cubicBezTo>
                    <a:pt x="1138580" y="290286"/>
                    <a:pt x="1133863" y="301674"/>
                    <a:pt x="1125467" y="310070"/>
                  </a:cubicBezTo>
                  <a:cubicBezTo>
                    <a:pt x="1117070" y="318466"/>
                    <a:pt x="1105683" y="323183"/>
                    <a:pt x="1093809" y="323183"/>
                  </a:cubicBezTo>
                  <a:lnTo>
                    <a:pt x="44771" y="323183"/>
                  </a:lnTo>
                  <a:cubicBezTo>
                    <a:pt x="20045" y="323183"/>
                    <a:pt x="0" y="303139"/>
                    <a:pt x="0" y="278412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138580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schreibt einer berühmten Person eine falsche Challenge zu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6492107" y="1226089"/>
            <a:ext cx="5303785" cy="8238890"/>
          </a:xfrm>
          <a:custGeom>
            <a:avLst/>
            <a:gdLst/>
            <a:ahLst/>
            <a:cxnLst/>
            <a:rect l="l" t="t" r="r" b="b"/>
            <a:pathLst>
              <a:path w="5303785" h="8238890">
                <a:moveTo>
                  <a:pt x="0" y="0"/>
                </a:moveTo>
                <a:lnTo>
                  <a:pt x="5303786" y="0"/>
                </a:lnTo>
                <a:lnTo>
                  <a:pt x="5303786" y="8238890"/>
                </a:lnTo>
                <a:lnTo>
                  <a:pt x="0" y="8238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AutoShape 12"/>
          <p:cNvSpPr/>
          <p:nvPr/>
        </p:nvSpPr>
        <p:spPr>
          <a:xfrm flipV="1">
            <a:off x="5575744" y="1684573"/>
            <a:ext cx="1236558" cy="41173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647768" y="5981850"/>
            <a:ext cx="3405266" cy="91243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577159" y="2659112"/>
            <a:ext cx="1357773" cy="161887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72697" y="7660232"/>
            <a:ext cx="4685509" cy="1227087"/>
            <a:chOff x="0" y="0"/>
            <a:chExt cx="1234044" cy="3231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323183"/>
            </a:xfrm>
            <a:custGeom>
              <a:avLst/>
              <a:gdLst/>
              <a:ahLst/>
              <a:cxnLst/>
              <a:rect l="l" t="t" r="r" b="b"/>
              <a:pathLst>
                <a:path w="1234043" h="323183">
                  <a:moveTo>
                    <a:pt x="1234043" y="41308"/>
                  </a:moveTo>
                  <a:lnTo>
                    <a:pt x="1234043" y="281876"/>
                  </a:lnTo>
                  <a:cubicBezTo>
                    <a:pt x="1234043" y="304689"/>
                    <a:pt x="1215549" y="323183"/>
                    <a:pt x="1192736" y="323183"/>
                  </a:cubicBezTo>
                  <a:lnTo>
                    <a:pt x="41308" y="323183"/>
                  </a:lnTo>
                  <a:cubicBezTo>
                    <a:pt x="18494" y="323183"/>
                    <a:pt x="0" y="304689"/>
                    <a:pt x="0" y="281876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ermutigt dazu, sich ohne nachzudenken zu filmen und zu exponieren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946237" y="5275300"/>
            <a:ext cx="4437211" cy="768785"/>
            <a:chOff x="0" y="0"/>
            <a:chExt cx="1168648" cy="2024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fördert eine unsichere Aktivität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11205784" y="5659692"/>
            <a:ext cx="1740453" cy="223196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11256393" y="8273776"/>
            <a:ext cx="1616304" cy="4527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DB6826-9EC4-A909-C39D-B569D1AB5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738912"/>
            <a:ext cx="15087600" cy="88091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2562</Words>
  <Application>Microsoft Office PowerPoint</Application>
  <PresentationFormat>Custom</PresentationFormat>
  <Paragraphs>333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Poppins</vt:lpstr>
      <vt:lpstr>Calibri</vt:lpstr>
      <vt:lpstr>Poppins Medium</vt:lpstr>
      <vt:lpstr>Poppins Bold</vt:lpstr>
      <vt:lpstr>Poppins Italics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M8_Nutzung digitaler Medien und psychische Gesundheit_Sekundarstufe I </dc:title>
  <cp:lastModifiedBy>Itzel Gn</cp:lastModifiedBy>
  <cp:revision>2</cp:revision>
  <dcterms:created xsi:type="dcterms:W3CDTF">2006-08-16T00:00:00Z</dcterms:created>
  <dcterms:modified xsi:type="dcterms:W3CDTF">2026-04-06T17:18:27Z</dcterms:modified>
  <dc:identifier>DAHDpJ4MffU</dc:identifier>
</cp:coreProperties>
</file>