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30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276" r:id="rId46"/>
    <p:sldId id="306" r:id="rId47"/>
    <p:sldId id="307" r:id="rId48"/>
    <p:sldId id="304" r:id="rId49"/>
    <p:sldId id="305" r:id="rId50"/>
  </p:sldIdLst>
  <p:sldSz cx="18288000" cy="10287000"/>
  <p:notesSz cx="6858000" cy="9144000"/>
  <p:embeddedFontLst>
    <p:embeddedFont>
      <p:font typeface="Aptos Bold" panose="020B0604020202020204" charset="0"/>
      <p:regular r:id="rId51"/>
    </p:embeddedFont>
    <p:embeddedFont>
      <p:font typeface="Poppins" panose="00000500000000000000" pitchFamily="2" charset="0"/>
      <p:regular r:id="rId52"/>
      <p:bold r:id="rId53"/>
      <p:italic r:id="rId54"/>
      <p:boldItalic r:id="rId55"/>
    </p:embeddedFont>
    <p:embeddedFont>
      <p:font typeface="Poppins Bold" panose="00000800000000000000" charset="0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03848" y="467096"/>
            <a:ext cx="11680304" cy="9562821"/>
            <a:chOff x="0" y="0"/>
            <a:chExt cx="11606543" cy="95024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6530" cy="9502546"/>
            </a:xfrm>
            <a:custGeom>
              <a:avLst/>
              <a:gdLst/>
              <a:ahLst/>
              <a:cxnLst/>
              <a:rect l="l" t="t" r="r" b="b"/>
              <a:pathLst>
                <a:path w="11606530" h="9502546">
                  <a:moveTo>
                    <a:pt x="0" y="4751274"/>
                  </a:moveTo>
                  <a:cubicBezTo>
                    <a:pt x="0" y="2127231"/>
                    <a:pt x="2598166" y="0"/>
                    <a:pt x="5803265" y="0"/>
                  </a:cubicBezTo>
                  <a:cubicBezTo>
                    <a:pt x="9008364" y="0"/>
                    <a:pt x="11606530" y="2127231"/>
                    <a:pt x="11606530" y="4751274"/>
                  </a:cubicBezTo>
                  <a:cubicBezTo>
                    <a:pt x="11606530" y="7375317"/>
                    <a:pt x="9008364" y="9502546"/>
                    <a:pt x="5803265" y="9502546"/>
                  </a:cubicBezTo>
                  <a:cubicBezTo>
                    <a:pt x="2598166" y="9502546"/>
                    <a:pt x="0" y="7375188"/>
                    <a:pt x="0" y="475127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003416" y="242498"/>
            <a:ext cx="8556867" cy="3581400"/>
            <a:chOff x="0" y="0"/>
            <a:chExt cx="8113178" cy="33956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13173" cy="3395695"/>
            </a:xfrm>
            <a:custGeom>
              <a:avLst/>
              <a:gdLst/>
              <a:ahLst/>
              <a:cxnLst/>
              <a:rect l="l" t="t" r="r" b="b"/>
              <a:pathLst>
                <a:path w="8113173" h="3395695">
                  <a:moveTo>
                    <a:pt x="0" y="0"/>
                  </a:moveTo>
                  <a:lnTo>
                    <a:pt x="8113173" y="0"/>
                  </a:lnTo>
                  <a:lnTo>
                    <a:pt x="8113173" y="3395695"/>
                  </a:lnTo>
                  <a:lnTo>
                    <a:pt x="0" y="339569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11" r="-208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8113178" cy="339569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Module 8:</a:t>
              </a:r>
            </a:p>
            <a:p>
              <a:pPr algn="ctr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Digital Media Use and Mental Health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6390473" y="3823898"/>
            <a:ext cx="5507054" cy="5117287"/>
          </a:xfrm>
          <a:custGeom>
            <a:avLst/>
            <a:gdLst/>
            <a:ahLst/>
            <a:cxnLst/>
            <a:rect l="l" t="t" r="r" b="b"/>
            <a:pathLst>
              <a:path w="5507054" h="5117287">
                <a:moveTo>
                  <a:pt x="0" y="0"/>
                </a:moveTo>
                <a:lnTo>
                  <a:pt x="5507054" y="0"/>
                </a:lnTo>
                <a:lnTo>
                  <a:pt x="5507054" y="5117286"/>
                </a:lnTo>
                <a:lnTo>
                  <a:pt x="0" y="51172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0" b="-2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7620000" y="9450882"/>
            <a:ext cx="304800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Primary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034635" y="863463"/>
            <a:ext cx="3868228" cy="431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52"/>
              </a:lnSpc>
              <a:spcBef>
                <a:spcPct val="0"/>
              </a:spcBef>
            </a:pPr>
            <a:r>
              <a:rPr lang="en-US" sz="271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this activity healthy?</a:t>
            </a:r>
          </a:p>
        </p:txBody>
      </p:sp>
      <p:sp>
        <p:nvSpPr>
          <p:cNvPr id="3" name="Freeform 3"/>
          <p:cNvSpPr/>
          <p:nvPr/>
        </p:nvSpPr>
        <p:spPr>
          <a:xfrm>
            <a:off x="4678349" y="2465625"/>
            <a:ext cx="9178815" cy="6933452"/>
          </a:xfrm>
          <a:custGeom>
            <a:avLst/>
            <a:gdLst/>
            <a:ahLst/>
            <a:cxnLst/>
            <a:rect l="l" t="t" r="r" b="b"/>
            <a:pathLst>
              <a:path w="9178815" h="6933452">
                <a:moveTo>
                  <a:pt x="0" y="0"/>
                </a:moveTo>
                <a:lnTo>
                  <a:pt x="9178815" y="0"/>
                </a:lnTo>
                <a:lnTo>
                  <a:pt x="9178815" y="6933452"/>
                </a:lnTo>
                <a:lnTo>
                  <a:pt x="0" y="69334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04" b="-104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91782" y="895527"/>
            <a:ext cx="3890399" cy="434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70"/>
              </a:lnSpc>
              <a:spcBef>
                <a:spcPct val="0"/>
              </a:spcBef>
            </a:pPr>
            <a:r>
              <a:rPr lang="en-US" sz="2725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this activity healthy?</a:t>
            </a:r>
          </a:p>
        </p:txBody>
      </p:sp>
      <p:sp>
        <p:nvSpPr>
          <p:cNvPr id="3" name="Freeform 3"/>
          <p:cNvSpPr/>
          <p:nvPr/>
        </p:nvSpPr>
        <p:spPr>
          <a:xfrm rot="5400000">
            <a:off x="5678013" y="2383155"/>
            <a:ext cx="6931975" cy="7017098"/>
          </a:xfrm>
          <a:custGeom>
            <a:avLst/>
            <a:gdLst/>
            <a:ahLst/>
            <a:cxnLst/>
            <a:rect l="l" t="t" r="r" b="b"/>
            <a:pathLst>
              <a:path w="6931975" h="7017098">
                <a:moveTo>
                  <a:pt x="0" y="0"/>
                </a:moveTo>
                <a:lnTo>
                  <a:pt x="6931974" y="0"/>
                </a:lnTo>
                <a:lnTo>
                  <a:pt x="6931974" y="7017098"/>
                </a:lnTo>
                <a:lnTo>
                  <a:pt x="0" y="7017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67" b="-67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5335" y="3222903"/>
            <a:ext cx="9057329" cy="3841193"/>
            <a:chOff x="0" y="0"/>
            <a:chExt cx="2385469" cy="10116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5469" cy="1011672"/>
            </a:xfrm>
            <a:custGeom>
              <a:avLst/>
              <a:gdLst/>
              <a:ahLst/>
              <a:cxnLst/>
              <a:rect l="l" t="t" r="r" b="b"/>
              <a:pathLst>
                <a:path w="2385469" h="1011672">
                  <a:moveTo>
                    <a:pt x="25643" y="0"/>
                  </a:moveTo>
                  <a:lnTo>
                    <a:pt x="2359826" y="0"/>
                  </a:lnTo>
                  <a:cubicBezTo>
                    <a:pt x="2373989" y="0"/>
                    <a:pt x="2385469" y="11481"/>
                    <a:pt x="2385469" y="25643"/>
                  </a:cubicBezTo>
                  <a:lnTo>
                    <a:pt x="2385469" y="986029"/>
                  </a:lnTo>
                  <a:cubicBezTo>
                    <a:pt x="2385469" y="992830"/>
                    <a:pt x="2382768" y="999353"/>
                    <a:pt x="2377959" y="1004162"/>
                  </a:cubicBezTo>
                  <a:cubicBezTo>
                    <a:pt x="2373150" y="1008971"/>
                    <a:pt x="2366627" y="1011672"/>
                    <a:pt x="2359826" y="1011672"/>
                  </a:cubicBezTo>
                  <a:lnTo>
                    <a:pt x="25643" y="1011672"/>
                  </a:lnTo>
                  <a:cubicBezTo>
                    <a:pt x="18842" y="1011672"/>
                    <a:pt x="12320" y="1008971"/>
                    <a:pt x="7511" y="1004162"/>
                  </a:cubicBezTo>
                  <a:cubicBezTo>
                    <a:pt x="2702" y="999353"/>
                    <a:pt x="0" y="992830"/>
                    <a:pt x="0" y="986029"/>
                  </a:cubicBezTo>
                  <a:lnTo>
                    <a:pt x="0" y="25643"/>
                  </a:lnTo>
                  <a:cubicBezTo>
                    <a:pt x="0" y="18842"/>
                    <a:pt x="2702" y="12320"/>
                    <a:pt x="7511" y="7511"/>
                  </a:cubicBezTo>
                  <a:cubicBezTo>
                    <a:pt x="12320" y="2702"/>
                    <a:pt x="18842" y="0"/>
                    <a:pt x="25643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385469" cy="1030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digital media do you use every day?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68856" y="4384018"/>
            <a:ext cx="1790263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00633" y="5708788"/>
            <a:ext cx="7926709" cy="18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Dice Game – Emotions Linked to Media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27439" y="3080841"/>
            <a:ext cx="763706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Media dice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Emotions dice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822689" y="6847497"/>
            <a:ext cx="12737889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roll the dice and each combination serves to tell real experiences.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Together we observe which positive and negative emotions media evoke in us.</a:t>
            </a:r>
          </a:p>
        </p:txBody>
      </p:sp>
      <p:sp>
        <p:nvSpPr>
          <p:cNvPr id="4" name="Freeform 4"/>
          <p:cNvSpPr/>
          <p:nvPr/>
        </p:nvSpPr>
        <p:spPr>
          <a:xfrm rot="-1476060">
            <a:off x="9868689" y="1799963"/>
            <a:ext cx="4809042" cy="4516608"/>
          </a:xfrm>
          <a:custGeom>
            <a:avLst/>
            <a:gdLst/>
            <a:ahLst/>
            <a:cxnLst/>
            <a:rect l="l" t="t" r="r" b="b"/>
            <a:pathLst>
              <a:path w="4809042" h="4516608">
                <a:moveTo>
                  <a:pt x="0" y="0"/>
                </a:moveTo>
                <a:lnTo>
                  <a:pt x="4809042" y="0"/>
                </a:lnTo>
                <a:lnTo>
                  <a:pt x="4809042" y="4516607"/>
                </a:lnTo>
                <a:lnTo>
                  <a:pt x="0" y="45166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336" r="-336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134" y="2221103"/>
            <a:ext cx="8312218" cy="2192911"/>
            <a:chOff x="0" y="0"/>
            <a:chExt cx="11082957" cy="2923882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1082957" cy="2923882"/>
              <a:chOff x="0" y="0"/>
              <a:chExt cx="2189226" cy="57755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89226" cy="577557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577557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550052"/>
                    </a:lnTo>
                    <a:cubicBezTo>
                      <a:pt x="2189226" y="557347"/>
                      <a:pt x="2186328" y="564343"/>
                      <a:pt x="2181170" y="569501"/>
                    </a:cubicBezTo>
                    <a:cubicBezTo>
                      <a:pt x="2176012" y="574659"/>
                      <a:pt x="2169016" y="577557"/>
                      <a:pt x="2161721" y="577557"/>
                    </a:cubicBezTo>
                    <a:lnTo>
                      <a:pt x="27505" y="577557"/>
                    </a:lnTo>
                    <a:cubicBezTo>
                      <a:pt x="20210" y="577557"/>
                      <a:pt x="13214" y="574659"/>
                      <a:pt x="8056" y="569501"/>
                    </a:cubicBezTo>
                    <a:cubicBezTo>
                      <a:pt x="2898" y="564343"/>
                      <a:pt x="0" y="557347"/>
                      <a:pt x="0" y="550052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2189226" cy="5966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382904" y="94595"/>
              <a:ext cx="1344342" cy="2252488"/>
            </a:xfrm>
            <a:custGeom>
              <a:avLst/>
              <a:gdLst/>
              <a:ahLst/>
              <a:cxnLst/>
              <a:rect l="l" t="t" r="r" b="b"/>
              <a:pathLst>
                <a:path w="1344342" h="2252488">
                  <a:moveTo>
                    <a:pt x="0" y="0"/>
                  </a:moveTo>
                  <a:lnTo>
                    <a:pt x="1344342" y="0"/>
                  </a:lnTo>
                  <a:lnTo>
                    <a:pt x="1344342" y="2252488"/>
                  </a:lnTo>
                  <a:lnTo>
                    <a:pt x="0" y="2252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54799" y="405798"/>
              <a:ext cx="2563783" cy="1630083"/>
            </a:xfrm>
            <a:custGeom>
              <a:avLst/>
              <a:gdLst/>
              <a:ahLst/>
              <a:cxnLst/>
              <a:rect l="l" t="t" r="r" b="b"/>
              <a:pathLst>
                <a:path w="2563783" h="1630083">
                  <a:moveTo>
                    <a:pt x="0" y="0"/>
                  </a:moveTo>
                  <a:lnTo>
                    <a:pt x="2563783" y="0"/>
                  </a:lnTo>
                  <a:lnTo>
                    <a:pt x="2563783" y="1630083"/>
                  </a:lnTo>
                  <a:lnTo>
                    <a:pt x="0" y="1630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004369" y="960688"/>
              <a:ext cx="1439664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816543" y="960688"/>
              <a:ext cx="1439664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345504" y="608858"/>
              <a:ext cx="3737453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Watching videos about injustices makes me angry.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36134" y="4779781"/>
            <a:ext cx="8312218" cy="1773438"/>
            <a:chOff x="0" y="0"/>
            <a:chExt cx="11082957" cy="2364584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1082957" cy="2364584"/>
              <a:chOff x="0" y="0"/>
              <a:chExt cx="2189226" cy="46707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189226" cy="467078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467078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439573"/>
                    </a:lnTo>
                    <a:cubicBezTo>
                      <a:pt x="2189226" y="446868"/>
                      <a:pt x="2186328" y="453864"/>
                      <a:pt x="2181170" y="459022"/>
                    </a:cubicBezTo>
                    <a:cubicBezTo>
                      <a:pt x="2176012" y="464181"/>
                      <a:pt x="2169016" y="467078"/>
                      <a:pt x="2161721" y="467078"/>
                    </a:cubicBezTo>
                    <a:lnTo>
                      <a:pt x="27505" y="467078"/>
                    </a:lnTo>
                    <a:cubicBezTo>
                      <a:pt x="20210" y="467078"/>
                      <a:pt x="13214" y="464181"/>
                      <a:pt x="8056" y="459022"/>
                    </a:cubicBezTo>
                    <a:cubicBezTo>
                      <a:pt x="2898" y="453864"/>
                      <a:pt x="0" y="446868"/>
                      <a:pt x="0" y="439573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9050"/>
                <a:ext cx="2189226" cy="4861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8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3004369" y="960688"/>
              <a:ext cx="9413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432073" y="960688"/>
              <a:ext cx="8094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360160" y="544117"/>
              <a:ext cx="3549693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Dancing and listening to music makes me feel really good.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4444334" y="203093"/>
              <a:ext cx="1575668" cy="2035494"/>
            </a:xfrm>
            <a:custGeom>
              <a:avLst/>
              <a:gdLst/>
              <a:ahLst/>
              <a:cxnLst/>
              <a:rect l="l" t="t" r="r" b="b"/>
              <a:pathLst>
                <a:path w="1575668" h="2035494">
                  <a:moveTo>
                    <a:pt x="0" y="0"/>
                  </a:moveTo>
                  <a:lnTo>
                    <a:pt x="1575668" y="0"/>
                  </a:lnTo>
                  <a:lnTo>
                    <a:pt x="1575668" y="2035493"/>
                  </a:lnTo>
                  <a:lnTo>
                    <a:pt x="0" y="2035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83090" y="169225"/>
              <a:ext cx="2090549" cy="2069361"/>
            </a:xfrm>
            <a:custGeom>
              <a:avLst/>
              <a:gdLst/>
              <a:ahLst/>
              <a:cxnLst/>
              <a:rect l="l" t="t" r="r" b="b"/>
              <a:pathLst>
                <a:path w="2090549" h="2069361">
                  <a:moveTo>
                    <a:pt x="0" y="0"/>
                  </a:moveTo>
                  <a:lnTo>
                    <a:pt x="2090550" y="0"/>
                  </a:lnTo>
                  <a:lnTo>
                    <a:pt x="2090550" y="2069361"/>
                  </a:lnTo>
                  <a:lnTo>
                    <a:pt x="0" y="2069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136134" y="6814803"/>
            <a:ext cx="8312218" cy="2078238"/>
            <a:chOff x="0" y="0"/>
            <a:chExt cx="11082957" cy="2770984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1082957" cy="2770984"/>
              <a:chOff x="0" y="0"/>
              <a:chExt cx="2189226" cy="54735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189226" cy="547355"/>
              </a:xfrm>
              <a:custGeom>
                <a:avLst/>
                <a:gdLst/>
                <a:ahLst/>
                <a:cxnLst/>
                <a:rect l="l" t="t" r="r" b="b"/>
                <a:pathLst>
                  <a:path w="2189226" h="547355">
                    <a:moveTo>
                      <a:pt x="27505" y="0"/>
                    </a:moveTo>
                    <a:lnTo>
                      <a:pt x="2161721" y="0"/>
                    </a:lnTo>
                    <a:cubicBezTo>
                      <a:pt x="2169016" y="0"/>
                      <a:pt x="2176012" y="2898"/>
                      <a:pt x="2181170" y="8056"/>
                    </a:cubicBezTo>
                    <a:cubicBezTo>
                      <a:pt x="2186328" y="13214"/>
                      <a:pt x="2189226" y="20210"/>
                      <a:pt x="2189226" y="27505"/>
                    </a:cubicBezTo>
                    <a:lnTo>
                      <a:pt x="2189226" y="519850"/>
                    </a:lnTo>
                    <a:cubicBezTo>
                      <a:pt x="2189226" y="527145"/>
                      <a:pt x="2186328" y="534141"/>
                      <a:pt x="2181170" y="539299"/>
                    </a:cubicBezTo>
                    <a:cubicBezTo>
                      <a:pt x="2176012" y="544457"/>
                      <a:pt x="2169016" y="547355"/>
                      <a:pt x="2161721" y="547355"/>
                    </a:cubicBezTo>
                    <a:lnTo>
                      <a:pt x="27505" y="547355"/>
                    </a:lnTo>
                    <a:cubicBezTo>
                      <a:pt x="20210" y="547355"/>
                      <a:pt x="13214" y="544457"/>
                      <a:pt x="8056" y="539299"/>
                    </a:cubicBezTo>
                    <a:cubicBezTo>
                      <a:pt x="2898" y="534141"/>
                      <a:pt x="0" y="527145"/>
                      <a:pt x="0" y="519850"/>
                    </a:cubicBezTo>
                    <a:lnTo>
                      <a:pt x="0" y="27505"/>
                    </a:lnTo>
                    <a:cubicBezTo>
                      <a:pt x="0" y="20210"/>
                      <a:pt x="2898" y="13214"/>
                      <a:pt x="8056" y="8056"/>
                    </a:cubicBezTo>
                    <a:cubicBezTo>
                      <a:pt x="13214" y="2898"/>
                      <a:pt x="20210" y="0"/>
                      <a:pt x="275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2189226" cy="5664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3004369" y="960688"/>
              <a:ext cx="9413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32073" y="960688"/>
              <a:ext cx="809479" cy="50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=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360160" y="544117"/>
              <a:ext cx="3549693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surprises me to talk with someone who is very far away.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751855" y="289262"/>
              <a:ext cx="1953019" cy="2299219"/>
            </a:xfrm>
            <a:custGeom>
              <a:avLst/>
              <a:gdLst/>
              <a:ahLst/>
              <a:cxnLst/>
              <a:rect l="l" t="t" r="r" b="b"/>
              <a:pathLst>
                <a:path w="1953019" h="2299219">
                  <a:moveTo>
                    <a:pt x="0" y="0"/>
                  </a:moveTo>
                  <a:lnTo>
                    <a:pt x="1953020" y="0"/>
                  </a:lnTo>
                  <a:lnTo>
                    <a:pt x="1953020" y="2299219"/>
                  </a:lnTo>
                  <a:lnTo>
                    <a:pt x="0" y="2299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4295258" y="423106"/>
              <a:ext cx="1622741" cy="2272532"/>
            </a:xfrm>
            <a:custGeom>
              <a:avLst/>
              <a:gdLst/>
              <a:ahLst/>
              <a:cxnLst/>
              <a:rect l="l" t="t" r="r" b="b"/>
              <a:pathLst>
                <a:path w="1622741" h="2272532">
                  <a:moveTo>
                    <a:pt x="0" y="0"/>
                  </a:moveTo>
                  <a:lnTo>
                    <a:pt x="1622741" y="0"/>
                  </a:lnTo>
                  <a:lnTo>
                    <a:pt x="1622741" y="2272532"/>
                  </a:lnTo>
                  <a:lnTo>
                    <a:pt x="0" y="227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639236" y="1374471"/>
            <a:ext cx="1100954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roll the dice and each combination serves to tell real experiences.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82541" y="4501707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360570" y="938133"/>
            <a:ext cx="13871648" cy="749559"/>
            <a:chOff x="0" y="0"/>
            <a:chExt cx="11704320" cy="6324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632446"/>
            </a:xfrm>
            <a:custGeom>
              <a:avLst/>
              <a:gdLst/>
              <a:ahLst/>
              <a:cxnLst/>
              <a:rect l="l" t="t" r="r" b="b"/>
              <a:pathLst>
                <a:path w="11704320" h="632446">
                  <a:moveTo>
                    <a:pt x="0" y="0"/>
                  </a:moveTo>
                  <a:lnTo>
                    <a:pt x="11704320" y="0"/>
                  </a:lnTo>
                  <a:lnTo>
                    <a:pt x="11704320" y="632446"/>
                  </a:lnTo>
                  <a:lnTo>
                    <a:pt x="0" y="6324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0598" b="-31059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6705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4733"/>
                </a:lnSpc>
                <a:spcBef>
                  <a:spcPct val="0"/>
                </a:spcBef>
              </a:pPr>
              <a:r>
                <a:rPr lang="en-US" sz="3944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Day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852497" y="1868751"/>
            <a:ext cx="8887794" cy="775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65"/>
              </a:lnSpc>
              <a:spcBef>
                <a:spcPct val="0"/>
              </a:spcBef>
            </a:pPr>
            <a:r>
              <a:rPr lang="en-US" sz="4888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Healthy Use of Digital Media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84831" y="5460932"/>
            <a:ext cx="2011754" cy="51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45"/>
              </a:lnSpc>
              <a:spcBef>
                <a:spcPct val="0"/>
              </a:spcBef>
            </a:pPr>
            <a:r>
              <a:rPr lang="en-US" sz="3371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2.1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37008" y="7086668"/>
            <a:ext cx="8907401" cy="869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72"/>
              </a:lnSpc>
              <a:spcBef>
                <a:spcPct val="0"/>
              </a:spcBef>
            </a:pPr>
            <a:r>
              <a:rPr lang="en-US" sz="5393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Media Usage Time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CD15F66-DE16-A410-4ECC-C5F6B560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83568" y="2208850"/>
            <a:ext cx="5776088" cy="71468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9536740" y="1067269"/>
            <a:ext cx="6168829" cy="1485921"/>
            <a:chOff x="0" y="0"/>
            <a:chExt cx="1403361" cy="3380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3361" cy="338035"/>
            </a:xfrm>
            <a:custGeom>
              <a:avLst/>
              <a:gdLst/>
              <a:ahLst/>
              <a:cxnLst/>
              <a:rect l="l" t="t" r="r" b="b"/>
              <a:pathLst>
                <a:path w="1403361" h="338035">
                  <a:moveTo>
                    <a:pt x="38821" y="0"/>
                  </a:moveTo>
                  <a:lnTo>
                    <a:pt x="1364540" y="0"/>
                  </a:lnTo>
                  <a:cubicBezTo>
                    <a:pt x="1385980" y="0"/>
                    <a:pt x="1403361" y="17381"/>
                    <a:pt x="1403361" y="38821"/>
                  </a:cubicBezTo>
                  <a:lnTo>
                    <a:pt x="1403361" y="299214"/>
                  </a:lnTo>
                  <a:cubicBezTo>
                    <a:pt x="1403361" y="309510"/>
                    <a:pt x="1399271" y="319385"/>
                    <a:pt x="1391990" y="326665"/>
                  </a:cubicBezTo>
                  <a:cubicBezTo>
                    <a:pt x="1384710" y="333945"/>
                    <a:pt x="1374836" y="338035"/>
                    <a:pt x="1364540" y="338035"/>
                  </a:cubicBezTo>
                  <a:lnTo>
                    <a:pt x="38821" y="338035"/>
                  </a:lnTo>
                  <a:cubicBezTo>
                    <a:pt x="17381" y="338035"/>
                    <a:pt x="0" y="320655"/>
                    <a:pt x="0" y="299214"/>
                  </a:cubicBezTo>
                  <a:lnTo>
                    <a:pt x="0" y="38821"/>
                  </a:lnTo>
                  <a:cubicBezTo>
                    <a:pt x="0" y="28525"/>
                    <a:pt x="4090" y="18651"/>
                    <a:pt x="11370" y="11370"/>
                  </a:cubicBezTo>
                  <a:cubicBezTo>
                    <a:pt x="18651" y="4090"/>
                    <a:pt x="28525" y="0"/>
                    <a:pt x="38821" y="0"/>
                  </a:cubicBez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03361" cy="366610"/>
            </a:xfrm>
            <a:prstGeom prst="rect">
              <a:avLst/>
            </a:prstGeom>
          </p:spPr>
          <p:txBody>
            <a:bodyPr lIns="82705" tIns="82705" rIns="82705" bIns="82705" rtlCol="0" anchor="ctr"/>
            <a:lstStyle/>
            <a:p>
              <a:pPr marL="0" lvl="0" indent="0" algn="ctr">
                <a:lnSpc>
                  <a:spcPts val="3334"/>
                </a:lnSpc>
                <a:spcBef>
                  <a:spcPct val="0"/>
                </a:spcBef>
              </a:pPr>
              <a:r>
                <a:rPr lang="en-US" sz="2778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When and for how long do you use your tablet or your phone every day?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94735" y="1896662"/>
            <a:ext cx="764197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a circle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Optional: wall poster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94735" y="6802272"/>
            <a:ext cx="471641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reflect on when and for how long we use phones or tablets.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DCA9A8-D7FF-5109-5496-01C750272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836076" y="-600410"/>
            <a:ext cx="9289834" cy="1149438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820793" y="1566330"/>
            <a:ext cx="2323207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Mutually agreed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29495" y="1700491"/>
            <a:ext cx="809718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59841" y="3186093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minutes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9841" y="6005195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minutes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59841" y="8966273"/>
            <a:ext cx="2175742" cy="363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11"/>
              </a:lnSpc>
              <a:spcBef>
                <a:spcPct val="0"/>
              </a:spcBef>
            </a:pPr>
            <a:r>
              <a:rPr lang="en-US" sz="2259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Total 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59841" y="7490195"/>
            <a:ext cx="2175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358512" y="7490195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24707" y="1747156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358512" y="3186093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10000" y="6005195"/>
            <a:ext cx="5017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168856" y="4384018"/>
            <a:ext cx="1790263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00633" y="5708788"/>
            <a:ext cx="7926709" cy="18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Dice Game – Media Emotions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14136" y="5824116"/>
            <a:ext cx="7259742" cy="4344289"/>
            <a:chOff x="0" y="0"/>
            <a:chExt cx="6883311" cy="4119029"/>
          </a:xfrm>
        </p:grpSpPr>
        <p:sp>
          <p:nvSpPr>
            <p:cNvPr id="3" name="Freeform 3" descr="A couple of girls sitting on a couch looking at a tablet  AI-generated content may be incorrect."/>
            <p:cNvSpPr/>
            <p:nvPr/>
          </p:nvSpPr>
          <p:spPr>
            <a:xfrm>
              <a:off x="0" y="0"/>
              <a:ext cx="6883273" cy="4118991"/>
            </a:xfrm>
            <a:custGeom>
              <a:avLst/>
              <a:gdLst/>
              <a:ahLst/>
              <a:cxnLst/>
              <a:rect l="l" t="t" r="r" b="b"/>
              <a:pathLst>
                <a:path w="6883273" h="4118991">
                  <a:moveTo>
                    <a:pt x="0" y="0"/>
                  </a:moveTo>
                  <a:lnTo>
                    <a:pt x="6883273" y="0"/>
                  </a:lnTo>
                  <a:lnTo>
                    <a:pt x="6883273" y="4118991"/>
                  </a:lnTo>
                  <a:lnTo>
                    <a:pt x="0" y="4118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150" b="-1293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836164" y="802691"/>
            <a:ext cx="4615672" cy="47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learn this module?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20253" y="1855393"/>
            <a:ext cx="10447493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Digital media such as phones, tablets, video games and social networks can help you play, learn and stay in touch with others.</a:t>
            </a:r>
          </a:p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But they can also affect your sleep, your concentration and your emotions.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94128" y="4474172"/>
            <a:ext cx="1009974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Here we will discover how to use them so they make us feel good, taking care of our health and our time.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590328" y="1432235"/>
            <a:ext cx="4373325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Situation cards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(Optional) weights board and labels for “healthy” and “unhealthy”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27328" y="1432235"/>
            <a:ext cx="487034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In small groups we classify different digital media usage situations.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9DD451-D18B-C81D-40ED-9C4722DAF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323080" y="3182620"/>
            <a:ext cx="9032240" cy="11582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309EBF-6CEA-18BB-BB89-477957FCB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82872" y="-1155980"/>
            <a:ext cx="9922257" cy="1259896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A11584-66D0-D0C6-67F5-5D96995F0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71412" y="-1409701"/>
            <a:ext cx="9945175" cy="1310640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04E75-47D6-E082-2C3B-94F60B8C8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32DBB7-BCEB-2DC6-DD6F-04D85681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71412" y="-1409701"/>
            <a:ext cx="9945175" cy="131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890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FC408C-3675-488E-2D72-7EDF6476F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469319" y="-1383219"/>
            <a:ext cx="9753601" cy="1305343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546065" y="-429754"/>
            <a:ext cx="9195870" cy="11146509"/>
          </a:xfrm>
          <a:custGeom>
            <a:avLst/>
            <a:gdLst/>
            <a:ahLst/>
            <a:cxnLst/>
            <a:rect l="l" t="t" r="r" b="b"/>
            <a:pathLst>
              <a:path w="9195870" h="11146509">
                <a:moveTo>
                  <a:pt x="0" y="0"/>
                </a:moveTo>
                <a:lnTo>
                  <a:pt x="9195870" y="0"/>
                </a:lnTo>
                <a:lnTo>
                  <a:pt x="9195870" y="11146508"/>
                </a:lnTo>
                <a:lnTo>
                  <a:pt x="0" y="11146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E0CA4-CC2B-AB04-8D11-8235EDE3D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711612" y="-4330111"/>
            <a:ext cx="1219200" cy="1010802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674047" y="-514668"/>
            <a:ext cx="8939906" cy="11316336"/>
          </a:xfrm>
          <a:custGeom>
            <a:avLst/>
            <a:gdLst/>
            <a:ahLst/>
            <a:cxnLst/>
            <a:rect l="l" t="t" r="r" b="b"/>
            <a:pathLst>
              <a:path w="8939906" h="11316336">
                <a:moveTo>
                  <a:pt x="0" y="0"/>
                </a:moveTo>
                <a:lnTo>
                  <a:pt x="8939906" y="0"/>
                </a:lnTo>
                <a:lnTo>
                  <a:pt x="8939906" y="11316336"/>
                </a:lnTo>
                <a:lnTo>
                  <a:pt x="0" y="1131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32A99A-D367-52AC-4085-CEE1F9329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681154" y="-4064323"/>
            <a:ext cx="679069" cy="950697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ACC346-D01B-1D26-153C-5CC4035CA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25414" y="-954656"/>
            <a:ext cx="9837172" cy="1219631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525898" y="-903115"/>
            <a:ext cx="9236204" cy="12093230"/>
          </a:xfrm>
          <a:custGeom>
            <a:avLst/>
            <a:gdLst/>
            <a:ahLst/>
            <a:cxnLst/>
            <a:rect l="l" t="t" r="r" b="b"/>
            <a:pathLst>
              <a:path w="9236204" h="12093230">
                <a:moveTo>
                  <a:pt x="0" y="0"/>
                </a:moveTo>
                <a:lnTo>
                  <a:pt x="9236204" y="0"/>
                </a:lnTo>
                <a:lnTo>
                  <a:pt x="9236204" y="12093230"/>
                </a:lnTo>
                <a:lnTo>
                  <a:pt x="0" y="1209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20F58F-F320-5C0F-6C76-F50A6E6B7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615056" y="-4995556"/>
            <a:ext cx="1143000" cy="1166751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4303520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86096" y="1096450"/>
            <a:ext cx="12344400" cy="667033"/>
            <a:chOff x="0" y="0"/>
            <a:chExt cx="11704320" cy="6324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632446"/>
            </a:xfrm>
            <a:custGeom>
              <a:avLst/>
              <a:gdLst/>
              <a:ahLst/>
              <a:cxnLst/>
              <a:rect l="l" t="t" r="r" b="b"/>
              <a:pathLst>
                <a:path w="11704320" h="632446">
                  <a:moveTo>
                    <a:pt x="0" y="0"/>
                  </a:moveTo>
                  <a:lnTo>
                    <a:pt x="11704320" y="0"/>
                  </a:lnTo>
                  <a:lnTo>
                    <a:pt x="11704320" y="632446"/>
                  </a:lnTo>
                  <a:lnTo>
                    <a:pt x="0" y="6324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0598" b="-31059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6705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4211"/>
                </a:lnSpc>
                <a:spcBef>
                  <a:spcPct val="0"/>
                </a:spcBef>
              </a:pPr>
              <a:r>
                <a:rPr lang="en-US" sz="350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Day 3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120551" y="1910888"/>
            <a:ext cx="10275489" cy="7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20"/>
              </a:lnSpc>
              <a:spcBef>
                <a:spcPct val="0"/>
              </a:spcBef>
            </a:pPr>
            <a:r>
              <a:rPr lang="en-US" sz="435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Reflection and Healthy Media Habits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68856" y="6072185"/>
            <a:ext cx="1790263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3.1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00633" y="7512638"/>
            <a:ext cx="7926709" cy="770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59"/>
              </a:lnSpc>
              <a:spcBef>
                <a:spcPct val="0"/>
              </a:spcBef>
            </a:pPr>
            <a:r>
              <a:rPr lang="en-US" sz="4799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Media Experiences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95600" y="914425"/>
            <a:ext cx="2416355" cy="478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764"/>
              </a:lnSpc>
              <a:spcBef>
                <a:spcPct val="0"/>
              </a:spcBef>
            </a:pPr>
            <a:r>
              <a:rPr lang="en-US" sz="3137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Objectives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901530" y="2053050"/>
            <a:ext cx="5316606" cy="620385"/>
            <a:chOff x="0" y="0"/>
            <a:chExt cx="7088808" cy="827180"/>
          </a:xfrm>
        </p:grpSpPr>
        <p:sp>
          <p:nvSpPr>
            <p:cNvPr id="4" name="TextBox 4"/>
            <p:cNvSpPr txBox="1"/>
            <p:nvPr/>
          </p:nvSpPr>
          <p:spPr>
            <a:xfrm>
              <a:off x="0" y="-28575"/>
              <a:ext cx="63007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948060" y="-14195"/>
              <a:ext cx="614074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Reflect on how you use digital media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901530" y="3643050"/>
            <a:ext cx="6474970" cy="620385"/>
            <a:chOff x="0" y="0"/>
            <a:chExt cx="8633293" cy="827180"/>
          </a:xfrm>
        </p:grpSpPr>
        <p:sp>
          <p:nvSpPr>
            <p:cNvPr id="7" name="TextBox 7"/>
            <p:cNvSpPr txBox="1"/>
            <p:nvPr/>
          </p:nvSpPr>
          <p:spPr>
            <a:xfrm>
              <a:off x="0" y="-28575"/>
              <a:ext cx="729139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02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948060" y="-14195"/>
              <a:ext cx="7685234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Discover which things are positive and which are less so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01530" y="5233051"/>
            <a:ext cx="7443343" cy="641956"/>
            <a:chOff x="0" y="0"/>
            <a:chExt cx="9924457" cy="85594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8575"/>
              <a:ext cx="746443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03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5162" y="14566"/>
              <a:ext cx="890929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 why it is important to take breaks from screens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901530" y="6844623"/>
            <a:ext cx="6779672" cy="457200"/>
            <a:chOff x="0" y="0"/>
            <a:chExt cx="9039562" cy="60960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8575"/>
              <a:ext cx="782955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4567" y="14566"/>
              <a:ext cx="789499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Find ways to use them in a balanced way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01530" y="8271439"/>
            <a:ext cx="6391442" cy="457200"/>
            <a:chOff x="0" y="0"/>
            <a:chExt cx="8521922" cy="60960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8575"/>
              <a:ext cx="769303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05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44567" y="14548"/>
              <a:ext cx="7377355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Develop healthy habits to feel better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2181700" y="1728093"/>
            <a:ext cx="5672525" cy="6160737"/>
          </a:xfrm>
          <a:custGeom>
            <a:avLst/>
            <a:gdLst/>
            <a:ahLst/>
            <a:cxnLst/>
            <a:rect l="l" t="t" r="r" b="b"/>
            <a:pathLst>
              <a:path w="5672525" h="6160737">
                <a:moveTo>
                  <a:pt x="0" y="0"/>
                </a:moveTo>
                <a:lnTo>
                  <a:pt x="5672525" y="0"/>
                </a:lnTo>
                <a:lnTo>
                  <a:pt x="5672525" y="6160737"/>
                </a:lnTo>
                <a:lnTo>
                  <a:pt x="0" y="6160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" b="-16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74592" y="5143500"/>
            <a:ext cx="9037832" cy="3034768"/>
            <a:chOff x="0" y="0"/>
            <a:chExt cx="2128454" cy="7146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8454" cy="714620"/>
            </a:xfrm>
            <a:custGeom>
              <a:avLst/>
              <a:gdLst/>
              <a:ahLst/>
              <a:cxnLst/>
              <a:rect l="l" t="t" r="r" b="b"/>
              <a:pathLst>
                <a:path w="2128454" h="714620">
                  <a:moveTo>
                    <a:pt x="2128454" y="40417"/>
                  </a:moveTo>
                  <a:lnTo>
                    <a:pt x="2128454" y="674203"/>
                  </a:lnTo>
                  <a:cubicBezTo>
                    <a:pt x="2128454" y="696525"/>
                    <a:pt x="2110359" y="714620"/>
                    <a:pt x="2088037" y="714620"/>
                  </a:cubicBezTo>
                  <a:lnTo>
                    <a:pt x="40417" y="714620"/>
                  </a:lnTo>
                  <a:cubicBezTo>
                    <a:pt x="18095" y="714620"/>
                    <a:pt x="0" y="696525"/>
                    <a:pt x="0" y="674203"/>
                  </a:cubicBezTo>
                  <a:lnTo>
                    <a:pt x="0" y="40417"/>
                  </a:lnTo>
                  <a:cubicBezTo>
                    <a:pt x="0" y="18095"/>
                    <a:pt x="18095" y="0"/>
                    <a:pt x="40417" y="0"/>
                  </a:cubicBezTo>
                  <a:lnTo>
                    <a:pt x="2088037" y="0"/>
                  </a:lnTo>
                  <a:cubicBezTo>
                    <a:pt x="2098756" y="0"/>
                    <a:pt x="2109036" y="4258"/>
                    <a:pt x="2116616" y="11838"/>
                  </a:cubicBezTo>
                  <a:cubicBezTo>
                    <a:pt x="2124196" y="19417"/>
                    <a:pt x="2128454" y="29698"/>
                    <a:pt x="2128454" y="4041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28454" cy="743195"/>
            </a:xfrm>
            <a:prstGeom prst="rect">
              <a:avLst/>
            </a:prstGeom>
          </p:spPr>
          <p:txBody>
            <a:bodyPr lIns="79895" tIns="79895" rIns="79895" bIns="79895" rtlCol="0" anchor="ctr"/>
            <a:lstStyle/>
            <a:p>
              <a:pPr marL="0" lvl="0" indent="0" algn="ctr">
                <a:lnSpc>
                  <a:spcPts val="3220"/>
                </a:lnSpc>
                <a:spcBef>
                  <a:spcPct val="0"/>
                </a:spcBef>
              </a:pPr>
              <a:r>
                <a:rPr lang="en-US" sz="2684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When and how do you use communication media and how do you feel about it?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629048" y="1516934"/>
            <a:ext cx="489108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arranged in a circle or semicircle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and markers / chalk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42423" y="1564559"/>
            <a:ext cx="544695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share experiences about how we use media and how they make us feel.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1950" y="5692950"/>
            <a:ext cx="3734100" cy="1560600"/>
            <a:chOff x="0" y="0"/>
            <a:chExt cx="983467" cy="4110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467" cy="411022"/>
            </a:xfrm>
            <a:custGeom>
              <a:avLst/>
              <a:gdLst/>
              <a:ahLst/>
              <a:cxnLst/>
              <a:rect l="l" t="t" r="r" b="b"/>
              <a:pathLst>
                <a:path w="983467" h="411022">
                  <a:moveTo>
                    <a:pt x="52480" y="0"/>
                  </a:moveTo>
                  <a:lnTo>
                    <a:pt x="930986" y="0"/>
                  </a:lnTo>
                  <a:cubicBezTo>
                    <a:pt x="959970" y="0"/>
                    <a:pt x="983467" y="23496"/>
                    <a:pt x="983467" y="52480"/>
                  </a:cubicBezTo>
                  <a:lnTo>
                    <a:pt x="983467" y="358542"/>
                  </a:lnTo>
                  <a:cubicBezTo>
                    <a:pt x="983467" y="372460"/>
                    <a:pt x="977937" y="385809"/>
                    <a:pt x="968096" y="395651"/>
                  </a:cubicBezTo>
                  <a:cubicBezTo>
                    <a:pt x="958254" y="405493"/>
                    <a:pt x="944905" y="411022"/>
                    <a:pt x="930986" y="411022"/>
                  </a:cubicBezTo>
                  <a:lnTo>
                    <a:pt x="52480" y="411022"/>
                  </a:lnTo>
                  <a:cubicBezTo>
                    <a:pt x="38562" y="411022"/>
                    <a:pt x="25213" y="405493"/>
                    <a:pt x="15371" y="395651"/>
                  </a:cubicBezTo>
                  <a:cubicBezTo>
                    <a:pt x="5529" y="385809"/>
                    <a:pt x="0" y="372460"/>
                    <a:pt x="0" y="358542"/>
                  </a:cubicBezTo>
                  <a:lnTo>
                    <a:pt x="0" y="52480"/>
                  </a:lnTo>
                  <a:cubicBezTo>
                    <a:pt x="0" y="38562"/>
                    <a:pt x="5529" y="25213"/>
                    <a:pt x="15371" y="15371"/>
                  </a:cubicBezTo>
                  <a:cubicBezTo>
                    <a:pt x="25213" y="5529"/>
                    <a:pt x="38562" y="0"/>
                    <a:pt x="52480" y="0"/>
                  </a:cubicBezTo>
                  <a:close/>
                </a:path>
              </a:pathLst>
            </a:custGeom>
            <a:solidFill>
              <a:srgbClr val="51B264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983467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happens when you spend a lot of time online?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02706" y="5692950"/>
            <a:ext cx="4085100" cy="1560600"/>
            <a:chOff x="0" y="0"/>
            <a:chExt cx="1075911" cy="4110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5911" cy="411022"/>
            </a:xfrm>
            <a:custGeom>
              <a:avLst/>
              <a:gdLst/>
              <a:ahLst/>
              <a:cxnLst/>
              <a:rect l="l" t="t" r="r" b="b"/>
              <a:pathLst>
                <a:path w="1075911" h="411022">
                  <a:moveTo>
                    <a:pt x="47971" y="0"/>
                  </a:moveTo>
                  <a:lnTo>
                    <a:pt x="1027940" y="0"/>
                  </a:lnTo>
                  <a:cubicBezTo>
                    <a:pt x="1040663" y="0"/>
                    <a:pt x="1052864" y="5054"/>
                    <a:pt x="1061861" y="14050"/>
                  </a:cubicBezTo>
                  <a:cubicBezTo>
                    <a:pt x="1070857" y="23047"/>
                    <a:pt x="1075911" y="35248"/>
                    <a:pt x="1075911" y="47971"/>
                  </a:cubicBezTo>
                  <a:lnTo>
                    <a:pt x="1075911" y="363051"/>
                  </a:lnTo>
                  <a:cubicBezTo>
                    <a:pt x="1075911" y="375774"/>
                    <a:pt x="1070857" y="387975"/>
                    <a:pt x="1061861" y="396972"/>
                  </a:cubicBezTo>
                  <a:cubicBezTo>
                    <a:pt x="1052864" y="405968"/>
                    <a:pt x="1040663" y="411022"/>
                    <a:pt x="1027940" y="411022"/>
                  </a:cubicBezTo>
                  <a:lnTo>
                    <a:pt x="47971" y="411022"/>
                  </a:lnTo>
                  <a:cubicBezTo>
                    <a:pt x="35248" y="411022"/>
                    <a:pt x="23047" y="405968"/>
                    <a:pt x="14050" y="396972"/>
                  </a:cubicBezTo>
                  <a:cubicBezTo>
                    <a:pt x="5054" y="387975"/>
                    <a:pt x="0" y="375774"/>
                    <a:pt x="0" y="363051"/>
                  </a:cubicBezTo>
                  <a:lnTo>
                    <a:pt x="0" y="47971"/>
                  </a:lnTo>
                  <a:cubicBezTo>
                    <a:pt x="0" y="35248"/>
                    <a:pt x="5054" y="23047"/>
                    <a:pt x="14050" y="14050"/>
                  </a:cubicBezTo>
                  <a:cubicBezTo>
                    <a:pt x="23047" y="5054"/>
                    <a:pt x="35248" y="0"/>
                    <a:pt x="47971" y="0"/>
                  </a:cubicBezTo>
                  <a:close/>
                </a:path>
              </a:pathLst>
            </a:custGeom>
            <a:solidFill>
              <a:srgbClr val="FFED4C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5911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you do to rest more?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885294" y="3580200"/>
            <a:ext cx="2517413" cy="1560600"/>
            <a:chOff x="0" y="0"/>
            <a:chExt cx="663022" cy="4110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3022" cy="411022"/>
            </a:xfrm>
            <a:custGeom>
              <a:avLst/>
              <a:gdLst/>
              <a:ahLst/>
              <a:cxnLst/>
              <a:rect l="l" t="t" r="r" b="b"/>
              <a:pathLst>
                <a:path w="663022" h="411022">
                  <a:moveTo>
                    <a:pt x="77845" y="0"/>
                  </a:moveTo>
                  <a:lnTo>
                    <a:pt x="585177" y="0"/>
                  </a:lnTo>
                  <a:cubicBezTo>
                    <a:pt x="628170" y="0"/>
                    <a:pt x="663022" y="34852"/>
                    <a:pt x="663022" y="77845"/>
                  </a:cubicBezTo>
                  <a:lnTo>
                    <a:pt x="663022" y="333178"/>
                  </a:lnTo>
                  <a:cubicBezTo>
                    <a:pt x="663022" y="376170"/>
                    <a:pt x="628170" y="411022"/>
                    <a:pt x="585177" y="411022"/>
                  </a:cubicBezTo>
                  <a:lnTo>
                    <a:pt x="77845" y="411022"/>
                  </a:lnTo>
                  <a:cubicBezTo>
                    <a:pt x="34852" y="411022"/>
                    <a:pt x="0" y="376170"/>
                    <a:pt x="0" y="333178"/>
                  </a:cubicBezTo>
                  <a:lnTo>
                    <a:pt x="0" y="77845"/>
                  </a:lnTo>
                  <a:cubicBezTo>
                    <a:pt x="0" y="34852"/>
                    <a:pt x="34852" y="0"/>
                    <a:pt x="7784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63022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Time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08125" y="8384080"/>
            <a:ext cx="1157287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16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Balance is also part of wellbeing.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550950" y="1467450"/>
            <a:ext cx="5601419" cy="2123208"/>
            <a:chOff x="0" y="0"/>
            <a:chExt cx="7468559" cy="283094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446800" cy="2080800"/>
              <a:chOff x="0" y="0"/>
              <a:chExt cx="1075911" cy="41102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70C7D6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80"/>
                  </a:lnSpc>
                  <a:spcBef>
                    <a:spcPct val="0"/>
                  </a:spcBef>
                </a:pPr>
                <a:r>
                  <a:rPr lang="en-US" sz="24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How many hours do you spend in front of a screen?</a:t>
                </a:r>
              </a:p>
            </p:txBody>
          </p:sp>
        </p:grpSp>
        <p:sp>
          <p:nvSpPr>
            <p:cNvPr id="16" name="AutoShape 16"/>
            <p:cNvSpPr/>
            <p:nvPr/>
          </p:nvSpPr>
          <p:spPr>
            <a:xfrm>
              <a:off x="5450990" y="1211400"/>
              <a:ext cx="2006410" cy="1605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AutoShape 17"/>
          <p:cNvSpPr/>
          <p:nvPr/>
        </p:nvSpPr>
        <p:spPr>
          <a:xfrm flipH="1" flipV="1">
            <a:off x="10411221" y="4370840"/>
            <a:ext cx="2034036" cy="132211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8" name="Group 18"/>
          <p:cNvGrpSpPr/>
          <p:nvPr/>
        </p:nvGrpSpPr>
        <p:grpSpPr>
          <a:xfrm>
            <a:off x="9134263" y="1467450"/>
            <a:ext cx="5353543" cy="2121948"/>
            <a:chOff x="0" y="0"/>
            <a:chExt cx="7138058" cy="2829264"/>
          </a:xfrm>
        </p:grpSpPr>
        <p:grpSp>
          <p:nvGrpSpPr>
            <p:cNvPr id="19" name="Group 19"/>
            <p:cNvGrpSpPr/>
            <p:nvPr/>
          </p:nvGrpSpPr>
          <p:grpSpPr>
            <a:xfrm>
              <a:off x="1691258" y="0"/>
              <a:ext cx="5446800" cy="2080800"/>
              <a:chOff x="0" y="0"/>
              <a:chExt cx="1075911" cy="41102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80"/>
                  </a:lnSpc>
                  <a:spcBef>
                    <a:spcPct val="0"/>
                  </a:spcBef>
                </a:pPr>
                <a:r>
                  <a:rPr lang="en-US" sz="24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What do you do when you are not using them?</a:t>
                </a:r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H="1">
              <a:off x="12983" y="1040400"/>
              <a:ext cx="1678275" cy="1776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5769000" y="4360500"/>
            <a:ext cx="2116294" cy="133245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1950" y="5692950"/>
            <a:ext cx="3734100" cy="1560600"/>
            <a:chOff x="0" y="0"/>
            <a:chExt cx="983467" cy="4110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83467" cy="411022"/>
            </a:xfrm>
            <a:custGeom>
              <a:avLst/>
              <a:gdLst/>
              <a:ahLst/>
              <a:cxnLst/>
              <a:rect l="l" t="t" r="r" b="b"/>
              <a:pathLst>
                <a:path w="983467" h="411022">
                  <a:moveTo>
                    <a:pt x="52480" y="0"/>
                  </a:moveTo>
                  <a:lnTo>
                    <a:pt x="930986" y="0"/>
                  </a:lnTo>
                  <a:cubicBezTo>
                    <a:pt x="959970" y="0"/>
                    <a:pt x="983467" y="23496"/>
                    <a:pt x="983467" y="52480"/>
                  </a:cubicBezTo>
                  <a:lnTo>
                    <a:pt x="983467" y="358542"/>
                  </a:lnTo>
                  <a:cubicBezTo>
                    <a:pt x="983467" y="372460"/>
                    <a:pt x="977937" y="385809"/>
                    <a:pt x="968096" y="395651"/>
                  </a:cubicBezTo>
                  <a:cubicBezTo>
                    <a:pt x="958254" y="405493"/>
                    <a:pt x="944905" y="411022"/>
                    <a:pt x="930986" y="411022"/>
                  </a:cubicBezTo>
                  <a:lnTo>
                    <a:pt x="52480" y="411022"/>
                  </a:lnTo>
                  <a:cubicBezTo>
                    <a:pt x="38562" y="411022"/>
                    <a:pt x="25213" y="405493"/>
                    <a:pt x="15371" y="395651"/>
                  </a:cubicBezTo>
                  <a:cubicBezTo>
                    <a:pt x="5529" y="385809"/>
                    <a:pt x="0" y="372460"/>
                    <a:pt x="0" y="358542"/>
                  </a:cubicBezTo>
                  <a:lnTo>
                    <a:pt x="0" y="52480"/>
                  </a:lnTo>
                  <a:cubicBezTo>
                    <a:pt x="0" y="38562"/>
                    <a:pt x="5529" y="25213"/>
                    <a:pt x="15371" y="15371"/>
                  </a:cubicBezTo>
                  <a:cubicBezTo>
                    <a:pt x="25213" y="5529"/>
                    <a:pt x="38562" y="0"/>
                    <a:pt x="52480" y="0"/>
                  </a:cubicBezTo>
                  <a:close/>
                </a:path>
              </a:pathLst>
            </a:custGeom>
            <a:solidFill>
              <a:srgbClr val="51B264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983467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rules do you find difficult to follow?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402706" y="5692950"/>
            <a:ext cx="4085100" cy="1560600"/>
            <a:chOff x="0" y="0"/>
            <a:chExt cx="1075911" cy="4110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5911" cy="411022"/>
            </a:xfrm>
            <a:custGeom>
              <a:avLst/>
              <a:gdLst/>
              <a:ahLst/>
              <a:cxnLst/>
              <a:rect l="l" t="t" r="r" b="b"/>
              <a:pathLst>
                <a:path w="1075911" h="411022">
                  <a:moveTo>
                    <a:pt x="47971" y="0"/>
                  </a:moveTo>
                  <a:lnTo>
                    <a:pt x="1027940" y="0"/>
                  </a:lnTo>
                  <a:cubicBezTo>
                    <a:pt x="1040663" y="0"/>
                    <a:pt x="1052864" y="5054"/>
                    <a:pt x="1061861" y="14050"/>
                  </a:cubicBezTo>
                  <a:cubicBezTo>
                    <a:pt x="1070857" y="23047"/>
                    <a:pt x="1075911" y="35248"/>
                    <a:pt x="1075911" y="47971"/>
                  </a:cubicBezTo>
                  <a:lnTo>
                    <a:pt x="1075911" y="363051"/>
                  </a:lnTo>
                  <a:cubicBezTo>
                    <a:pt x="1075911" y="375774"/>
                    <a:pt x="1070857" y="387975"/>
                    <a:pt x="1061861" y="396972"/>
                  </a:cubicBezTo>
                  <a:cubicBezTo>
                    <a:pt x="1052864" y="405968"/>
                    <a:pt x="1040663" y="411022"/>
                    <a:pt x="1027940" y="411022"/>
                  </a:cubicBezTo>
                  <a:lnTo>
                    <a:pt x="47971" y="411022"/>
                  </a:lnTo>
                  <a:cubicBezTo>
                    <a:pt x="35248" y="411022"/>
                    <a:pt x="23047" y="405968"/>
                    <a:pt x="14050" y="396972"/>
                  </a:cubicBezTo>
                  <a:cubicBezTo>
                    <a:pt x="5054" y="387975"/>
                    <a:pt x="0" y="375774"/>
                    <a:pt x="0" y="363051"/>
                  </a:cubicBezTo>
                  <a:lnTo>
                    <a:pt x="0" y="47971"/>
                  </a:lnTo>
                  <a:cubicBezTo>
                    <a:pt x="0" y="35248"/>
                    <a:pt x="5054" y="23047"/>
                    <a:pt x="14050" y="14050"/>
                  </a:cubicBezTo>
                  <a:cubicBezTo>
                    <a:pt x="23047" y="5054"/>
                    <a:pt x="35248" y="0"/>
                    <a:pt x="47971" y="0"/>
                  </a:cubicBezTo>
                  <a:close/>
                </a:path>
              </a:pathLst>
            </a:custGeom>
            <a:solidFill>
              <a:srgbClr val="FFED4C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75911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new rules would you suggest?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885294" y="3580200"/>
            <a:ext cx="2517413" cy="1560600"/>
            <a:chOff x="0" y="0"/>
            <a:chExt cx="663022" cy="4110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3022" cy="411022"/>
            </a:xfrm>
            <a:custGeom>
              <a:avLst/>
              <a:gdLst/>
              <a:ahLst/>
              <a:cxnLst/>
              <a:rect l="l" t="t" r="r" b="b"/>
              <a:pathLst>
                <a:path w="663022" h="411022">
                  <a:moveTo>
                    <a:pt x="77845" y="0"/>
                  </a:moveTo>
                  <a:lnTo>
                    <a:pt x="585177" y="0"/>
                  </a:lnTo>
                  <a:cubicBezTo>
                    <a:pt x="628170" y="0"/>
                    <a:pt x="663022" y="34852"/>
                    <a:pt x="663022" y="77845"/>
                  </a:cubicBezTo>
                  <a:lnTo>
                    <a:pt x="663022" y="333178"/>
                  </a:lnTo>
                  <a:cubicBezTo>
                    <a:pt x="663022" y="376170"/>
                    <a:pt x="628170" y="411022"/>
                    <a:pt x="585177" y="411022"/>
                  </a:cubicBezTo>
                  <a:lnTo>
                    <a:pt x="77845" y="411022"/>
                  </a:lnTo>
                  <a:cubicBezTo>
                    <a:pt x="34852" y="411022"/>
                    <a:pt x="0" y="376170"/>
                    <a:pt x="0" y="333178"/>
                  </a:cubicBezTo>
                  <a:lnTo>
                    <a:pt x="0" y="77845"/>
                  </a:lnTo>
                  <a:cubicBezTo>
                    <a:pt x="0" y="34852"/>
                    <a:pt x="34852" y="0"/>
                    <a:pt x="7784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63022" cy="43007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marL="0" lvl="0" indent="0" algn="ctr">
                <a:lnSpc>
                  <a:spcPts val="2880"/>
                </a:lnSpc>
                <a:spcBef>
                  <a:spcPct val="0"/>
                </a:spcBef>
              </a:pPr>
              <a:r>
                <a:rPr lang="en-US" sz="24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Our Digital Rules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808125" y="8384080"/>
            <a:ext cx="1157287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16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Balance is also part of wellbeing.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550950" y="1467450"/>
            <a:ext cx="5601419" cy="2123208"/>
            <a:chOff x="0" y="0"/>
            <a:chExt cx="7468559" cy="2830944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5446800" cy="2080800"/>
              <a:chOff x="0" y="0"/>
              <a:chExt cx="1075911" cy="41102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70C7D6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80"/>
                  </a:lnSpc>
                  <a:spcBef>
                    <a:spcPct val="0"/>
                  </a:spcBef>
                </a:pPr>
                <a:r>
                  <a:rPr lang="en-US" sz="24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Which rules exist?</a:t>
                </a:r>
              </a:p>
            </p:txBody>
          </p:sp>
        </p:grpSp>
        <p:sp>
          <p:nvSpPr>
            <p:cNvPr id="16" name="AutoShape 16"/>
            <p:cNvSpPr/>
            <p:nvPr/>
          </p:nvSpPr>
          <p:spPr>
            <a:xfrm>
              <a:off x="5450990" y="1211400"/>
              <a:ext cx="2006410" cy="1605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AutoShape 17"/>
          <p:cNvSpPr/>
          <p:nvPr/>
        </p:nvSpPr>
        <p:spPr>
          <a:xfrm flipH="1" flipV="1">
            <a:off x="10411221" y="4370840"/>
            <a:ext cx="2034036" cy="132211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8" name="Group 18"/>
          <p:cNvGrpSpPr/>
          <p:nvPr/>
        </p:nvGrpSpPr>
        <p:grpSpPr>
          <a:xfrm>
            <a:off x="9134263" y="1467450"/>
            <a:ext cx="5353543" cy="2121948"/>
            <a:chOff x="0" y="0"/>
            <a:chExt cx="7138058" cy="2829264"/>
          </a:xfrm>
        </p:grpSpPr>
        <p:grpSp>
          <p:nvGrpSpPr>
            <p:cNvPr id="19" name="Group 19"/>
            <p:cNvGrpSpPr/>
            <p:nvPr/>
          </p:nvGrpSpPr>
          <p:grpSpPr>
            <a:xfrm>
              <a:off x="1691258" y="0"/>
              <a:ext cx="5446800" cy="2080800"/>
              <a:chOff x="0" y="0"/>
              <a:chExt cx="1075911" cy="41102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75911" cy="411022"/>
              </a:xfrm>
              <a:custGeom>
                <a:avLst/>
                <a:gdLst/>
                <a:ahLst/>
                <a:cxnLst/>
                <a:rect l="l" t="t" r="r" b="b"/>
                <a:pathLst>
                  <a:path w="1075911" h="411022">
                    <a:moveTo>
                      <a:pt x="47971" y="0"/>
                    </a:moveTo>
                    <a:lnTo>
                      <a:pt x="1027940" y="0"/>
                    </a:lnTo>
                    <a:cubicBezTo>
                      <a:pt x="1040663" y="0"/>
                      <a:pt x="1052864" y="5054"/>
                      <a:pt x="1061861" y="14050"/>
                    </a:cubicBezTo>
                    <a:cubicBezTo>
                      <a:pt x="1070857" y="23047"/>
                      <a:pt x="1075911" y="35248"/>
                      <a:pt x="1075911" y="47971"/>
                    </a:cubicBezTo>
                    <a:lnTo>
                      <a:pt x="1075911" y="363051"/>
                    </a:lnTo>
                    <a:cubicBezTo>
                      <a:pt x="1075911" y="375774"/>
                      <a:pt x="1070857" y="387975"/>
                      <a:pt x="1061861" y="396972"/>
                    </a:cubicBezTo>
                    <a:cubicBezTo>
                      <a:pt x="1052864" y="405968"/>
                      <a:pt x="1040663" y="411022"/>
                      <a:pt x="1027940" y="411022"/>
                    </a:cubicBezTo>
                    <a:lnTo>
                      <a:pt x="47971" y="411022"/>
                    </a:lnTo>
                    <a:cubicBezTo>
                      <a:pt x="35248" y="411022"/>
                      <a:pt x="23047" y="405968"/>
                      <a:pt x="14050" y="396972"/>
                    </a:cubicBezTo>
                    <a:cubicBezTo>
                      <a:pt x="5054" y="387975"/>
                      <a:pt x="0" y="375774"/>
                      <a:pt x="0" y="363051"/>
                    </a:cubicBezTo>
                    <a:lnTo>
                      <a:pt x="0" y="47971"/>
                    </a:lnTo>
                    <a:cubicBezTo>
                      <a:pt x="0" y="35248"/>
                      <a:pt x="5054" y="23047"/>
                      <a:pt x="14050" y="14050"/>
                    </a:cubicBezTo>
                    <a:cubicBezTo>
                      <a:pt x="23047" y="5054"/>
                      <a:pt x="35248" y="0"/>
                      <a:pt x="47971" y="0"/>
                    </a:cubicBezTo>
                    <a:close/>
                  </a:path>
                </a:pathLst>
              </a:custGeom>
              <a:solidFill>
                <a:srgbClr val="E4829D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19050"/>
                <a:ext cx="1075911" cy="4300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80"/>
                  </a:lnSpc>
                  <a:spcBef>
                    <a:spcPct val="0"/>
                  </a:spcBef>
                </a:pPr>
                <a:r>
                  <a:rPr lang="en-US" sz="24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Which ones help you feel better?</a:t>
                </a:r>
              </a:p>
            </p:txBody>
          </p:sp>
        </p:grpSp>
        <p:sp>
          <p:nvSpPr>
            <p:cNvPr id="22" name="AutoShape 22"/>
            <p:cNvSpPr/>
            <p:nvPr/>
          </p:nvSpPr>
          <p:spPr>
            <a:xfrm flipH="1">
              <a:off x="12983" y="1040400"/>
              <a:ext cx="1678275" cy="1776600"/>
            </a:xfrm>
            <a:prstGeom prst="line">
              <a:avLst/>
            </a:prstGeom>
            <a:ln w="35719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5769000" y="4360500"/>
            <a:ext cx="2116294" cy="133245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01643" y="4125990"/>
            <a:ext cx="2071349" cy="526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5"/>
              </a:lnSpc>
              <a:spcBef>
                <a:spcPct val="0"/>
              </a:spcBef>
            </a:pPr>
            <a:r>
              <a:rPr lang="en-US" sz="3471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51683" y="5680801"/>
            <a:ext cx="9171269" cy="210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30"/>
              </a:lnSpc>
              <a:spcBef>
                <a:spcPct val="0"/>
              </a:spcBef>
            </a:pPr>
            <a:r>
              <a:rPr lang="en-US" sz="694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Media-Free Zones and Times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39236" y="1274238"/>
            <a:ext cx="480470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Cardboard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Adhesive tape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(Optional) print “Media-Free Zones and Times”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76236" y="1274238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groups we create posters with proposals for media-free zones and times.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FAB52D-25A0-5868-77FD-2211DC17A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813416" y="4216284"/>
            <a:ext cx="8127768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AE4C392-168A-ADB5-A598-CEF6C558A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95523" y="-1077931"/>
            <a:ext cx="9786329" cy="12386176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4005028" y="2118065"/>
            <a:ext cx="1833376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Dining Area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391900" y="3659279"/>
            <a:ext cx="1059633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During</a:t>
            </a:r>
          </a:p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Class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78540" y="5199650"/>
            <a:ext cx="3216482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first and last 15 minutes of the day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78540" y="7238547"/>
            <a:ext cx="3216482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arriving at school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370291" y="3240477"/>
            <a:ext cx="3866838" cy="1465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 we can concentrate and learn better, we put away phones and tablets.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28819" y="2118065"/>
            <a:ext cx="183036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13:00 – 15:00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71303" y="4971199"/>
            <a:ext cx="3745393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arriving at school</a:t>
            </a:r>
          </a:p>
          <a:p>
            <a:pPr algn="l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Before we go home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71303" y="7057721"/>
            <a:ext cx="374539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Whenever we need it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370291" y="4851541"/>
            <a:ext cx="3866838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640"/>
              </a:lnSpc>
              <a:spcBef>
                <a:spcPct val="0"/>
              </a:spcBef>
            </a:pPr>
            <a:r>
              <a:rPr lang="en-US" sz="22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Time to organise ourselves, reflect on the day and say goodbye without phones.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70291" y="6753070"/>
            <a:ext cx="3866838" cy="1104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place to relax, breathe and unwind without screens.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70291" y="1937239"/>
            <a:ext cx="3344916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moment to eat in peace.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11880" y="2050846"/>
            <a:ext cx="25511760" cy="17845623"/>
            <a:chOff x="0" y="0"/>
            <a:chExt cx="18141696" cy="126902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41696" cy="12690221"/>
            </a:xfrm>
            <a:custGeom>
              <a:avLst/>
              <a:gdLst/>
              <a:ahLst/>
              <a:cxnLst/>
              <a:rect l="l" t="t" r="r" b="b"/>
              <a:pathLst>
                <a:path w="18141696" h="12690221">
                  <a:moveTo>
                    <a:pt x="0" y="6345047"/>
                  </a:moveTo>
                  <a:cubicBezTo>
                    <a:pt x="0" y="2840863"/>
                    <a:pt x="4061206" y="0"/>
                    <a:pt x="9070848" y="0"/>
                  </a:cubicBezTo>
                  <a:cubicBezTo>
                    <a:pt x="14080489" y="0"/>
                    <a:pt x="18141696" y="2840863"/>
                    <a:pt x="18141696" y="6345047"/>
                  </a:cubicBezTo>
                  <a:cubicBezTo>
                    <a:pt x="18141696" y="9849231"/>
                    <a:pt x="14080489" y="12690221"/>
                    <a:pt x="9070848" y="12690221"/>
                  </a:cubicBezTo>
                  <a:cubicBezTo>
                    <a:pt x="4061206" y="12690221"/>
                    <a:pt x="0" y="9849358"/>
                    <a:pt x="0" y="6345047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992617" y="4100507"/>
            <a:ext cx="2089399" cy="54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1"/>
              </a:lnSpc>
              <a:spcBef>
                <a:spcPct val="0"/>
              </a:spcBef>
            </a:pPr>
            <a:r>
              <a:rPr lang="en-US" sz="3501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11722" y="5668867"/>
            <a:ext cx="10451918" cy="2135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3"/>
              </a:lnSpc>
              <a:spcBef>
                <a:spcPct val="0"/>
              </a:spcBef>
            </a:pPr>
            <a:r>
              <a:rPr lang="en-US" sz="700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Final Reflection and Personal Commitment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7E2B8C-ADA9-7C85-4DC3-A4977014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29475" y="3862352"/>
            <a:ext cx="7612095" cy="971719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639236" y="1274238"/>
            <a:ext cx="480470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Cardboard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Adhesive tape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(Optional) print “My personal goal”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76236" y="1274238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groups, we create posters with proposals for screen-free zones and times.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5DF3669-B63D-66D2-F35B-4C6CE47A8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12649" y="295432"/>
            <a:ext cx="8058463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567636" y="428249"/>
            <a:ext cx="11152728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think about a personal goal.</a:t>
            </a:r>
          </a:p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can draw it, write it, or use stickers.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15594" y="3284172"/>
            <a:ext cx="5028406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 my phone only when I need it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Avoid screens before going to sleep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Take breaks when using screens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Stay calm when it's time to put away the tablet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Spend more time playing without screens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 the internet respectfully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 an adult for help when something makes me feel uncomfortable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97195" y="3043357"/>
            <a:ext cx="502840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Joy 😊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Anxiety 😬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Anger 😡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Tiredness 😴</a:t>
            </a:r>
          </a:p>
          <a:p>
            <a:pPr algn="just">
              <a:lnSpc>
                <a:spcPts val="2400"/>
              </a:lnSpc>
              <a:spcBef>
                <a:spcPct val="0"/>
              </a:spcBef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370916" y="3052882"/>
            <a:ext cx="1801490" cy="119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Eyes</a:t>
            </a:r>
          </a:p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Head</a:t>
            </a:r>
          </a:p>
          <a:p>
            <a:pPr marL="425054" lvl="1" indent="-212527" algn="l">
              <a:lnSpc>
                <a:spcPts val="2362"/>
              </a:lnSpc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Stomach</a:t>
            </a:r>
          </a:p>
          <a:p>
            <a:pPr marL="425054" lvl="1" indent="-212527" algn="l">
              <a:lnSpc>
                <a:spcPts val="2362"/>
              </a:lnSpc>
              <a:spcBef>
                <a:spcPct val="0"/>
              </a:spcBef>
              <a:buFont typeface="Arial"/>
              <a:buChar char="•"/>
            </a:pPr>
            <a:r>
              <a:rPr lang="en-US" sz="196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Hands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97195" y="6421756"/>
            <a:ext cx="420600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next time I use screens, I can…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497195" y="7173300"/>
            <a:ext cx="4206004" cy="208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Stop when I feel tired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Give a heads-up before putting away the device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Respect the agreed time limit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Choose appropriate games</a:t>
            </a:r>
          </a:p>
          <a:p>
            <a:pPr marL="367032" lvl="1" indent="-183516" algn="l">
              <a:lnSpc>
                <a:spcPts val="2040"/>
              </a:lnSpc>
              <a:buFont typeface="Arial"/>
              <a:buChar char="•"/>
            </a:pPr>
            <a:r>
              <a:rPr lang="en-US" sz="1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Find another activity when I'm bored</a:t>
            </a:r>
          </a:p>
          <a:p>
            <a:pPr algn="l">
              <a:lnSpc>
                <a:spcPts val="2040"/>
              </a:lnSpc>
              <a:spcBef>
                <a:spcPct val="0"/>
              </a:spcBef>
            </a:pPr>
            <a:endParaRPr lang="en-US" sz="17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56408" y="2590577"/>
            <a:ext cx="4502022" cy="286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05"/>
              </a:lnSpc>
              <a:spcBef>
                <a:spcPct val="0"/>
              </a:spcBef>
            </a:pPr>
            <a:r>
              <a:rPr lang="en-US" sz="1837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goal is…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25126" y="1981266"/>
            <a:ext cx="9437748" cy="2648375"/>
            <a:chOff x="0" y="0"/>
            <a:chExt cx="12583664" cy="353116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5464046" cy="3531166"/>
              <a:chOff x="0" y="0"/>
              <a:chExt cx="812800" cy="52527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52527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525276">
                    <a:moveTo>
                      <a:pt x="812800" y="63813"/>
                    </a:moveTo>
                    <a:lnTo>
                      <a:pt x="812800" y="461463"/>
                    </a:lnTo>
                    <a:cubicBezTo>
                      <a:pt x="812800" y="478387"/>
                      <a:pt x="806077" y="494618"/>
                      <a:pt x="794110" y="506586"/>
                    </a:cubicBezTo>
                    <a:cubicBezTo>
                      <a:pt x="782142" y="518553"/>
                      <a:pt x="765911" y="525276"/>
                      <a:pt x="748987" y="525276"/>
                    </a:cubicBezTo>
                    <a:lnTo>
                      <a:pt x="63813" y="525276"/>
                    </a:lnTo>
                    <a:cubicBezTo>
                      <a:pt x="28570" y="525276"/>
                      <a:pt x="0" y="496706"/>
                      <a:pt x="0" y="461463"/>
                    </a:cubicBezTo>
                    <a:lnTo>
                      <a:pt x="0" y="63813"/>
                    </a:lnTo>
                    <a:cubicBezTo>
                      <a:pt x="0" y="28570"/>
                      <a:pt x="28570" y="0"/>
                      <a:pt x="63813" y="0"/>
                    </a:cubicBezTo>
                    <a:lnTo>
                      <a:pt x="748987" y="0"/>
                    </a:lnTo>
                    <a:cubicBezTo>
                      <a:pt x="784230" y="0"/>
                      <a:pt x="812800" y="28570"/>
                      <a:pt x="812800" y="63813"/>
                    </a:cubicBezTo>
                    <a:close/>
                  </a:path>
                </a:pathLst>
              </a:custGeom>
              <a:solidFill>
                <a:srgbClr val="FFED4C"/>
              </a:solidFill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812800" cy="553851"/>
              </a:xfrm>
              <a:prstGeom prst="rect">
                <a:avLst/>
              </a:prstGeom>
            </p:spPr>
            <p:txBody>
              <a:bodyPr lIns="77997" tIns="77997" rIns="77997" bIns="77997" rtlCol="0" anchor="ctr"/>
              <a:lstStyle/>
              <a:p>
                <a:pPr marL="0" lvl="0" indent="0" algn="ctr">
                  <a:lnSpc>
                    <a:spcPts val="3316"/>
                  </a:lnSpc>
                  <a:spcBef>
                    <a:spcPct val="0"/>
                  </a:spcBef>
                </a:pPr>
                <a:r>
                  <a:rPr lang="en-US" sz="2763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What have I learned about my relationship with digital media?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138028" y="0"/>
              <a:ext cx="6445636" cy="3531166"/>
              <a:chOff x="0" y="0"/>
              <a:chExt cx="958816" cy="5252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816" cy="525276"/>
              </a:xfrm>
              <a:custGeom>
                <a:avLst/>
                <a:gdLst/>
                <a:ahLst/>
                <a:cxnLst/>
                <a:rect l="l" t="t" r="r" b="b"/>
                <a:pathLst>
                  <a:path w="958816" h="525276">
                    <a:moveTo>
                      <a:pt x="958816" y="54095"/>
                    </a:moveTo>
                    <a:lnTo>
                      <a:pt x="958816" y="471181"/>
                    </a:lnTo>
                    <a:cubicBezTo>
                      <a:pt x="958816" y="485528"/>
                      <a:pt x="953116" y="499287"/>
                      <a:pt x="942972" y="509432"/>
                    </a:cubicBezTo>
                    <a:cubicBezTo>
                      <a:pt x="932827" y="519577"/>
                      <a:pt x="919067" y="525276"/>
                      <a:pt x="904721" y="525276"/>
                    </a:cubicBezTo>
                    <a:lnTo>
                      <a:pt x="54095" y="525276"/>
                    </a:lnTo>
                    <a:cubicBezTo>
                      <a:pt x="39748" y="525276"/>
                      <a:pt x="25989" y="519577"/>
                      <a:pt x="15844" y="509432"/>
                    </a:cubicBezTo>
                    <a:cubicBezTo>
                      <a:pt x="5699" y="499287"/>
                      <a:pt x="0" y="485528"/>
                      <a:pt x="0" y="471181"/>
                    </a:cubicBezTo>
                    <a:lnTo>
                      <a:pt x="0" y="54095"/>
                    </a:lnTo>
                    <a:cubicBezTo>
                      <a:pt x="0" y="39748"/>
                      <a:pt x="5699" y="25989"/>
                      <a:pt x="15844" y="15844"/>
                    </a:cubicBezTo>
                    <a:cubicBezTo>
                      <a:pt x="25989" y="5699"/>
                      <a:pt x="39748" y="0"/>
                      <a:pt x="54095" y="0"/>
                    </a:cubicBezTo>
                    <a:lnTo>
                      <a:pt x="904721" y="0"/>
                    </a:lnTo>
                    <a:cubicBezTo>
                      <a:pt x="934596" y="0"/>
                      <a:pt x="958816" y="24219"/>
                      <a:pt x="958816" y="54095"/>
                    </a:cubicBezTo>
                    <a:close/>
                  </a:path>
                </a:pathLst>
              </a:custGeom>
              <a:solidFill>
                <a:srgbClr val="70C7D6"/>
              </a:solidFill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958816" cy="553851"/>
              </a:xfrm>
              <a:prstGeom prst="rect">
                <a:avLst/>
              </a:prstGeom>
            </p:spPr>
            <p:txBody>
              <a:bodyPr lIns="77997" tIns="77997" rIns="77997" bIns="77997" rtlCol="0" anchor="ctr"/>
              <a:lstStyle/>
              <a:p>
                <a:pPr marL="0" lvl="0" indent="0" algn="ctr">
                  <a:lnSpc>
                    <a:spcPts val="3316"/>
                  </a:lnSpc>
                  <a:spcBef>
                    <a:spcPct val="0"/>
                  </a:spcBef>
                </a:pPr>
                <a:r>
                  <a:rPr lang="en-US" sz="2763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What emotion do I want to feel when I use them?</a:t>
                </a:r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6726887" y="4993098"/>
            <a:ext cx="4834227" cy="2648375"/>
            <a:chOff x="0" y="0"/>
            <a:chExt cx="958816" cy="525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8816" cy="525276"/>
            </a:xfrm>
            <a:custGeom>
              <a:avLst/>
              <a:gdLst/>
              <a:ahLst/>
              <a:cxnLst/>
              <a:rect l="l" t="t" r="r" b="b"/>
              <a:pathLst>
                <a:path w="958816" h="525276">
                  <a:moveTo>
                    <a:pt x="958816" y="54095"/>
                  </a:moveTo>
                  <a:lnTo>
                    <a:pt x="958816" y="471181"/>
                  </a:lnTo>
                  <a:cubicBezTo>
                    <a:pt x="958816" y="485528"/>
                    <a:pt x="953116" y="499287"/>
                    <a:pt x="942972" y="509432"/>
                  </a:cubicBezTo>
                  <a:cubicBezTo>
                    <a:pt x="932827" y="519577"/>
                    <a:pt x="919067" y="525276"/>
                    <a:pt x="904721" y="525276"/>
                  </a:cubicBezTo>
                  <a:lnTo>
                    <a:pt x="54095" y="525276"/>
                  </a:lnTo>
                  <a:cubicBezTo>
                    <a:pt x="39748" y="525276"/>
                    <a:pt x="25989" y="519577"/>
                    <a:pt x="15844" y="509432"/>
                  </a:cubicBezTo>
                  <a:cubicBezTo>
                    <a:pt x="5699" y="499287"/>
                    <a:pt x="0" y="485528"/>
                    <a:pt x="0" y="471181"/>
                  </a:cubicBezTo>
                  <a:lnTo>
                    <a:pt x="0" y="54095"/>
                  </a:lnTo>
                  <a:cubicBezTo>
                    <a:pt x="0" y="39748"/>
                    <a:pt x="5699" y="25989"/>
                    <a:pt x="15844" y="15844"/>
                  </a:cubicBezTo>
                  <a:cubicBezTo>
                    <a:pt x="25989" y="5699"/>
                    <a:pt x="39748" y="0"/>
                    <a:pt x="54095" y="0"/>
                  </a:cubicBezTo>
                  <a:lnTo>
                    <a:pt x="904721" y="0"/>
                  </a:lnTo>
                  <a:cubicBezTo>
                    <a:pt x="934596" y="0"/>
                    <a:pt x="958816" y="24219"/>
                    <a:pt x="958816" y="54095"/>
                  </a:cubicBezTo>
                  <a:close/>
                </a:path>
              </a:pathLst>
            </a:custGeom>
            <a:solidFill>
              <a:srgbClr val="51B26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958816" cy="553851"/>
            </a:xfrm>
            <a:prstGeom prst="rect">
              <a:avLst/>
            </a:prstGeom>
          </p:spPr>
          <p:txBody>
            <a:bodyPr lIns="77997" tIns="77997" rIns="77997" bIns="77997" rtlCol="0" anchor="ctr"/>
            <a:lstStyle/>
            <a:p>
              <a:pPr marL="0" lvl="0" indent="0" algn="ctr">
                <a:lnSpc>
                  <a:spcPts val="3316"/>
                </a:lnSpc>
                <a:spcBef>
                  <a:spcPct val="0"/>
                </a:spcBef>
              </a:pPr>
              <a:r>
                <a:rPr lang="en-US" sz="2763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can I do to improve my digital habits?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958286" y="847725"/>
            <a:ext cx="23714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Think and answer…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73501" y="8394829"/>
            <a:ext cx="881881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media are part of my life, but I get to decide how to use them.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41241" y="3397523"/>
            <a:ext cx="3228979" cy="3228979"/>
            <a:chOff x="0" y="0"/>
            <a:chExt cx="3061551" cy="3061551"/>
          </a:xfrm>
        </p:grpSpPr>
        <p:sp>
          <p:nvSpPr>
            <p:cNvPr id="3" name="Freeform 3"/>
            <p:cNvSpPr/>
            <p:nvPr/>
          </p:nvSpPr>
          <p:spPr>
            <a:xfrm>
              <a:off x="13589" y="13589"/>
              <a:ext cx="3034411" cy="3034411"/>
            </a:xfrm>
            <a:custGeom>
              <a:avLst/>
              <a:gdLst/>
              <a:ahLst/>
              <a:cxnLst/>
              <a:rect l="l" t="t" r="r" b="b"/>
              <a:pathLst>
                <a:path w="3034411" h="3034411">
                  <a:moveTo>
                    <a:pt x="0" y="1517142"/>
                  </a:moveTo>
                  <a:cubicBezTo>
                    <a:pt x="0" y="679196"/>
                    <a:pt x="679196" y="0"/>
                    <a:pt x="1517142" y="0"/>
                  </a:cubicBezTo>
                  <a:cubicBezTo>
                    <a:pt x="2355088" y="0"/>
                    <a:pt x="3034411" y="679196"/>
                    <a:pt x="3034411" y="1517142"/>
                  </a:cubicBezTo>
                  <a:cubicBezTo>
                    <a:pt x="3034411" y="2355088"/>
                    <a:pt x="2355088" y="3034411"/>
                    <a:pt x="1517142" y="3034411"/>
                  </a:cubicBezTo>
                  <a:cubicBezTo>
                    <a:pt x="679196" y="3034411"/>
                    <a:pt x="0" y="2355088"/>
                    <a:pt x="0" y="15171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3061589" cy="3061589"/>
            </a:xfrm>
            <a:custGeom>
              <a:avLst/>
              <a:gdLst/>
              <a:ahLst/>
              <a:cxnLst/>
              <a:rect l="l" t="t" r="r" b="b"/>
              <a:pathLst>
                <a:path w="3061589" h="3061589">
                  <a:moveTo>
                    <a:pt x="0" y="1530731"/>
                  </a:moveTo>
                  <a:cubicBezTo>
                    <a:pt x="0" y="685292"/>
                    <a:pt x="685292" y="0"/>
                    <a:pt x="1530731" y="0"/>
                  </a:cubicBezTo>
                  <a:lnTo>
                    <a:pt x="1530731" y="13589"/>
                  </a:lnTo>
                  <a:lnTo>
                    <a:pt x="1530731" y="0"/>
                  </a:lnTo>
                  <a:cubicBezTo>
                    <a:pt x="2376170" y="0"/>
                    <a:pt x="3061589" y="685292"/>
                    <a:pt x="3061589" y="1530731"/>
                  </a:cubicBezTo>
                  <a:cubicBezTo>
                    <a:pt x="3061589" y="2376170"/>
                    <a:pt x="2376170" y="3061589"/>
                    <a:pt x="1530731" y="3061589"/>
                  </a:cubicBezTo>
                  <a:lnTo>
                    <a:pt x="1530731" y="3048000"/>
                  </a:lnTo>
                  <a:lnTo>
                    <a:pt x="1530731" y="3061589"/>
                  </a:lnTo>
                  <a:cubicBezTo>
                    <a:pt x="685292" y="3061589"/>
                    <a:pt x="0" y="2376170"/>
                    <a:pt x="0" y="1530731"/>
                  </a:cubicBezTo>
                  <a:lnTo>
                    <a:pt x="13589" y="1530731"/>
                  </a:lnTo>
                  <a:lnTo>
                    <a:pt x="25019" y="1538097"/>
                  </a:lnTo>
                  <a:cubicBezTo>
                    <a:pt x="21717" y="1543177"/>
                    <a:pt x="15621" y="1545463"/>
                    <a:pt x="9779" y="1543812"/>
                  </a:cubicBezTo>
                  <a:cubicBezTo>
                    <a:pt x="3937" y="1542161"/>
                    <a:pt x="0" y="1536827"/>
                    <a:pt x="0" y="1530731"/>
                  </a:cubicBezTo>
                  <a:moveTo>
                    <a:pt x="27051" y="1530731"/>
                  </a:moveTo>
                  <a:lnTo>
                    <a:pt x="13589" y="1530731"/>
                  </a:lnTo>
                  <a:lnTo>
                    <a:pt x="2159" y="1523365"/>
                  </a:lnTo>
                  <a:cubicBezTo>
                    <a:pt x="5461" y="1518285"/>
                    <a:pt x="11557" y="1515999"/>
                    <a:pt x="17399" y="1517650"/>
                  </a:cubicBezTo>
                  <a:cubicBezTo>
                    <a:pt x="23241" y="1519301"/>
                    <a:pt x="27178" y="1524635"/>
                    <a:pt x="27178" y="1530604"/>
                  </a:cubicBezTo>
                  <a:cubicBezTo>
                    <a:pt x="27178" y="2361057"/>
                    <a:pt x="700405" y="3034284"/>
                    <a:pt x="1530858" y="3034284"/>
                  </a:cubicBezTo>
                  <a:cubicBezTo>
                    <a:pt x="2361311" y="3034284"/>
                    <a:pt x="3034538" y="2361057"/>
                    <a:pt x="3034538" y="1530604"/>
                  </a:cubicBezTo>
                  <a:lnTo>
                    <a:pt x="3048000" y="1530604"/>
                  </a:lnTo>
                  <a:lnTo>
                    <a:pt x="3034411" y="1530604"/>
                  </a:lnTo>
                  <a:cubicBezTo>
                    <a:pt x="3034411" y="700151"/>
                    <a:pt x="2361184" y="26924"/>
                    <a:pt x="1530731" y="26924"/>
                  </a:cubicBezTo>
                  <a:lnTo>
                    <a:pt x="1530731" y="13589"/>
                  </a:lnTo>
                  <a:lnTo>
                    <a:pt x="1530731" y="27051"/>
                  </a:lnTo>
                  <a:cubicBezTo>
                    <a:pt x="700278" y="27051"/>
                    <a:pt x="27051" y="700278"/>
                    <a:pt x="27051" y="1530731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8155912" y="3920606"/>
            <a:ext cx="874649" cy="1222894"/>
          </a:xfrm>
          <a:custGeom>
            <a:avLst/>
            <a:gdLst/>
            <a:ahLst/>
            <a:cxnLst/>
            <a:rect l="l" t="t" r="r" b="b"/>
            <a:pathLst>
              <a:path w="874649" h="1222894">
                <a:moveTo>
                  <a:pt x="0" y="0"/>
                </a:moveTo>
                <a:lnTo>
                  <a:pt x="874650" y="0"/>
                </a:lnTo>
                <a:lnTo>
                  <a:pt x="874650" y="1222894"/>
                </a:lnTo>
                <a:lnTo>
                  <a:pt x="0" y="1222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51" r="-15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9030562" y="3715938"/>
            <a:ext cx="1098419" cy="1269480"/>
          </a:xfrm>
          <a:custGeom>
            <a:avLst/>
            <a:gdLst/>
            <a:ahLst/>
            <a:cxnLst/>
            <a:rect l="l" t="t" r="r" b="b"/>
            <a:pathLst>
              <a:path w="1098419" h="1269480">
                <a:moveTo>
                  <a:pt x="0" y="0"/>
                </a:moveTo>
                <a:lnTo>
                  <a:pt x="1098418" y="0"/>
                </a:lnTo>
                <a:lnTo>
                  <a:pt x="1098418" y="1269480"/>
                </a:lnTo>
                <a:lnTo>
                  <a:pt x="0" y="12694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87" r="-48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8613429" y="5071143"/>
            <a:ext cx="1061142" cy="1249415"/>
          </a:xfrm>
          <a:custGeom>
            <a:avLst/>
            <a:gdLst/>
            <a:ahLst/>
            <a:cxnLst/>
            <a:rect l="l" t="t" r="r" b="b"/>
            <a:pathLst>
              <a:path w="1061142" h="1249415">
                <a:moveTo>
                  <a:pt x="0" y="0"/>
                </a:moveTo>
                <a:lnTo>
                  <a:pt x="1061142" y="0"/>
                </a:lnTo>
                <a:lnTo>
                  <a:pt x="1061142" y="1249415"/>
                </a:lnTo>
                <a:lnTo>
                  <a:pt x="0" y="12494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03" r="-10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 rot="-1650600">
            <a:off x="10766185" y="4704709"/>
            <a:ext cx="1334497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rot="-6171420">
            <a:off x="8884615" y="3105361"/>
            <a:ext cx="630494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0" name="AutoShape 10"/>
          <p:cNvSpPr/>
          <p:nvPr/>
        </p:nvSpPr>
        <p:spPr>
          <a:xfrm rot="-8332019">
            <a:off x="6848392" y="4704709"/>
            <a:ext cx="937055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1" name="AutoShape 11"/>
          <p:cNvSpPr/>
          <p:nvPr/>
        </p:nvSpPr>
        <p:spPr>
          <a:xfrm rot="7928399">
            <a:off x="7682724" y="7288915"/>
            <a:ext cx="1899867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rot="1558380">
            <a:off x="10280124" y="6518301"/>
            <a:ext cx="1837931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12025240" y="3323083"/>
            <a:ext cx="3413547" cy="2173638"/>
            <a:chOff x="0" y="0"/>
            <a:chExt cx="899041" cy="57248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899041" cy="658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like to do with them?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422940" y="596496"/>
            <a:ext cx="3413547" cy="2173638"/>
            <a:chOff x="0" y="0"/>
            <a:chExt cx="899041" cy="5724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99041" cy="658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media do you use every day?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550484" y="3263859"/>
            <a:ext cx="3413547" cy="2173638"/>
            <a:chOff x="0" y="0"/>
            <a:chExt cx="899041" cy="57248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99041" cy="572481"/>
            </a:xfrm>
            <a:custGeom>
              <a:avLst/>
              <a:gdLst/>
              <a:ahLst/>
              <a:cxnLst/>
              <a:rect l="l" t="t" r="r" b="b"/>
              <a:pathLst>
                <a:path w="899041" h="572481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504441"/>
                  </a:lnTo>
                  <a:cubicBezTo>
                    <a:pt x="899041" y="542018"/>
                    <a:pt x="868579" y="572481"/>
                    <a:pt x="831001" y="572481"/>
                  </a:cubicBezTo>
                  <a:lnTo>
                    <a:pt x="68040" y="572481"/>
                  </a:lnTo>
                  <a:cubicBezTo>
                    <a:pt x="30463" y="572481"/>
                    <a:pt x="0" y="542018"/>
                    <a:pt x="0" y="504441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899041" cy="648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role do media play in your life?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81757" y="6919874"/>
            <a:ext cx="3413547" cy="2705100"/>
            <a:chOff x="0" y="0"/>
            <a:chExt cx="899041" cy="7124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99041" cy="712454"/>
            </a:xfrm>
            <a:custGeom>
              <a:avLst/>
              <a:gdLst/>
              <a:ahLst/>
              <a:cxnLst/>
              <a:rect l="l" t="t" r="r" b="b"/>
              <a:pathLst>
                <a:path w="899041" h="712454">
                  <a:moveTo>
                    <a:pt x="68040" y="0"/>
                  </a:moveTo>
                  <a:lnTo>
                    <a:pt x="831001" y="0"/>
                  </a:lnTo>
                  <a:cubicBezTo>
                    <a:pt x="868579" y="0"/>
                    <a:pt x="899041" y="30463"/>
                    <a:pt x="899041" y="68040"/>
                  </a:cubicBezTo>
                  <a:lnTo>
                    <a:pt x="899041" y="644414"/>
                  </a:lnTo>
                  <a:cubicBezTo>
                    <a:pt x="899041" y="681992"/>
                    <a:pt x="868579" y="712454"/>
                    <a:pt x="831001" y="712454"/>
                  </a:cubicBezTo>
                  <a:lnTo>
                    <a:pt x="68040" y="712454"/>
                  </a:lnTo>
                  <a:cubicBezTo>
                    <a:pt x="30463" y="712454"/>
                    <a:pt x="0" y="681992"/>
                    <a:pt x="0" y="644414"/>
                  </a:cubicBezTo>
                  <a:lnTo>
                    <a:pt x="0" y="68040"/>
                  </a:lnTo>
                  <a:cubicBezTo>
                    <a:pt x="0" y="30463"/>
                    <a:pt x="30463" y="0"/>
                    <a:pt x="6804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85725"/>
              <a:ext cx="899041" cy="7981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make you feel not so good while using them?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372939" y="6934154"/>
            <a:ext cx="3713729" cy="2173638"/>
            <a:chOff x="0" y="0"/>
            <a:chExt cx="978101" cy="57248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8101" cy="572481"/>
            </a:xfrm>
            <a:custGeom>
              <a:avLst/>
              <a:gdLst/>
              <a:ahLst/>
              <a:cxnLst/>
              <a:rect l="l" t="t" r="r" b="b"/>
              <a:pathLst>
                <a:path w="978101" h="572481">
                  <a:moveTo>
                    <a:pt x="62540" y="0"/>
                  </a:moveTo>
                  <a:lnTo>
                    <a:pt x="915561" y="0"/>
                  </a:lnTo>
                  <a:cubicBezTo>
                    <a:pt x="932148" y="0"/>
                    <a:pt x="948055" y="6589"/>
                    <a:pt x="959784" y="18318"/>
                  </a:cubicBezTo>
                  <a:cubicBezTo>
                    <a:pt x="971512" y="30046"/>
                    <a:pt x="978101" y="45954"/>
                    <a:pt x="978101" y="62540"/>
                  </a:cubicBezTo>
                  <a:lnTo>
                    <a:pt x="978101" y="509940"/>
                  </a:lnTo>
                  <a:cubicBezTo>
                    <a:pt x="978101" y="526527"/>
                    <a:pt x="971512" y="542435"/>
                    <a:pt x="959784" y="554163"/>
                  </a:cubicBezTo>
                  <a:cubicBezTo>
                    <a:pt x="948055" y="565892"/>
                    <a:pt x="932148" y="572481"/>
                    <a:pt x="915561" y="572481"/>
                  </a:cubicBezTo>
                  <a:lnTo>
                    <a:pt x="62540" y="572481"/>
                  </a:lnTo>
                  <a:cubicBezTo>
                    <a:pt x="28000" y="572481"/>
                    <a:pt x="0" y="544480"/>
                    <a:pt x="0" y="509940"/>
                  </a:cubicBezTo>
                  <a:lnTo>
                    <a:pt x="0" y="62540"/>
                  </a:lnTo>
                  <a:cubicBezTo>
                    <a:pt x="0" y="45954"/>
                    <a:pt x="6589" y="30046"/>
                    <a:pt x="18318" y="18318"/>
                  </a:cubicBezTo>
                  <a:cubicBezTo>
                    <a:pt x="30046" y="6589"/>
                    <a:pt x="45954" y="0"/>
                    <a:pt x="625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76200"/>
              <a:ext cx="978101" cy="648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activities do you like to do without screens?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2967049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034706" y="1807017"/>
            <a:ext cx="8523376" cy="79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26"/>
              </a:lnSpc>
              <a:spcBef>
                <a:spcPct val="0"/>
              </a:spcBef>
            </a:pPr>
            <a:r>
              <a:rPr lang="en-US" sz="4938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Complementary Activities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21106" y="5664418"/>
            <a:ext cx="2032419" cy="51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86"/>
              </a:lnSpc>
              <a:spcBef>
                <a:spcPct val="0"/>
              </a:spcBef>
            </a:pPr>
            <a:r>
              <a:rPr lang="en-US" sz="3405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4.1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37866" y="7316965"/>
            <a:ext cx="8998898" cy="868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9"/>
              </a:lnSpc>
              <a:spcBef>
                <a:spcPct val="0"/>
              </a:spcBef>
            </a:pPr>
            <a:r>
              <a:rPr lang="en-US" sz="5449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Media Diary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747363" y="1168764"/>
            <a:ext cx="5046138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Diary template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Pencils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55988" y="1216389"/>
            <a:ext cx="5115072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one week, we record which media we use, how much time we spend on them, and how they make us feel.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E54392-F81E-AA7C-A22D-47A5D0446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518764" y="2986936"/>
            <a:ext cx="8107471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DB57EB6A-199B-5D5D-8293-0629CF38E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428715" y="1589784"/>
            <a:ext cx="9798959" cy="1243321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754835" y="1033137"/>
            <a:ext cx="1077833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one week, we record: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medium I used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long I used it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I felt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597369" y="4943624"/>
            <a:ext cx="112078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Tablet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68659" y="9239250"/>
            <a:ext cx="1178200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Happy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57475" y="9239250"/>
            <a:ext cx="881248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Tired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43455" y="9239250"/>
            <a:ext cx="1413050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Irritated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68150" y="9239250"/>
            <a:ext cx="695930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45341" y="9239250"/>
            <a:ext cx="105005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Angry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12839" y="9239250"/>
            <a:ext cx="1456424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Nervous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48025" y="9239250"/>
            <a:ext cx="152148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Cheerful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48028" y="4943624"/>
            <a:ext cx="111930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Phone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71367" y="4943624"/>
            <a:ext cx="436682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TV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9847" y="4943624"/>
            <a:ext cx="876505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68031" y="4943624"/>
            <a:ext cx="1496169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Video games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101896" y="4943624"/>
            <a:ext cx="1496169" cy="74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80"/>
              </a:lnSpc>
              <a:spcBef>
                <a:spcPct val="0"/>
              </a:spcBef>
            </a:pPr>
            <a:r>
              <a:rPr lang="en-US" sz="24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Video games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839167" y="4943624"/>
            <a:ext cx="1496169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Tablet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211078" y="7014630"/>
            <a:ext cx="374042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 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65042" y="7014630"/>
            <a:ext cx="90214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91713" y="7014630"/>
            <a:ext cx="91653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40 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91019" y="7014630"/>
            <a:ext cx="68429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47561" y="7014630"/>
            <a:ext cx="684293" cy="38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 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706686" y="7014630"/>
            <a:ext cx="90214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56606" y="7014630"/>
            <a:ext cx="902146" cy="36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4227320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04374" y="1910888"/>
            <a:ext cx="7507844" cy="7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20"/>
              </a:lnSpc>
              <a:spcBef>
                <a:spcPct val="0"/>
              </a:spcBef>
            </a:pPr>
            <a:r>
              <a:rPr lang="en-US" sz="435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Complementary Activities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68856" y="5430013"/>
            <a:ext cx="1790263" cy="44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4.2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00633" y="6982846"/>
            <a:ext cx="7926709" cy="1494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59"/>
              </a:lnSpc>
              <a:spcBef>
                <a:spcPct val="0"/>
              </a:spcBef>
            </a:pPr>
            <a:r>
              <a:rPr lang="en-US" sz="4799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Theater on Digital Situations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14700" y="4575385"/>
            <a:ext cx="11658600" cy="5406676"/>
          </a:xfrm>
          <a:custGeom>
            <a:avLst/>
            <a:gdLst/>
            <a:ahLst/>
            <a:cxnLst/>
            <a:rect l="l" t="t" r="r" b="b"/>
            <a:pathLst>
              <a:path w="11658600" h="5406676">
                <a:moveTo>
                  <a:pt x="0" y="0"/>
                </a:moveTo>
                <a:lnTo>
                  <a:pt x="11658600" y="0"/>
                </a:lnTo>
                <a:lnTo>
                  <a:pt x="11658600" y="5406676"/>
                </a:lnTo>
                <a:lnTo>
                  <a:pt x="0" y="54066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39236" y="1274238"/>
            <a:ext cx="4804708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Situation cards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Open space in the classroom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770563" y="1274238"/>
            <a:ext cx="487034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groups, we act out scenes about digital media use and look for better alternatives for each situation.</a:t>
            </a: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40AC47-5C6D-569A-5CF0-1810EB44D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091646" y="-1359389"/>
            <a:ext cx="9647507" cy="126492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1798D-D664-3700-12BA-F5F38454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D738E0-F180-90A9-8EB9-C91952EC3CAC}"/>
              </a:ext>
            </a:extLst>
          </p:cNvPr>
          <p:cNvSpPr/>
          <p:nvPr/>
        </p:nvSpPr>
        <p:spPr>
          <a:xfrm rot="5400000">
            <a:off x="4546065" y="-429754"/>
            <a:ext cx="9195870" cy="11146509"/>
          </a:xfrm>
          <a:custGeom>
            <a:avLst/>
            <a:gdLst/>
            <a:ahLst/>
            <a:cxnLst/>
            <a:rect l="l" t="t" r="r" b="b"/>
            <a:pathLst>
              <a:path w="9195870" h="11146509">
                <a:moveTo>
                  <a:pt x="0" y="0"/>
                </a:moveTo>
                <a:lnTo>
                  <a:pt x="9195870" y="0"/>
                </a:lnTo>
                <a:lnTo>
                  <a:pt x="9195870" y="11146508"/>
                </a:lnTo>
                <a:lnTo>
                  <a:pt x="0" y="11146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3C9F4C-842A-79D4-B6D9-672B4756E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711612" y="-4330111"/>
            <a:ext cx="1219200" cy="101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13306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605F5-7DFF-342A-1AF5-F9AB1F2B2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EA417E-2B22-66B6-8A57-F48C305115C4}"/>
              </a:ext>
            </a:extLst>
          </p:cNvPr>
          <p:cNvSpPr/>
          <p:nvPr/>
        </p:nvSpPr>
        <p:spPr>
          <a:xfrm rot="5400000">
            <a:off x="4674047" y="-514668"/>
            <a:ext cx="8939906" cy="11316336"/>
          </a:xfrm>
          <a:custGeom>
            <a:avLst/>
            <a:gdLst/>
            <a:ahLst/>
            <a:cxnLst/>
            <a:rect l="l" t="t" r="r" b="b"/>
            <a:pathLst>
              <a:path w="8939906" h="11316336">
                <a:moveTo>
                  <a:pt x="0" y="0"/>
                </a:moveTo>
                <a:lnTo>
                  <a:pt x="8939906" y="0"/>
                </a:lnTo>
                <a:lnTo>
                  <a:pt x="8939906" y="11316336"/>
                </a:lnTo>
                <a:lnTo>
                  <a:pt x="0" y="11316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3783B5-45F0-9666-975E-DEBD7A40E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681154" y="-4064323"/>
            <a:ext cx="679069" cy="950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08798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32447" y="1028700"/>
            <a:ext cx="10223106" cy="8229600"/>
          </a:xfrm>
          <a:custGeom>
            <a:avLst/>
            <a:gdLst/>
            <a:ahLst/>
            <a:cxnLst/>
            <a:rect l="l" t="t" r="r" b="b"/>
            <a:pathLst>
              <a:path w="10223106" h="8229600">
                <a:moveTo>
                  <a:pt x="0" y="0"/>
                </a:moveTo>
                <a:lnTo>
                  <a:pt x="10223106" y="0"/>
                </a:lnTo>
                <a:lnTo>
                  <a:pt x="102231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501700" y="3204722"/>
            <a:ext cx="7284600" cy="3478696"/>
            <a:chOff x="0" y="0"/>
            <a:chExt cx="1918578" cy="916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18578" cy="916200"/>
            </a:xfrm>
            <a:custGeom>
              <a:avLst/>
              <a:gdLst/>
              <a:ahLst/>
              <a:cxnLst/>
              <a:rect l="l" t="t" r="r" b="b"/>
              <a:pathLst>
                <a:path w="1918578" h="916200">
                  <a:moveTo>
                    <a:pt x="23913" y="0"/>
                  </a:moveTo>
                  <a:lnTo>
                    <a:pt x="1894665" y="0"/>
                  </a:lnTo>
                  <a:cubicBezTo>
                    <a:pt x="1901007" y="0"/>
                    <a:pt x="1907090" y="2519"/>
                    <a:pt x="1911574" y="7004"/>
                  </a:cubicBezTo>
                  <a:cubicBezTo>
                    <a:pt x="1916058" y="11488"/>
                    <a:pt x="1918578" y="17571"/>
                    <a:pt x="1918578" y="23913"/>
                  </a:cubicBezTo>
                  <a:lnTo>
                    <a:pt x="1918578" y="892287"/>
                  </a:lnTo>
                  <a:cubicBezTo>
                    <a:pt x="1918578" y="898629"/>
                    <a:pt x="1916058" y="904712"/>
                    <a:pt x="1911574" y="909196"/>
                  </a:cubicBezTo>
                  <a:cubicBezTo>
                    <a:pt x="1907090" y="913681"/>
                    <a:pt x="1901007" y="916200"/>
                    <a:pt x="1894665" y="916200"/>
                  </a:cubicBezTo>
                  <a:lnTo>
                    <a:pt x="23913" y="916200"/>
                  </a:lnTo>
                  <a:cubicBezTo>
                    <a:pt x="17571" y="916200"/>
                    <a:pt x="11488" y="913681"/>
                    <a:pt x="7004" y="909196"/>
                  </a:cubicBezTo>
                  <a:cubicBezTo>
                    <a:pt x="2519" y="904712"/>
                    <a:pt x="0" y="898629"/>
                    <a:pt x="0" y="892287"/>
                  </a:cubicBezTo>
                  <a:lnTo>
                    <a:pt x="0" y="23913"/>
                  </a:lnTo>
                  <a:cubicBezTo>
                    <a:pt x="0" y="17571"/>
                    <a:pt x="2519" y="11488"/>
                    <a:pt x="7004" y="7004"/>
                  </a:cubicBezTo>
                  <a:cubicBezTo>
                    <a:pt x="11488" y="2519"/>
                    <a:pt x="17571" y="0"/>
                    <a:pt x="23913" y="0"/>
                  </a:cubicBezTo>
                  <a:close/>
                </a:path>
              </a:pathLst>
            </a:custGeom>
            <a:solidFill>
              <a:srgbClr val="FFED4C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918578" cy="992400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543"/>
                </a:lnSpc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Digital media are part of your life,</a:t>
              </a:r>
            </a:p>
            <a:p>
              <a:pPr algn="ctr">
                <a:lnSpc>
                  <a:spcPts val="3543"/>
                </a:lnSpc>
              </a:pPr>
              <a:r>
                <a:rPr lang="en-US" sz="2531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but you can learn to use them in a way that's good for you.</a:t>
              </a:r>
            </a:p>
            <a:p>
              <a:pPr algn="ctr">
                <a:lnSpc>
                  <a:spcPts val="3543"/>
                </a:lnSpc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Everyone can find their own balance between screens and screen-free activities.</a:t>
              </a:r>
            </a:p>
            <a:p>
              <a:pPr algn="ctr">
                <a:lnSpc>
                  <a:spcPts val="3543"/>
                </a:lnSpc>
                <a:spcBef>
                  <a:spcPct val="0"/>
                </a:spcBef>
              </a:pPr>
              <a:r>
                <a:rPr lang="en-US" sz="253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most important thing: </a:t>
              </a:r>
              <a:r>
                <a:rPr lang="en-US" sz="2531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pay attention to your sleep, your time, and your emotions.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DBE186-1C3C-0626-9CDA-5F942E0C6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0" y="2083184"/>
            <a:ext cx="10093837" cy="8461633"/>
            <a:chOff x="0" y="0"/>
            <a:chExt cx="9570453" cy="8022882"/>
          </a:xfrm>
        </p:grpSpPr>
        <p:sp>
          <p:nvSpPr>
            <p:cNvPr id="3" name="Freeform 3" descr="A group of children and a teacher  AI-generated content may be incorrect."/>
            <p:cNvSpPr/>
            <p:nvPr/>
          </p:nvSpPr>
          <p:spPr>
            <a:xfrm>
              <a:off x="0" y="0"/>
              <a:ext cx="9570466" cy="8022844"/>
            </a:xfrm>
            <a:custGeom>
              <a:avLst/>
              <a:gdLst/>
              <a:ahLst/>
              <a:cxnLst/>
              <a:rect l="l" t="t" r="r" b="b"/>
              <a:pathLst>
                <a:path w="9570466" h="8022844">
                  <a:moveTo>
                    <a:pt x="0" y="0"/>
                  </a:moveTo>
                  <a:lnTo>
                    <a:pt x="9570466" y="0"/>
                  </a:lnTo>
                  <a:lnTo>
                    <a:pt x="9570466" y="8022844"/>
                  </a:lnTo>
                  <a:lnTo>
                    <a:pt x="0" y="8022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843590" y="1391661"/>
            <a:ext cx="660082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talk together about how media influence our wellbeing.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0029" y="2967049"/>
            <a:ext cx="19470541" cy="13870180"/>
            <a:chOff x="0" y="0"/>
            <a:chExt cx="13845718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845794" cy="9863201"/>
            </a:xfrm>
            <a:custGeom>
              <a:avLst/>
              <a:gdLst/>
              <a:ahLst/>
              <a:cxnLst/>
              <a:rect l="l" t="t" r="r" b="b"/>
              <a:pathLst>
                <a:path w="13845794" h="9863201">
                  <a:moveTo>
                    <a:pt x="0" y="4931664"/>
                  </a:moveTo>
                  <a:cubicBezTo>
                    <a:pt x="0" y="2208022"/>
                    <a:pt x="3099435" y="0"/>
                    <a:pt x="6922897" y="0"/>
                  </a:cubicBezTo>
                  <a:cubicBezTo>
                    <a:pt x="10746359" y="0"/>
                    <a:pt x="13845794" y="2208022"/>
                    <a:pt x="13845794" y="4931664"/>
                  </a:cubicBezTo>
                  <a:cubicBezTo>
                    <a:pt x="13845794" y="7655306"/>
                    <a:pt x="10746232" y="9863201"/>
                    <a:pt x="6922897" y="9863201"/>
                  </a:cubicBezTo>
                  <a:cubicBezTo>
                    <a:pt x="3099562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015756" y="852245"/>
            <a:ext cx="14561276" cy="786823"/>
            <a:chOff x="0" y="0"/>
            <a:chExt cx="11704320" cy="63244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632446"/>
            </a:xfrm>
            <a:custGeom>
              <a:avLst/>
              <a:gdLst/>
              <a:ahLst/>
              <a:cxnLst/>
              <a:rect l="l" t="t" r="r" b="b"/>
              <a:pathLst>
                <a:path w="11704320" h="632446">
                  <a:moveTo>
                    <a:pt x="0" y="0"/>
                  </a:moveTo>
                  <a:lnTo>
                    <a:pt x="11704320" y="0"/>
                  </a:lnTo>
                  <a:lnTo>
                    <a:pt x="11704320" y="632446"/>
                  </a:lnTo>
                  <a:lnTo>
                    <a:pt x="0" y="6324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10598" b="-31059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6705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4968"/>
                </a:lnSpc>
                <a:spcBef>
                  <a:spcPct val="0"/>
                </a:spcBef>
              </a:pPr>
              <a:r>
                <a:rPr lang="en-US" sz="414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Day 1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245028" y="1676809"/>
            <a:ext cx="6102748" cy="79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71"/>
              </a:lnSpc>
              <a:spcBef>
                <a:spcPct val="0"/>
              </a:spcBef>
            </a:pPr>
            <a:r>
              <a:rPr lang="en-US" sz="4976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Rights in the World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40026" y="4920331"/>
            <a:ext cx="2111768" cy="53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46"/>
              </a:lnSpc>
              <a:spcBef>
                <a:spcPct val="0"/>
              </a:spcBef>
            </a:pPr>
            <a:r>
              <a:rPr lang="en-US" sz="3538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Activity 1.1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20794" y="6639256"/>
            <a:ext cx="9350232" cy="1754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94"/>
              </a:lnSpc>
              <a:spcBef>
                <a:spcPct val="0"/>
              </a:spcBef>
            </a:pPr>
            <a:r>
              <a:rPr lang="en-US" sz="5662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 Media and Wellbeing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10349" y="1498025"/>
            <a:ext cx="676291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Symbolic objects</a:t>
            </a:r>
          </a:p>
          <a:p>
            <a:pPr marL="257302" lvl="1" indent="-128651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a circle</a:t>
            </a:r>
          </a:p>
          <a:p>
            <a:pPr marL="257387" lvl="1" indent="-128693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910349" y="5543327"/>
            <a:ext cx="51093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talk about how digital media influence your life.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Each object helps us reflect and share experiences.</a:t>
            </a:r>
          </a:p>
        </p:txBody>
      </p:sp>
      <p:sp>
        <p:nvSpPr>
          <p:cNvPr id="4" name="Freeform 4"/>
          <p:cNvSpPr/>
          <p:nvPr/>
        </p:nvSpPr>
        <p:spPr>
          <a:xfrm>
            <a:off x="12693210" y="305677"/>
            <a:ext cx="9549585" cy="9523785"/>
          </a:xfrm>
          <a:custGeom>
            <a:avLst/>
            <a:gdLst/>
            <a:ahLst/>
            <a:cxnLst/>
            <a:rect l="l" t="t" r="r" b="b"/>
            <a:pathLst>
              <a:path w="9549585" h="9523785">
                <a:moveTo>
                  <a:pt x="0" y="0"/>
                </a:moveTo>
                <a:lnTo>
                  <a:pt x="9549585" y="0"/>
                </a:lnTo>
                <a:lnTo>
                  <a:pt x="9549585" y="9523785"/>
                </a:lnTo>
                <a:lnTo>
                  <a:pt x="0" y="9523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8" r="-8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70261" y="-165007"/>
            <a:ext cx="11008885" cy="10452007"/>
          </a:xfrm>
          <a:custGeom>
            <a:avLst/>
            <a:gdLst/>
            <a:ahLst/>
            <a:cxnLst/>
            <a:rect l="l" t="t" r="r" b="b"/>
            <a:pathLst>
              <a:path w="11008885" h="10452007">
                <a:moveTo>
                  <a:pt x="0" y="0"/>
                </a:moveTo>
                <a:lnTo>
                  <a:pt x="11008885" y="0"/>
                </a:lnTo>
                <a:lnTo>
                  <a:pt x="11008885" y="10452007"/>
                </a:lnTo>
                <a:lnTo>
                  <a:pt x="0" y="10452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535" b="-253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5004631" y="1155050"/>
            <a:ext cx="579643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leads us to reflect on the times and habits of device use.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15835" y="3062998"/>
            <a:ext cx="601814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symbolizes time management and breaks in media use.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31024" y="4970947"/>
            <a:ext cx="528595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encourages discussion about activities without digital media.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15835" y="6878895"/>
            <a:ext cx="579643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refers to healthy sleep and screen-free moments.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85087" y="8786843"/>
            <a:ext cx="536644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represents activities outside the Internet.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83134" y="2252450"/>
            <a:ext cx="11321732" cy="7462055"/>
          </a:xfrm>
          <a:custGeom>
            <a:avLst/>
            <a:gdLst/>
            <a:ahLst/>
            <a:cxnLst/>
            <a:rect l="l" t="t" r="r" b="b"/>
            <a:pathLst>
              <a:path w="11321732" h="7462055">
                <a:moveTo>
                  <a:pt x="0" y="0"/>
                </a:moveTo>
                <a:lnTo>
                  <a:pt x="11321732" y="0"/>
                </a:lnTo>
                <a:lnTo>
                  <a:pt x="11321732" y="7462054"/>
                </a:lnTo>
                <a:lnTo>
                  <a:pt x="0" y="74620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02" b="-20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6935498" y="579623"/>
            <a:ext cx="3992139" cy="444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6"/>
              </a:lnSpc>
              <a:spcBef>
                <a:spcPct val="0"/>
              </a:spcBef>
            </a:pPr>
            <a:r>
              <a:rPr lang="en-US" sz="2797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this activity healthy?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1189</Words>
  <Application>Microsoft Office PowerPoint</Application>
  <PresentationFormat>Custom</PresentationFormat>
  <Paragraphs>240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Poppins</vt:lpstr>
      <vt:lpstr>Aptos Bold</vt:lpstr>
      <vt:lpstr>Poppins Bold</vt:lpstr>
      <vt:lpstr>Calibri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M8_Use of digital media and mental health_Primary school</dc:title>
  <cp:lastModifiedBy>Itzel Gn</cp:lastModifiedBy>
  <cp:revision>2</cp:revision>
  <dcterms:created xsi:type="dcterms:W3CDTF">2006-08-16T00:00:00Z</dcterms:created>
  <dcterms:modified xsi:type="dcterms:W3CDTF">2026-04-03T11:46:59Z</dcterms:modified>
  <dc:identifier>DAHFcJe_VDo</dc:identifier>
</cp:coreProperties>
</file>