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6" r:id="rId46"/>
    <p:sldId id="307" r:id="rId47"/>
    <p:sldId id="308" r:id="rId48"/>
    <p:sldId id="309" r:id="rId49"/>
    <p:sldId id="304" r:id="rId50"/>
    <p:sldId id="305" r:id="rId51"/>
  </p:sldIdLst>
  <p:sldSz cx="18288000" cy="10287000"/>
  <p:notesSz cx="6858000" cy="9144000"/>
  <p:embeddedFontLst>
    <p:embeddedFont>
      <p:font typeface="Aptos Bold" panose="020B0604020202020204" charset="0"/>
      <p:regular r:id="rId52"/>
    </p:embeddedFont>
    <p:embeddedFont>
      <p:font typeface="Poppins" panose="00000500000000000000" pitchFamily="2" charset="0"/>
      <p:regular r:id="rId53"/>
      <p:bold r:id="rId54"/>
      <p:italic r:id="rId55"/>
      <p:boldItalic r:id="rId56"/>
    </p:embeddedFont>
    <p:embeddedFont>
      <p:font typeface="Poppins Bold" panose="00000800000000000000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9" autoAdjust="0"/>
    <p:restoredTop sz="94622" autoAdjust="0"/>
  </p:normalViewPr>
  <p:slideViewPr>
    <p:cSldViewPr>
      <p:cViewPr varScale="1">
        <p:scale>
          <a:sx n="77" d="100"/>
          <a:sy n="77" d="100"/>
        </p:scale>
        <p:origin x="9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03848" y="467096"/>
            <a:ext cx="11680304" cy="9562821"/>
            <a:chOff x="0" y="0"/>
            <a:chExt cx="11606543" cy="95024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6530" cy="9502546"/>
            </a:xfrm>
            <a:custGeom>
              <a:avLst/>
              <a:gdLst/>
              <a:ahLst/>
              <a:cxnLst/>
              <a:rect l="l" t="t" r="r" b="b"/>
              <a:pathLst>
                <a:path w="11606530" h="9502546">
                  <a:moveTo>
                    <a:pt x="0" y="4751274"/>
                  </a:moveTo>
                  <a:cubicBezTo>
                    <a:pt x="0" y="2127231"/>
                    <a:pt x="2598166" y="0"/>
                    <a:pt x="5803265" y="0"/>
                  </a:cubicBezTo>
                  <a:cubicBezTo>
                    <a:pt x="9008364" y="0"/>
                    <a:pt x="11606530" y="2127231"/>
                    <a:pt x="11606530" y="4751274"/>
                  </a:cubicBezTo>
                  <a:cubicBezTo>
                    <a:pt x="11606530" y="7375317"/>
                    <a:pt x="9008364" y="9502546"/>
                    <a:pt x="5803265" y="9502546"/>
                  </a:cubicBezTo>
                  <a:cubicBezTo>
                    <a:pt x="2598166" y="9502546"/>
                    <a:pt x="0" y="7375188"/>
                    <a:pt x="0" y="475127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003416" y="242498"/>
            <a:ext cx="8556867" cy="3581400"/>
            <a:chOff x="0" y="0"/>
            <a:chExt cx="8113178" cy="33956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13173" cy="3395695"/>
            </a:xfrm>
            <a:custGeom>
              <a:avLst/>
              <a:gdLst/>
              <a:ahLst/>
              <a:cxnLst/>
              <a:rect l="l" t="t" r="r" b="b"/>
              <a:pathLst>
                <a:path w="8113173" h="3395695">
                  <a:moveTo>
                    <a:pt x="0" y="0"/>
                  </a:moveTo>
                  <a:lnTo>
                    <a:pt x="8113173" y="0"/>
                  </a:lnTo>
                  <a:lnTo>
                    <a:pt x="8113173" y="3395695"/>
                  </a:lnTo>
                  <a:lnTo>
                    <a:pt x="0" y="339569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11" r="-208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8113178" cy="339569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8:</a:t>
              </a:r>
            </a:p>
            <a:p>
              <a:pPr algn="ctr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Uso dei media digitali e salute mentale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6390473" y="3823898"/>
            <a:ext cx="5507054" cy="5117287"/>
          </a:xfrm>
          <a:custGeom>
            <a:avLst/>
            <a:gdLst/>
            <a:ahLst/>
            <a:cxnLst/>
            <a:rect l="l" t="t" r="r" b="b"/>
            <a:pathLst>
              <a:path w="5507054" h="5117287">
                <a:moveTo>
                  <a:pt x="0" y="0"/>
                </a:moveTo>
                <a:lnTo>
                  <a:pt x="5507054" y="0"/>
                </a:lnTo>
                <a:lnTo>
                  <a:pt x="5507054" y="5117286"/>
                </a:lnTo>
                <a:lnTo>
                  <a:pt x="0" y="51172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0" b="-2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7779327" y="9450882"/>
            <a:ext cx="2729345" cy="43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38796" y="863463"/>
            <a:ext cx="5324604" cy="414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2"/>
              </a:lnSpc>
            </a:pPr>
            <a:r>
              <a:rPr lang="en-US" sz="27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</a:t>
            </a:r>
            <a:r>
              <a:rPr lang="en-US" sz="27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27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è </a:t>
            </a:r>
            <a:r>
              <a:rPr lang="en-US" sz="27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salutare</a:t>
            </a:r>
            <a:r>
              <a:rPr lang="en-US" sz="27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</p:txBody>
      </p:sp>
      <p:sp>
        <p:nvSpPr>
          <p:cNvPr id="3" name="Freeform 3"/>
          <p:cNvSpPr/>
          <p:nvPr/>
        </p:nvSpPr>
        <p:spPr>
          <a:xfrm>
            <a:off x="4678349" y="2465625"/>
            <a:ext cx="9178815" cy="6933452"/>
          </a:xfrm>
          <a:custGeom>
            <a:avLst/>
            <a:gdLst/>
            <a:ahLst/>
            <a:cxnLst/>
            <a:rect l="l" t="t" r="r" b="b"/>
            <a:pathLst>
              <a:path w="9178815" h="6933452">
                <a:moveTo>
                  <a:pt x="0" y="0"/>
                </a:moveTo>
                <a:lnTo>
                  <a:pt x="9178815" y="0"/>
                </a:lnTo>
                <a:lnTo>
                  <a:pt x="9178815" y="6933452"/>
                </a:lnTo>
                <a:lnTo>
                  <a:pt x="0" y="69334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04" b="-104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91782" y="895527"/>
            <a:ext cx="4558906" cy="43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0"/>
              </a:lnSpc>
            </a:pPr>
            <a:r>
              <a:rPr lang="en-US" sz="272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attività è salutare?</a:t>
            </a:r>
          </a:p>
        </p:txBody>
      </p:sp>
      <p:sp>
        <p:nvSpPr>
          <p:cNvPr id="3" name="Freeform 3"/>
          <p:cNvSpPr/>
          <p:nvPr/>
        </p:nvSpPr>
        <p:spPr>
          <a:xfrm rot="5400000">
            <a:off x="5678013" y="2383155"/>
            <a:ext cx="6931975" cy="7017098"/>
          </a:xfrm>
          <a:custGeom>
            <a:avLst/>
            <a:gdLst/>
            <a:ahLst/>
            <a:cxnLst/>
            <a:rect l="l" t="t" r="r" b="b"/>
            <a:pathLst>
              <a:path w="6931975" h="7017098">
                <a:moveTo>
                  <a:pt x="0" y="0"/>
                </a:moveTo>
                <a:lnTo>
                  <a:pt x="6931974" y="0"/>
                </a:lnTo>
                <a:lnTo>
                  <a:pt x="6931974" y="7017098"/>
                </a:lnTo>
                <a:lnTo>
                  <a:pt x="0" y="7017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67" b="-67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5335" y="3222903"/>
            <a:ext cx="9057329" cy="3841193"/>
            <a:chOff x="0" y="0"/>
            <a:chExt cx="2385469" cy="10116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5469" cy="1011672"/>
            </a:xfrm>
            <a:custGeom>
              <a:avLst/>
              <a:gdLst/>
              <a:ahLst/>
              <a:cxnLst/>
              <a:rect l="l" t="t" r="r" b="b"/>
              <a:pathLst>
                <a:path w="2385469" h="1011672">
                  <a:moveTo>
                    <a:pt x="25643" y="0"/>
                  </a:moveTo>
                  <a:lnTo>
                    <a:pt x="2359826" y="0"/>
                  </a:lnTo>
                  <a:cubicBezTo>
                    <a:pt x="2373989" y="0"/>
                    <a:pt x="2385469" y="11481"/>
                    <a:pt x="2385469" y="25643"/>
                  </a:cubicBezTo>
                  <a:lnTo>
                    <a:pt x="2385469" y="986029"/>
                  </a:lnTo>
                  <a:cubicBezTo>
                    <a:pt x="2385469" y="992830"/>
                    <a:pt x="2382768" y="999353"/>
                    <a:pt x="2377959" y="1004162"/>
                  </a:cubicBezTo>
                  <a:cubicBezTo>
                    <a:pt x="2373150" y="1008971"/>
                    <a:pt x="2366627" y="1011672"/>
                    <a:pt x="2359826" y="1011672"/>
                  </a:cubicBezTo>
                  <a:lnTo>
                    <a:pt x="25643" y="1011672"/>
                  </a:lnTo>
                  <a:cubicBezTo>
                    <a:pt x="18842" y="1011672"/>
                    <a:pt x="12320" y="1008971"/>
                    <a:pt x="7511" y="1004162"/>
                  </a:cubicBezTo>
                  <a:cubicBezTo>
                    <a:pt x="2702" y="999353"/>
                    <a:pt x="0" y="992830"/>
                    <a:pt x="0" y="986029"/>
                  </a:cubicBezTo>
                  <a:lnTo>
                    <a:pt x="0" y="25643"/>
                  </a:lnTo>
                  <a:cubicBezTo>
                    <a:pt x="0" y="18842"/>
                    <a:pt x="2702" y="12320"/>
                    <a:pt x="7511" y="7511"/>
                  </a:cubicBezTo>
                  <a:cubicBezTo>
                    <a:pt x="12320" y="2702"/>
                    <a:pt x="18842" y="0"/>
                    <a:pt x="25643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385469" cy="1030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media digitali utilizzi ogni giorno?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92087" y="4384018"/>
            <a:ext cx="1743801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00633" y="5708788"/>
            <a:ext cx="7926709" cy="2742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Gioco del dado – Emozioni legate ai media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27439" y="3080841"/>
            <a:ext cx="763706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Dado dei media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Dado delle emozioni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822689" y="6847497"/>
            <a:ext cx="12737889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Lanciamo i dadi e ogni combinazione serve a raccontare esperienze reali.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Insieme osserviamo quali emozioni positive e negative i media suscitano in noi.</a:t>
            </a:r>
          </a:p>
        </p:txBody>
      </p:sp>
      <p:sp>
        <p:nvSpPr>
          <p:cNvPr id="4" name="Freeform 4"/>
          <p:cNvSpPr/>
          <p:nvPr/>
        </p:nvSpPr>
        <p:spPr>
          <a:xfrm rot="-1476060">
            <a:off x="9868689" y="1799963"/>
            <a:ext cx="4809042" cy="4516608"/>
          </a:xfrm>
          <a:custGeom>
            <a:avLst/>
            <a:gdLst/>
            <a:ahLst/>
            <a:cxnLst/>
            <a:rect l="l" t="t" r="r" b="b"/>
            <a:pathLst>
              <a:path w="4809042" h="4516608">
                <a:moveTo>
                  <a:pt x="0" y="0"/>
                </a:moveTo>
                <a:lnTo>
                  <a:pt x="4809042" y="0"/>
                </a:lnTo>
                <a:lnTo>
                  <a:pt x="4809042" y="4516607"/>
                </a:lnTo>
                <a:lnTo>
                  <a:pt x="0" y="4516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336" r="-336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134" y="2221103"/>
            <a:ext cx="8312218" cy="2192911"/>
            <a:chOff x="0" y="0"/>
            <a:chExt cx="11082957" cy="292388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1082957" cy="2923882"/>
              <a:chOff x="0" y="0"/>
              <a:chExt cx="2189226" cy="57755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89226" cy="577557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577557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550052"/>
                    </a:lnTo>
                    <a:cubicBezTo>
                      <a:pt x="2189226" y="557347"/>
                      <a:pt x="2186328" y="564343"/>
                      <a:pt x="2181170" y="569501"/>
                    </a:cubicBezTo>
                    <a:cubicBezTo>
                      <a:pt x="2176012" y="574659"/>
                      <a:pt x="2169016" y="577557"/>
                      <a:pt x="2161721" y="577557"/>
                    </a:cubicBezTo>
                    <a:lnTo>
                      <a:pt x="27505" y="577557"/>
                    </a:lnTo>
                    <a:cubicBezTo>
                      <a:pt x="20210" y="577557"/>
                      <a:pt x="13214" y="574659"/>
                      <a:pt x="8056" y="569501"/>
                    </a:cubicBezTo>
                    <a:cubicBezTo>
                      <a:pt x="2898" y="564343"/>
                      <a:pt x="0" y="557347"/>
                      <a:pt x="0" y="550052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2189226" cy="5966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382904" y="94595"/>
              <a:ext cx="1344342" cy="2252488"/>
            </a:xfrm>
            <a:custGeom>
              <a:avLst/>
              <a:gdLst/>
              <a:ahLst/>
              <a:cxnLst/>
              <a:rect l="l" t="t" r="r" b="b"/>
              <a:pathLst>
                <a:path w="1344342" h="2252488">
                  <a:moveTo>
                    <a:pt x="0" y="0"/>
                  </a:moveTo>
                  <a:lnTo>
                    <a:pt x="1344342" y="0"/>
                  </a:lnTo>
                  <a:lnTo>
                    <a:pt x="1344342" y="2252488"/>
                  </a:lnTo>
                  <a:lnTo>
                    <a:pt x="0" y="2252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54799" y="405798"/>
              <a:ext cx="2563783" cy="1630083"/>
            </a:xfrm>
            <a:custGeom>
              <a:avLst/>
              <a:gdLst/>
              <a:ahLst/>
              <a:cxnLst/>
              <a:rect l="l" t="t" r="r" b="b"/>
              <a:pathLst>
                <a:path w="2563783" h="1630083">
                  <a:moveTo>
                    <a:pt x="0" y="0"/>
                  </a:moveTo>
                  <a:lnTo>
                    <a:pt x="2563783" y="0"/>
                  </a:lnTo>
                  <a:lnTo>
                    <a:pt x="2563783" y="1630083"/>
                  </a:lnTo>
                  <a:lnTo>
                    <a:pt x="0" y="1630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004369" y="960688"/>
              <a:ext cx="1439664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816543" y="960688"/>
              <a:ext cx="1439664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345504" y="608858"/>
              <a:ext cx="3737453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Guardare video sulle ingiustizie mi fa arrabbiare.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36134" y="4779781"/>
            <a:ext cx="8312218" cy="1773438"/>
            <a:chOff x="0" y="0"/>
            <a:chExt cx="11082957" cy="2364584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1082957" cy="2364584"/>
              <a:chOff x="0" y="0"/>
              <a:chExt cx="2189226" cy="46707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189226" cy="467078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467078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439573"/>
                    </a:lnTo>
                    <a:cubicBezTo>
                      <a:pt x="2189226" y="446868"/>
                      <a:pt x="2186328" y="453864"/>
                      <a:pt x="2181170" y="459022"/>
                    </a:cubicBezTo>
                    <a:cubicBezTo>
                      <a:pt x="2176012" y="464181"/>
                      <a:pt x="2169016" y="467078"/>
                      <a:pt x="2161721" y="467078"/>
                    </a:cubicBezTo>
                    <a:lnTo>
                      <a:pt x="27505" y="467078"/>
                    </a:lnTo>
                    <a:cubicBezTo>
                      <a:pt x="20210" y="467078"/>
                      <a:pt x="13214" y="464181"/>
                      <a:pt x="8056" y="459022"/>
                    </a:cubicBezTo>
                    <a:cubicBezTo>
                      <a:pt x="2898" y="453864"/>
                      <a:pt x="0" y="446868"/>
                      <a:pt x="0" y="439573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2189226" cy="4861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3004369" y="960688"/>
              <a:ext cx="9413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32073" y="960688"/>
              <a:ext cx="8094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360160" y="544117"/>
              <a:ext cx="3549693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Ballare e ascoltare musica mi fa sentire molto bene.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4444334" y="203093"/>
              <a:ext cx="1575668" cy="2035494"/>
            </a:xfrm>
            <a:custGeom>
              <a:avLst/>
              <a:gdLst/>
              <a:ahLst/>
              <a:cxnLst/>
              <a:rect l="l" t="t" r="r" b="b"/>
              <a:pathLst>
                <a:path w="1575668" h="2035494">
                  <a:moveTo>
                    <a:pt x="0" y="0"/>
                  </a:moveTo>
                  <a:lnTo>
                    <a:pt x="1575668" y="0"/>
                  </a:lnTo>
                  <a:lnTo>
                    <a:pt x="1575668" y="2035493"/>
                  </a:lnTo>
                  <a:lnTo>
                    <a:pt x="0" y="2035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83090" y="169225"/>
              <a:ext cx="2090549" cy="2069361"/>
            </a:xfrm>
            <a:custGeom>
              <a:avLst/>
              <a:gdLst/>
              <a:ahLst/>
              <a:cxnLst/>
              <a:rect l="l" t="t" r="r" b="b"/>
              <a:pathLst>
                <a:path w="2090549" h="2069361">
                  <a:moveTo>
                    <a:pt x="0" y="0"/>
                  </a:moveTo>
                  <a:lnTo>
                    <a:pt x="2090550" y="0"/>
                  </a:lnTo>
                  <a:lnTo>
                    <a:pt x="2090550" y="2069361"/>
                  </a:lnTo>
                  <a:lnTo>
                    <a:pt x="0" y="2069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136134" y="6814803"/>
            <a:ext cx="8312218" cy="2078238"/>
            <a:chOff x="0" y="0"/>
            <a:chExt cx="11082957" cy="2770984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1082957" cy="2770984"/>
              <a:chOff x="0" y="0"/>
              <a:chExt cx="2189226" cy="54735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189226" cy="547355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547355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519850"/>
                    </a:lnTo>
                    <a:cubicBezTo>
                      <a:pt x="2189226" y="527145"/>
                      <a:pt x="2186328" y="534141"/>
                      <a:pt x="2181170" y="539299"/>
                    </a:cubicBezTo>
                    <a:cubicBezTo>
                      <a:pt x="2176012" y="544457"/>
                      <a:pt x="2169016" y="547355"/>
                      <a:pt x="2161721" y="547355"/>
                    </a:cubicBezTo>
                    <a:lnTo>
                      <a:pt x="27505" y="547355"/>
                    </a:lnTo>
                    <a:cubicBezTo>
                      <a:pt x="20210" y="547355"/>
                      <a:pt x="13214" y="544457"/>
                      <a:pt x="8056" y="539299"/>
                    </a:cubicBezTo>
                    <a:cubicBezTo>
                      <a:pt x="2898" y="534141"/>
                      <a:pt x="0" y="527145"/>
                      <a:pt x="0" y="519850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2189226" cy="5664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3004369" y="960688"/>
              <a:ext cx="9413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32073" y="960688"/>
              <a:ext cx="8094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360160" y="544117"/>
              <a:ext cx="3549693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sorprende parlare con qualcuno che è molto lontano.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751855" y="289262"/>
              <a:ext cx="1953019" cy="2299219"/>
            </a:xfrm>
            <a:custGeom>
              <a:avLst/>
              <a:gdLst/>
              <a:ahLst/>
              <a:cxnLst/>
              <a:rect l="l" t="t" r="r" b="b"/>
              <a:pathLst>
                <a:path w="1953019" h="2299219">
                  <a:moveTo>
                    <a:pt x="0" y="0"/>
                  </a:moveTo>
                  <a:lnTo>
                    <a:pt x="1953020" y="0"/>
                  </a:lnTo>
                  <a:lnTo>
                    <a:pt x="1953020" y="2299219"/>
                  </a:lnTo>
                  <a:lnTo>
                    <a:pt x="0" y="2299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4295258" y="423106"/>
              <a:ext cx="1622741" cy="2272532"/>
            </a:xfrm>
            <a:custGeom>
              <a:avLst/>
              <a:gdLst/>
              <a:ahLst/>
              <a:cxnLst/>
              <a:rect l="l" t="t" r="r" b="b"/>
              <a:pathLst>
                <a:path w="1622741" h="2272532">
                  <a:moveTo>
                    <a:pt x="0" y="0"/>
                  </a:moveTo>
                  <a:lnTo>
                    <a:pt x="1622741" y="0"/>
                  </a:lnTo>
                  <a:lnTo>
                    <a:pt x="1622741" y="2272532"/>
                  </a:lnTo>
                  <a:lnTo>
                    <a:pt x="0" y="227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639236" y="1374471"/>
            <a:ext cx="1100954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Lanciamo i dadi e ogni combinazione serve a raccontare esperienze reali.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25341" y="4501707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360570" y="938133"/>
            <a:ext cx="13871648" cy="981777"/>
            <a:chOff x="0" y="0"/>
            <a:chExt cx="11704320" cy="8283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828381"/>
            </a:xfrm>
            <a:custGeom>
              <a:avLst/>
              <a:gdLst/>
              <a:ahLst/>
              <a:cxnLst/>
              <a:rect l="l" t="t" r="r" b="b"/>
              <a:pathLst>
                <a:path w="11704320" h="828381">
                  <a:moveTo>
                    <a:pt x="0" y="0"/>
                  </a:moveTo>
                  <a:lnTo>
                    <a:pt x="11704320" y="0"/>
                  </a:lnTo>
                  <a:lnTo>
                    <a:pt x="11704320" y="828381"/>
                  </a:lnTo>
                  <a:lnTo>
                    <a:pt x="0" y="82838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7133" b="-21348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8664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733"/>
                </a:lnSpc>
              </a:pPr>
              <a:r>
                <a:rPr lang="en-US" sz="394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01838" y="1868751"/>
            <a:ext cx="8589112" cy="775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5"/>
              </a:lnSpc>
            </a:pPr>
            <a:r>
              <a:rPr lang="en-US" sz="488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Uso sano dei media digitali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64229" y="5460932"/>
            <a:ext cx="1959543" cy="51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5"/>
              </a:lnSpc>
            </a:pPr>
            <a:r>
              <a:rPr lang="en-US" sz="3371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</a:t>
            </a:r>
            <a:r>
              <a:rPr lang="en-US" sz="3371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2.1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90300" y="7086668"/>
            <a:ext cx="8907401" cy="168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2"/>
              </a:lnSpc>
            </a:pPr>
            <a:r>
              <a:rPr lang="en-US" sz="539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Tempi di </a:t>
            </a:r>
            <a:r>
              <a:rPr lang="en-US" sz="539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utilizzo</a:t>
            </a:r>
            <a:r>
              <a:rPr lang="en-US" sz="539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39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dei</a:t>
            </a:r>
            <a:r>
              <a:rPr lang="en-US" sz="5393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media </a:t>
            </a:r>
            <a:r>
              <a:rPr lang="en-US" sz="5393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digitali</a:t>
            </a:r>
            <a:endParaRPr lang="en-US" sz="5393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653E85-8FDC-E57C-8C50-D2BE0E14C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91245" y="2185546"/>
            <a:ext cx="5882053" cy="7349056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9536740" y="1067269"/>
            <a:ext cx="6168829" cy="1688350"/>
            <a:chOff x="0" y="0"/>
            <a:chExt cx="1403361" cy="3840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3361" cy="384087"/>
            </a:xfrm>
            <a:custGeom>
              <a:avLst/>
              <a:gdLst/>
              <a:ahLst/>
              <a:cxnLst/>
              <a:rect l="l" t="t" r="r" b="b"/>
              <a:pathLst>
                <a:path w="1403361" h="384087">
                  <a:moveTo>
                    <a:pt x="38821" y="0"/>
                  </a:moveTo>
                  <a:lnTo>
                    <a:pt x="1364540" y="0"/>
                  </a:lnTo>
                  <a:cubicBezTo>
                    <a:pt x="1385980" y="0"/>
                    <a:pt x="1403361" y="17381"/>
                    <a:pt x="1403361" y="38821"/>
                  </a:cubicBezTo>
                  <a:lnTo>
                    <a:pt x="1403361" y="345265"/>
                  </a:lnTo>
                  <a:cubicBezTo>
                    <a:pt x="1403361" y="355561"/>
                    <a:pt x="1399271" y="365436"/>
                    <a:pt x="1391990" y="372716"/>
                  </a:cubicBezTo>
                  <a:cubicBezTo>
                    <a:pt x="1384710" y="379996"/>
                    <a:pt x="1374836" y="384087"/>
                    <a:pt x="1364540" y="384087"/>
                  </a:cubicBezTo>
                  <a:lnTo>
                    <a:pt x="38821" y="384087"/>
                  </a:lnTo>
                  <a:cubicBezTo>
                    <a:pt x="28525" y="384087"/>
                    <a:pt x="18651" y="379996"/>
                    <a:pt x="11370" y="372716"/>
                  </a:cubicBezTo>
                  <a:cubicBezTo>
                    <a:pt x="4090" y="365436"/>
                    <a:pt x="0" y="355561"/>
                    <a:pt x="0" y="345265"/>
                  </a:cubicBezTo>
                  <a:lnTo>
                    <a:pt x="0" y="38821"/>
                  </a:lnTo>
                  <a:cubicBezTo>
                    <a:pt x="0" y="28525"/>
                    <a:pt x="4090" y="18651"/>
                    <a:pt x="11370" y="11370"/>
                  </a:cubicBezTo>
                  <a:cubicBezTo>
                    <a:pt x="18651" y="4090"/>
                    <a:pt x="28525" y="0"/>
                    <a:pt x="38821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03361" cy="412662"/>
            </a:xfrm>
            <a:prstGeom prst="rect">
              <a:avLst/>
            </a:prstGeom>
          </p:spPr>
          <p:txBody>
            <a:bodyPr lIns="82705" tIns="82705" rIns="82705" bIns="82705" rtlCol="0" anchor="ctr"/>
            <a:lstStyle/>
            <a:p>
              <a:pPr algn="ctr">
                <a:lnSpc>
                  <a:spcPts val="3334"/>
                </a:lnSpc>
              </a:pPr>
              <a:r>
                <a:rPr lang="en-US" sz="2778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e per quanto tempo utilizzi ogni giorno il tuo tablet o il tuo cellulare?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94735" y="1896662"/>
            <a:ext cx="764197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Opzionale: poster da parete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94735" y="6802272"/>
            <a:ext cx="471641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Riflettiamo su quando e per quanto tempo utilizziamo cellulari o tablet.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78F32B2-C73A-2DB6-AE6B-68FA39ACC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363887" y="-1084415"/>
            <a:ext cx="9941228" cy="1242060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629400" y="1409700"/>
            <a:ext cx="2438400" cy="742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Einvernehmlich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vereinbart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429495" y="1700491"/>
            <a:ext cx="809718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59841" y="3186093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Minuten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9841" y="6005195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Minuten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59841" y="8966273"/>
            <a:ext cx="2175742" cy="363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11"/>
              </a:lnSpc>
              <a:spcBef>
                <a:spcPct val="0"/>
              </a:spcBef>
            </a:pPr>
            <a:r>
              <a:rPr lang="en-US" sz="22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Gesamtzeit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59841" y="7490195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358512" y="7490195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24707" y="1747156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58512" y="3186093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10000" y="6005195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92087" y="4384018"/>
            <a:ext cx="1743801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00633" y="5708788"/>
            <a:ext cx="7926709" cy="18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Gioco del dado – Emozioni dei media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14136" y="5824116"/>
            <a:ext cx="7259742" cy="4344289"/>
            <a:chOff x="0" y="0"/>
            <a:chExt cx="6883311" cy="4119029"/>
          </a:xfrm>
        </p:grpSpPr>
        <p:sp>
          <p:nvSpPr>
            <p:cNvPr id="3" name="Freeform 3" descr="A couple of girls sitting on a couch looking at a tablet  AI-generated content may be incorrect."/>
            <p:cNvSpPr/>
            <p:nvPr/>
          </p:nvSpPr>
          <p:spPr>
            <a:xfrm>
              <a:off x="0" y="0"/>
              <a:ext cx="6883273" cy="4118991"/>
            </a:xfrm>
            <a:custGeom>
              <a:avLst/>
              <a:gdLst/>
              <a:ahLst/>
              <a:cxnLst/>
              <a:rect l="l" t="t" r="r" b="b"/>
              <a:pathLst>
                <a:path w="6883273" h="4118991">
                  <a:moveTo>
                    <a:pt x="0" y="0"/>
                  </a:moveTo>
                  <a:lnTo>
                    <a:pt x="6883273" y="0"/>
                  </a:lnTo>
                  <a:lnTo>
                    <a:pt x="6883273" y="4118991"/>
                  </a:lnTo>
                  <a:lnTo>
                    <a:pt x="0" y="4118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50" b="-1293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333999" y="793166"/>
            <a:ext cx="7620002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imparare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modulo?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20253" y="1855393"/>
            <a:ext cx="10447493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media digitali come telefoni, tablet, videogiochi e social network possono aiutarti a giocare, imparare e restare in contatto con gli altri.</a:t>
            </a:r>
          </a:p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possono anche influenzare il tuo sonno, la tua concentrazione e le tue emozioni.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94128" y="4474172"/>
            <a:ext cx="1009974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Qui scopriremo come usarli in modo che ci facciano stare bene, prendendoci cura della nostra salute e del nostro tempo.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110D7F-5C0E-71A9-379E-7207529D3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049273" y="3304779"/>
            <a:ext cx="9352005" cy="1181024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590328" y="1432235"/>
            <a:ext cx="4373325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situazioni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lavagna dei pesi ed etichette per “sano” e “non sano”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27328" y="1432235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piccoli gruppi classifichiamo diverse situazioni di utilizzo dei media digitali.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871669" y="-834407"/>
            <a:ext cx="8544661" cy="12575674"/>
          </a:xfrm>
          <a:custGeom>
            <a:avLst/>
            <a:gdLst/>
            <a:ahLst/>
            <a:cxnLst/>
            <a:rect l="l" t="t" r="r" b="b"/>
            <a:pathLst>
              <a:path w="9164522" h="12575674">
                <a:moveTo>
                  <a:pt x="0" y="0"/>
                </a:moveTo>
                <a:lnTo>
                  <a:pt x="9164522" y="0"/>
                </a:lnTo>
                <a:lnTo>
                  <a:pt x="9164522" y="12575674"/>
                </a:lnTo>
                <a:lnTo>
                  <a:pt x="0" y="12575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254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141A4A-68EC-1680-246D-5F7511DCE33D}"/>
              </a:ext>
            </a:extLst>
          </p:cNvPr>
          <p:cNvSpPr txBox="1"/>
          <p:nvPr/>
        </p:nvSpPr>
        <p:spPr>
          <a:xfrm>
            <a:off x="2856162" y="583168"/>
            <a:ext cx="12460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Gioco a un gioco avvincente sul tablet proprio prima di andare a dormire.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956832" y="-190077"/>
            <a:ext cx="8374336" cy="11116690"/>
          </a:xfrm>
          <a:custGeom>
            <a:avLst/>
            <a:gdLst/>
            <a:ahLst/>
            <a:cxnLst/>
            <a:rect l="l" t="t" r="r" b="b"/>
            <a:pathLst>
              <a:path w="8823872" h="11116690">
                <a:moveTo>
                  <a:pt x="0" y="0"/>
                </a:moveTo>
                <a:lnTo>
                  <a:pt x="8823872" y="0"/>
                </a:lnTo>
                <a:lnTo>
                  <a:pt x="8823872" y="11116690"/>
                </a:lnTo>
                <a:lnTo>
                  <a:pt x="0" y="1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68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90491D-6509-DA6E-4286-997F568D72CA}"/>
              </a:ext>
            </a:extLst>
          </p:cNvPr>
          <p:cNvSpPr txBox="1"/>
          <p:nvPr/>
        </p:nvSpPr>
        <p:spPr>
          <a:xfrm>
            <a:off x="2856162" y="583168"/>
            <a:ext cx="12460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Leggo un libro per mezz'ora prima di andare a letto.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766110" y="-1026566"/>
            <a:ext cx="8742810" cy="12700946"/>
          </a:xfrm>
          <a:custGeom>
            <a:avLst/>
            <a:gdLst/>
            <a:ahLst/>
            <a:cxnLst/>
            <a:rect l="l" t="t" r="r" b="b"/>
            <a:pathLst>
              <a:path w="9112929" h="12700946">
                <a:moveTo>
                  <a:pt x="0" y="0"/>
                </a:moveTo>
                <a:lnTo>
                  <a:pt x="9112929" y="0"/>
                </a:lnTo>
                <a:lnTo>
                  <a:pt x="9112929" y="12700946"/>
                </a:lnTo>
                <a:lnTo>
                  <a:pt x="0" y="12700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3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A915D3-20E2-FAA6-6F52-20EC1FF5A719}"/>
              </a:ext>
            </a:extLst>
          </p:cNvPr>
          <p:cNvSpPr txBox="1"/>
          <p:nvPr/>
        </p:nvSpPr>
        <p:spPr>
          <a:xfrm>
            <a:off x="2856162" y="583168"/>
            <a:ext cx="12460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Guardo la TV per un'ora mentre parlo con i miei genitori. Seduto al tavolo</a:t>
            </a:r>
          </a:p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da pranzo.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002862" y="-694020"/>
            <a:ext cx="8282276" cy="12337319"/>
          </a:xfrm>
          <a:custGeom>
            <a:avLst/>
            <a:gdLst/>
            <a:ahLst/>
            <a:cxnLst/>
            <a:rect l="l" t="t" r="r" b="b"/>
            <a:pathLst>
              <a:path w="8944556" h="12337319">
                <a:moveTo>
                  <a:pt x="0" y="0"/>
                </a:moveTo>
                <a:lnTo>
                  <a:pt x="8944556" y="0"/>
                </a:lnTo>
                <a:lnTo>
                  <a:pt x="8944556" y="12337320"/>
                </a:lnTo>
                <a:lnTo>
                  <a:pt x="0" y="123373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99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4DD86-F098-5E4F-29ED-BA87FF25579A}"/>
              </a:ext>
            </a:extLst>
          </p:cNvPr>
          <p:cNvSpPr txBox="1"/>
          <p:nvPr/>
        </p:nvSpPr>
        <p:spPr>
          <a:xfrm>
            <a:off x="2856162" y="583168"/>
            <a:ext cx="12460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Gioco all'aperto con i miei amici e lascio il cellulare a casa.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825733" y="-150086"/>
            <a:ext cx="8636534" cy="11146509"/>
          </a:xfrm>
          <a:custGeom>
            <a:avLst/>
            <a:gdLst/>
            <a:ahLst/>
            <a:cxnLst/>
            <a:rect l="l" t="t" r="r" b="b"/>
            <a:pathLst>
              <a:path w="9195870" h="11146509">
                <a:moveTo>
                  <a:pt x="0" y="0"/>
                </a:moveTo>
                <a:lnTo>
                  <a:pt x="9195870" y="0"/>
                </a:lnTo>
                <a:lnTo>
                  <a:pt x="9195870" y="11146508"/>
                </a:lnTo>
                <a:lnTo>
                  <a:pt x="0" y="11146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7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286657-F826-E854-48FA-4B196C8A7F6F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Durante la pausa uso il mio smartphone per chattare con i miei amici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882269" y="-306446"/>
            <a:ext cx="8523461" cy="11316336"/>
          </a:xfrm>
          <a:custGeom>
            <a:avLst/>
            <a:gdLst/>
            <a:ahLst/>
            <a:cxnLst/>
            <a:rect l="l" t="t" r="r" b="b"/>
            <a:pathLst>
              <a:path w="8939906" h="11316336">
                <a:moveTo>
                  <a:pt x="0" y="0"/>
                </a:moveTo>
                <a:lnTo>
                  <a:pt x="8939906" y="0"/>
                </a:lnTo>
                <a:lnTo>
                  <a:pt x="8939906" y="11316336"/>
                </a:lnTo>
                <a:lnTo>
                  <a:pt x="0" y="1131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8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A8F23-D84D-88D0-C80B-D81E058ED9A9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Passo tutto il pomeriggio davanti allo schermo senza sosta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517603" y="244896"/>
            <a:ext cx="8920099" cy="10944907"/>
          </a:xfrm>
          <a:custGeom>
            <a:avLst/>
            <a:gdLst/>
            <a:ahLst/>
            <a:cxnLst/>
            <a:rect l="l" t="t" r="r" b="b"/>
            <a:pathLst>
              <a:path w="8920099" h="10944907">
                <a:moveTo>
                  <a:pt x="0" y="0"/>
                </a:moveTo>
                <a:lnTo>
                  <a:pt x="8920100" y="0"/>
                </a:lnTo>
                <a:lnTo>
                  <a:pt x="8920100" y="10944908"/>
                </a:lnTo>
                <a:lnTo>
                  <a:pt x="0" y="10944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33" t="-1520" r="6433" b="1520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630E79-F3DD-0E83-5CD2-53BD46AEC273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Mentre mangio uso il cellulare per scattare foto al cibo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006149" y="-422864"/>
            <a:ext cx="8275702" cy="12093230"/>
          </a:xfrm>
          <a:custGeom>
            <a:avLst/>
            <a:gdLst/>
            <a:ahLst/>
            <a:cxnLst/>
            <a:rect l="l" t="t" r="r" b="b"/>
            <a:pathLst>
              <a:path w="9236204" h="12093230">
                <a:moveTo>
                  <a:pt x="0" y="0"/>
                </a:moveTo>
                <a:lnTo>
                  <a:pt x="9236204" y="0"/>
                </a:lnTo>
                <a:lnTo>
                  <a:pt x="9236204" y="12093230"/>
                </a:lnTo>
                <a:lnTo>
                  <a:pt x="0" y="1209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0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DC2256-43E0-50E2-9417-3FD256670628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Guardo un film interessante con i miei genitori e poi ne parliamo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4608320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86096" y="1096450"/>
            <a:ext cx="12344400" cy="873077"/>
            <a:chOff x="0" y="0"/>
            <a:chExt cx="11704320" cy="8278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827805"/>
            </a:xfrm>
            <a:custGeom>
              <a:avLst/>
              <a:gdLst/>
              <a:ahLst/>
              <a:cxnLst/>
              <a:rect l="l" t="t" r="r" b="b"/>
              <a:pathLst>
                <a:path w="11704320" h="827805">
                  <a:moveTo>
                    <a:pt x="0" y="0"/>
                  </a:moveTo>
                  <a:lnTo>
                    <a:pt x="11704320" y="0"/>
                  </a:lnTo>
                  <a:lnTo>
                    <a:pt x="11704320" y="827805"/>
                  </a:lnTo>
                  <a:lnTo>
                    <a:pt x="0" y="82780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7298" b="-21369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8659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211"/>
                </a:lnSpc>
              </a:pPr>
              <a:r>
                <a:rPr lang="en-US" sz="350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Giorno 3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93705" y="1910888"/>
            <a:ext cx="11129181" cy="7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0"/>
              </a:lnSpc>
            </a:pPr>
            <a:r>
              <a:rPr lang="en-US" sz="43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Riflessione e sane abitudini mediatiche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92087" y="6062660"/>
            <a:ext cx="1743801" cy="455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3.1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00633" y="7512638"/>
            <a:ext cx="7926709" cy="77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Esperienze mediatiche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46245" y="914425"/>
            <a:ext cx="1754586" cy="514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3137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Obiettivi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901530" y="2053050"/>
            <a:ext cx="5316606" cy="620385"/>
            <a:chOff x="0" y="0"/>
            <a:chExt cx="7088808" cy="827180"/>
          </a:xfrm>
        </p:grpSpPr>
        <p:sp>
          <p:nvSpPr>
            <p:cNvPr id="4" name="TextBox 4"/>
            <p:cNvSpPr txBox="1"/>
            <p:nvPr/>
          </p:nvSpPr>
          <p:spPr>
            <a:xfrm>
              <a:off x="0" y="-28575"/>
              <a:ext cx="63007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48060" y="-14195"/>
              <a:ext cx="614074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Riflettere su come utilizzi i media digitali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01530" y="3643050"/>
            <a:ext cx="6474970" cy="620385"/>
            <a:chOff x="0" y="0"/>
            <a:chExt cx="8633293" cy="827180"/>
          </a:xfrm>
        </p:grpSpPr>
        <p:sp>
          <p:nvSpPr>
            <p:cNvPr id="7" name="TextBox 7"/>
            <p:cNvSpPr txBox="1"/>
            <p:nvPr/>
          </p:nvSpPr>
          <p:spPr>
            <a:xfrm>
              <a:off x="0" y="-28575"/>
              <a:ext cx="72913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02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48060" y="-14195"/>
              <a:ext cx="7685234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Scoprire quali cose sono positive e quali meno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01530" y="5233051"/>
            <a:ext cx="7443343" cy="641956"/>
            <a:chOff x="0" y="0"/>
            <a:chExt cx="9924457" cy="85594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8575"/>
              <a:ext cx="746443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03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5162" y="14566"/>
              <a:ext cx="890929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perché è importante fare pause dagli schermi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01530" y="6844623"/>
            <a:ext cx="6779672" cy="457200"/>
            <a:chOff x="0" y="0"/>
            <a:chExt cx="9039562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8575"/>
              <a:ext cx="782955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4567" y="14566"/>
              <a:ext cx="789499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Trovare modi per usarli in modo equilibrato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01530" y="8271439"/>
            <a:ext cx="6391442" cy="641942"/>
            <a:chOff x="0" y="0"/>
            <a:chExt cx="8521922" cy="85592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8575"/>
              <a:ext cx="769303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05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44567" y="14548"/>
              <a:ext cx="737735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Sviluppare le proprie abitudini sane per sentirsi meglio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2181700" y="1728093"/>
            <a:ext cx="5672525" cy="6160737"/>
          </a:xfrm>
          <a:custGeom>
            <a:avLst/>
            <a:gdLst/>
            <a:ahLst/>
            <a:cxnLst/>
            <a:rect l="l" t="t" r="r" b="b"/>
            <a:pathLst>
              <a:path w="5672525" h="6160737">
                <a:moveTo>
                  <a:pt x="0" y="0"/>
                </a:moveTo>
                <a:lnTo>
                  <a:pt x="5672525" y="0"/>
                </a:lnTo>
                <a:lnTo>
                  <a:pt x="5672525" y="6160737"/>
                </a:lnTo>
                <a:lnTo>
                  <a:pt x="0" y="6160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" b="-16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74592" y="5143500"/>
            <a:ext cx="9037832" cy="3034768"/>
            <a:chOff x="0" y="0"/>
            <a:chExt cx="2128454" cy="7146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8454" cy="714620"/>
            </a:xfrm>
            <a:custGeom>
              <a:avLst/>
              <a:gdLst/>
              <a:ahLst/>
              <a:cxnLst/>
              <a:rect l="l" t="t" r="r" b="b"/>
              <a:pathLst>
                <a:path w="2128454" h="714620">
                  <a:moveTo>
                    <a:pt x="2128454" y="40417"/>
                  </a:moveTo>
                  <a:lnTo>
                    <a:pt x="2128454" y="674203"/>
                  </a:lnTo>
                  <a:cubicBezTo>
                    <a:pt x="2128454" y="696525"/>
                    <a:pt x="2110359" y="714620"/>
                    <a:pt x="2088037" y="714620"/>
                  </a:cubicBezTo>
                  <a:lnTo>
                    <a:pt x="40417" y="714620"/>
                  </a:lnTo>
                  <a:cubicBezTo>
                    <a:pt x="18095" y="714620"/>
                    <a:pt x="0" y="696525"/>
                    <a:pt x="0" y="674203"/>
                  </a:cubicBezTo>
                  <a:lnTo>
                    <a:pt x="0" y="40417"/>
                  </a:lnTo>
                  <a:cubicBezTo>
                    <a:pt x="0" y="18095"/>
                    <a:pt x="18095" y="0"/>
                    <a:pt x="40417" y="0"/>
                  </a:cubicBezTo>
                  <a:lnTo>
                    <a:pt x="2088037" y="0"/>
                  </a:lnTo>
                  <a:cubicBezTo>
                    <a:pt x="2098756" y="0"/>
                    <a:pt x="2109036" y="4258"/>
                    <a:pt x="2116616" y="11838"/>
                  </a:cubicBezTo>
                  <a:cubicBezTo>
                    <a:pt x="2124196" y="19417"/>
                    <a:pt x="2128454" y="29698"/>
                    <a:pt x="2128454" y="4041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28454" cy="743195"/>
            </a:xfrm>
            <a:prstGeom prst="rect">
              <a:avLst/>
            </a:prstGeom>
          </p:spPr>
          <p:txBody>
            <a:bodyPr lIns="79895" tIns="79895" rIns="79895" bIns="79895" rtlCol="0" anchor="ctr"/>
            <a:lstStyle/>
            <a:p>
              <a:pPr algn="ctr">
                <a:lnSpc>
                  <a:spcPts val="3220"/>
                </a:lnSpc>
              </a:pPr>
              <a:r>
                <a:rPr lang="en-US" sz="2684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e come utilizzi i media di comunicazione e come ti senti al riguardo?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29048" y="1516934"/>
            <a:ext cx="489108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 o semicircolo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e pennarelli / gesso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42423" y="1564559"/>
            <a:ext cx="544695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Condividiamo esperienze su come utilizziamo i media e su come ci fanno sentire.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1950" y="5692950"/>
            <a:ext cx="3734100" cy="1560600"/>
            <a:chOff x="0" y="0"/>
            <a:chExt cx="983467" cy="4110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467" cy="411022"/>
            </a:xfrm>
            <a:custGeom>
              <a:avLst/>
              <a:gdLst/>
              <a:ahLst/>
              <a:cxnLst/>
              <a:rect l="l" t="t" r="r" b="b"/>
              <a:pathLst>
                <a:path w="983467" h="411022">
                  <a:moveTo>
                    <a:pt x="52480" y="0"/>
                  </a:moveTo>
                  <a:lnTo>
                    <a:pt x="930986" y="0"/>
                  </a:lnTo>
                  <a:cubicBezTo>
                    <a:pt x="959970" y="0"/>
                    <a:pt x="983467" y="23496"/>
                    <a:pt x="983467" y="52480"/>
                  </a:cubicBezTo>
                  <a:lnTo>
                    <a:pt x="983467" y="358542"/>
                  </a:lnTo>
                  <a:cubicBezTo>
                    <a:pt x="983467" y="372460"/>
                    <a:pt x="977937" y="385809"/>
                    <a:pt x="968096" y="395651"/>
                  </a:cubicBezTo>
                  <a:cubicBezTo>
                    <a:pt x="958254" y="405493"/>
                    <a:pt x="944905" y="411022"/>
                    <a:pt x="930986" y="411022"/>
                  </a:cubicBezTo>
                  <a:lnTo>
                    <a:pt x="52480" y="411022"/>
                  </a:lnTo>
                  <a:cubicBezTo>
                    <a:pt x="38562" y="411022"/>
                    <a:pt x="25213" y="405493"/>
                    <a:pt x="15371" y="395651"/>
                  </a:cubicBezTo>
                  <a:cubicBezTo>
                    <a:pt x="5529" y="385809"/>
                    <a:pt x="0" y="372460"/>
                    <a:pt x="0" y="358542"/>
                  </a:cubicBezTo>
                  <a:lnTo>
                    <a:pt x="0" y="52480"/>
                  </a:lnTo>
                  <a:cubicBezTo>
                    <a:pt x="0" y="38562"/>
                    <a:pt x="5529" y="25213"/>
                    <a:pt x="15371" y="15371"/>
                  </a:cubicBezTo>
                  <a:cubicBezTo>
                    <a:pt x="25213" y="5529"/>
                    <a:pt x="38562" y="0"/>
                    <a:pt x="52480" y="0"/>
                  </a:cubicBezTo>
                  <a:close/>
                </a:path>
              </a:pathLst>
            </a:custGeom>
            <a:solidFill>
              <a:srgbClr val="51B264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983467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 quando passi molto tempo online?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02706" y="5692950"/>
            <a:ext cx="4085100" cy="1560600"/>
            <a:chOff x="0" y="0"/>
            <a:chExt cx="1075911" cy="4110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5911" cy="411022"/>
            </a:xfrm>
            <a:custGeom>
              <a:avLst/>
              <a:gdLst/>
              <a:ahLst/>
              <a:cxnLst/>
              <a:rect l="l" t="t" r="r" b="b"/>
              <a:pathLst>
                <a:path w="1075911" h="411022">
                  <a:moveTo>
                    <a:pt x="47971" y="0"/>
                  </a:moveTo>
                  <a:lnTo>
                    <a:pt x="1027940" y="0"/>
                  </a:lnTo>
                  <a:cubicBezTo>
                    <a:pt x="1040663" y="0"/>
                    <a:pt x="1052864" y="5054"/>
                    <a:pt x="1061861" y="14050"/>
                  </a:cubicBezTo>
                  <a:cubicBezTo>
                    <a:pt x="1070857" y="23047"/>
                    <a:pt x="1075911" y="35248"/>
                    <a:pt x="1075911" y="47971"/>
                  </a:cubicBezTo>
                  <a:lnTo>
                    <a:pt x="1075911" y="363051"/>
                  </a:lnTo>
                  <a:cubicBezTo>
                    <a:pt x="1075911" y="375774"/>
                    <a:pt x="1070857" y="387975"/>
                    <a:pt x="1061861" y="396972"/>
                  </a:cubicBezTo>
                  <a:cubicBezTo>
                    <a:pt x="1052864" y="405968"/>
                    <a:pt x="1040663" y="411022"/>
                    <a:pt x="1027940" y="411022"/>
                  </a:cubicBezTo>
                  <a:lnTo>
                    <a:pt x="47971" y="411022"/>
                  </a:lnTo>
                  <a:cubicBezTo>
                    <a:pt x="35248" y="411022"/>
                    <a:pt x="23047" y="405968"/>
                    <a:pt x="14050" y="396972"/>
                  </a:cubicBezTo>
                  <a:cubicBezTo>
                    <a:pt x="5054" y="387975"/>
                    <a:pt x="0" y="375774"/>
                    <a:pt x="0" y="363051"/>
                  </a:cubicBezTo>
                  <a:lnTo>
                    <a:pt x="0" y="47971"/>
                  </a:lnTo>
                  <a:cubicBezTo>
                    <a:pt x="0" y="35248"/>
                    <a:pt x="5054" y="23047"/>
                    <a:pt x="14050" y="14050"/>
                  </a:cubicBezTo>
                  <a:cubicBezTo>
                    <a:pt x="23047" y="5054"/>
                    <a:pt x="35248" y="0"/>
                    <a:pt x="47971" y="0"/>
                  </a:cubicBezTo>
                  <a:close/>
                </a:path>
              </a:pathLst>
            </a:custGeom>
            <a:solidFill>
              <a:srgbClr val="FFED4C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5911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potresti fare per riposarti di più?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885294" y="3580200"/>
            <a:ext cx="2517413" cy="1560600"/>
            <a:chOff x="0" y="0"/>
            <a:chExt cx="663022" cy="4110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3022" cy="411022"/>
            </a:xfrm>
            <a:custGeom>
              <a:avLst/>
              <a:gdLst/>
              <a:ahLst/>
              <a:cxnLst/>
              <a:rect l="l" t="t" r="r" b="b"/>
              <a:pathLst>
                <a:path w="663022" h="411022">
                  <a:moveTo>
                    <a:pt x="77845" y="0"/>
                  </a:moveTo>
                  <a:lnTo>
                    <a:pt x="585177" y="0"/>
                  </a:lnTo>
                  <a:cubicBezTo>
                    <a:pt x="628170" y="0"/>
                    <a:pt x="663022" y="34852"/>
                    <a:pt x="663022" y="77845"/>
                  </a:cubicBezTo>
                  <a:lnTo>
                    <a:pt x="663022" y="333178"/>
                  </a:lnTo>
                  <a:cubicBezTo>
                    <a:pt x="663022" y="376170"/>
                    <a:pt x="628170" y="411022"/>
                    <a:pt x="585177" y="411022"/>
                  </a:cubicBezTo>
                  <a:lnTo>
                    <a:pt x="77845" y="411022"/>
                  </a:lnTo>
                  <a:cubicBezTo>
                    <a:pt x="34852" y="411022"/>
                    <a:pt x="0" y="376170"/>
                    <a:pt x="0" y="333178"/>
                  </a:cubicBezTo>
                  <a:lnTo>
                    <a:pt x="0" y="77845"/>
                  </a:lnTo>
                  <a:cubicBezTo>
                    <a:pt x="0" y="34852"/>
                    <a:pt x="34852" y="0"/>
                    <a:pt x="7784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63022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Tempo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08125" y="8384080"/>
            <a:ext cx="1157287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L’equilibrio fa anche parte del benessere.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550950" y="1467450"/>
            <a:ext cx="5601419" cy="2123208"/>
            <a:chOff x="0" y="0"/>
            <a:chExt cx="7468559" cy="283094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446800" cy="2080800"/>
              <a:chOff x="0" y="0"/>
              <a:chExt cx="1075911" cy="41102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70C7D6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Quante ore trascorri davanti a uno schermo?</a:t>
                </a:r>
              </a:p>
            </p:txBody>
          </p:sp>
        </p:grpSp>
        <p:sp>
          <p:nvSpPr>
            <p:cNvPr id="16" name="AutoShape 16"/>
            <p:cNvSpPr/>
            <p:nvPr/>
          </p:nvSpPr>
          <p:spPr>
            <a:xfrm>
              <a:off x="5450990" y="1211400"/>
              <a:ext cx="2006410" cy="1605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AutoShape 17"/>
          <p:cNvSpPr/>
          <p:nvPr/>
        </p:nvSpPr>
        <p:spPr>
          <a:xfrm flipH="1" flipV="1">
            <a:off x="10411221" y="4370840"/>
            <a:ext cx="2034036" cy="132211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8" name="Group 18"/>
          <p:cNvGrpSpPr/>
          <p:nvPr/>
        </p:nvGrpSpPr>
        <p:grpSpPr>
          <a:xfrm>
            <a:off x="9134263" y="1467450"/>
            <a:ext cx="5353543" cy="2121948"/>
            <a:chOff x="0" y="0"/>
            <a:chExt cx="7138058" cy="2829264"/>
          </a:xfrm>
        </p:grpSpPr>
        <p:grpSp>
          <p:nvGrpSpPr>
            <p:cNvPr id="19" name="Group 19"/>
            <p:cNvGrpSpPr/>
            <p:nvPr/>
          </p:nvGrpSpPr>
          <p:grpSpPr>
            <a:xfrm>
              <a:off x="1691258" y="0"/>
              <a:ext cx="5446800" cy="2080800"/>
              <a:chOff x="0" y="0"/>
              <a:chExt cx="1075911" cy="41102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Cosa fai quando non li utilizzi?</a:t>
                </a:r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H="1">
              <a:off x="12983" y="1040400"/>
              <a:ext cx="1678275" cy="1776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5769000" y="4360500"/>
            <a:ext cx="2116294" cy="133245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1950" y="5692950"/>
            <a:ext cx="3734100" cy="1560600"/>
            <a:chOff x="0" y="0"/>
            <a:chExt cx="983467" cy="4110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467" cy="411022"/>
            </a:xfrm>
            <a:custGeom>
              <a:avLst/>
              <a:gdLst/>
              <a:ahLst/>
              <a:cxnLst/>
              <a:rect l="l" t="t" r="r" b="b"/>
              <a:pathLst>
                <a:path w="983467" h="411022">
                  <a:moveTo>
                    <a:pt x="52480" y="0"/>
                  </a:moveTo>
                  <a:lnTo>
                    <a:pt x="930986" y="0"/>
                  </a:lnTo>
                  <a:cubicBezTo>
                    <a:pt x="959970" y="0"/>
                    <a:pt x="983467" y="23496"/>
                    <a:pt x="983467" y="52480"/>
                  </a:cubicBezTo>
                  <a:lnTo>
                    <a:pt x="983467" y="358542"/>
                  </a:lnTo>
                  <a:cubicBezTo>
                    <a:pt x="983467" y="372460"/>
                    <a:pt x="977937" y="385809"/>
                    <a:pt x="968096" y="395651"/>
                  </a:cubicBezTo>
                  <a:cubicBezTo>
                    <a:pt x="958254" y="405493"/>
                    <a:pt x="944905" y="411022"/>
                    <a:pt x="930986" y="411022"/>
                  </a:cubicBezTo>
                  <a:lnTo>
                    <a:pt x="52480" y="411022"/>
                  </a:lnTo>
                  <a:cubicBezTo>
                    <a:pt x="38562" y="411022"/>
                    <a:pt x="25213" y="405493"/>
                    <a:pt x="15371" y="395651"/>
                  </a:cubicBezTo>
                  <a:cubicBezTo>
                    <a:pt x="5529" y="385809"/>
                    <a:pt x="0" y="372460"/>
                    <a:pt x="0" y="358542"/>
                  </a:cubicBezTo>
                  <a:lnTo>
                    <a:pt x="0" y="52480"/>
                  </a:lnTo>
                  <a:cubicBezTo>
                    <a:pt x="0" y="38562"/>
                    <a:pt x="5529" y="25213"/>
                    <a:pt x="15371" y="15371"/>
                  </a:cubicBezTo>
                  <a:cubicBezTo>
                    <a:pt x="25213" y="5529"/>
                    <a:pt x="38562" y="0"/>
                    <a:pt x="52480" y="0"/>
                  </a:cubicBezTo>
                  <a:close/>
                </a:path>
              </a:pathLst>
            </a:custGeom>
            <a:solidFill>
              <a:srgbClr val="51B264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983467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regole trovi difficili da seguire?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02706" y="5692950"/>
            <a:ext cx="4085100" cy="1560600"/>
            <a:chOff x="0" y="0"/>
            <a:chExt cx="1075911" cy="4110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5911" cy="411022"/>
            </a:xfrm>
            <a:custGeom>
              <a:avLst/>
              <a:gdLst/>
              <a:ahLst/>
              <a:cxnLst/>
              <a:rect l="l" t="t" r="r" b="b"/>
              <a:pathLst>
                <a:path w="1075911" h="411022">
                  <a:moveTo>
                    <a:pt x="47971" y="0"/>
                  </a:moveTo>
                  <a:lnTo>
                    <a:pt x="1027940" y="0"/>
                  </a:lnTo>
                  <a:cubicBezTo>
                    <a:pt x="1040663" y="0"/>
                    <a:pt x="1052864" y="5054"/>
                    <a:pt x="1061861" y="14050"/>
                  </a:cubicBezTo>
                  <a:cubicBezTo>
                    <a:pt x="1070857" y="23047"/>
                    <a:pt x="1075911" y="35248"/>
                    <a:pt x="1075911" y="47971"/>
                  </a:cubicBezTo>
                  <a:lnTo>
                    <a:pt x="1075911" y="363051"/>
                  </a:lnTo>
                  <a:cubicBezTo>
                    <a:pt x="1075911" y="375774"/>
                    <a:pt x="1070857" y="387975"/>
                    <a:pt x="1061861" y="396972"/>
                  </a:cubicBezTo>
                  <a:cubicBezTo>
                    <a:pt x="1052864" y="405968"/>
                    <a:pt x="1040663" y="411022"/>
                    <a:pt x="1027940" y="411022"/>
                  </a:cubicBezTo>
                  <a:lnTo>
                    <a:pt x="47971" y="411022"/>
                  </a:lnTo>
                  <a:cubicBezTo>
                    <a:pt x="35248" y="411022"/>
                    <a:pt x="23047" y="405968"/>
                    <a:pt x="14050" y="396972"/>
                  </a:cubicBezTo>
                  <a:cubicBezTo>
                    <a:pt x="5054" y="387975"/>
                    <a:pt x="0" y="375774"/>
                    <a:pt x="0" y="363051"/>
                  </a:cubicBezTo>
                  <a:lnTo>
                    <a:pt x="0" y="47971"/>
                  </a:lnTo>
                  <a:cubicBezTo>
                    <a:pt x="0" y="35248"/>
                    <a:pt x="5054" y="23047"/>
                    <a:pt x="14050" y="14050"/>
                  </a:cubicBezTo>
                  <a:cubicBezTo>
                    <a:pt x="23047" y="5054"/>
                    <a:pt x="35248" y="0"/>
                    <a:pt x="47971" y="0"/>
                  </a:cubicBezTo>
                  <a:close/>
                </a:path>
              </a:pathLst>
            </a:custGeom>
            <a:solidFill>
              <a:srgbClr val="FFED4C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5911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nuove regole proporresti?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885294" y="3580200"/>
            <a:ext cx="2517413" cy="1560600"/>
            <a:chOff x="0" y="0"/>
            <a:chExt cx="663022" cy="4110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3022" cy="411022"/>
            </a:xfrm>
            <a:custGeom>
              <a:avLst/>
              <a:gdLst/>
              <a:ahLst/>
              <a:cxnLst/>
              <a:rect l="l" t="t" r="r" b="b"/>
              <a:pathLst>
                <a:path w="663022" h="411022">
                  <a:moveTo>
                    <a:pt x="77845" y="0"/>
                  </a:moveTo>
                  <a:lnTo>
                    <a:pt x="585177" y="0"/>
                  </a:lnTo>
                  <a:cubicBezTo>
                    <a:pt x="628170" y="0"/>
                    <a:pt x="663022" y="34852"/>
                    <a:pt x="663022" y="77845"/>
                  </a:cubicBezTo>
                  <a:lnTo>
                    <a:pt x="663022" y="333178"/>
                  </a:lnTo>
                  <a:cubicBezTo>
                    <a:pt x="663022" y="376170"/>
                    <a:pt x="628170" y="411022"/>
                    <a:pt x="585177" y="411022"/>
                  </a:cubicBezTo>
                  <a:lnTo>
                    <a:pt x="77845" y="411022"/>
                  </a:lnTo>
                  <a:cubicBezTo>
                    <a:pt x="34852" y="411022"/>
                    <a:pt x="0" y="376170"/>
                    <a:pt x="0" y="333178"/>
                  </a:cubicBezTo>
                  <a:lnTo>
                    <a:pt x="0" y="77845"/>
                  </a:lnTo>
                  <a:cubicBezTo>
                    <a:pt x="0" y="34852"/>
                    <a:pt x="34852" y="0"/>
                    <a:pt x="7784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63022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80"/>
                </a:lnSpc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 nostre regole digitali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08125" y="8384080"/>
            <a:ext cx="1157287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L’equilibrio fa anche parte del benessere.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550950" y="1467450"/>
            <a:ext cx="5601419" cy="2123208"/>
            <a:chOff x="0" y="0"/>
            <a:chExt cx="7468559" cy="283094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446800" cy="2080800"/>
              <a:chOff x="0" y="0"/>
              <a:chExt cx="1075911" cy="41102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70C7D6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Quali regole esistono?</a:t>
                </a:r>
              </a:p>
            </p:txBody>
          </p:sp>
        </p:grpSp>
        <p:sp>
          <p:nvSpPr>
            <p:cNvPr id="16" name="AutoShape 16"/>
            <p:cNvSpPr/>
            <p:nvPr/>
          </p:nvSpPr>
          <p:spPr>
            <a:xfrm>
              <a:off x="5450990" y="1211400"/>
              <a:ext cx="2006410" cy="1605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AutoShape 17"/>
          <p:cNvSpPr/>
          <p:nvPr/>
        </p:nvSpPr>
        <p:spPr>
          <a:xfrm flipH="1" flipV="1">
            <a:off x="10411221" y="4370840"/>
            <a:ext cx="2034036" cy="132211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8" name="Group 18"/>
          <p:cNvGrpSpPr/>
          <p:nvPr/>
        </p:nvGrpSpPr>
        <p:grpSpPr>
          <a:xfrm>
            <a:off x="9134263" y="1467450"/>
            <a:ext cx="5353543" cy="2121948"/>
            <a:chOff x="0" y="0"/>
            <a:chExt cx="7138058" cy="2829264"/>
          </a:xfrm>
        </p:grpSpPr>
        <p:grpSp>
          <p:nvGrpSpPr>
            <p:cNvPr id="19" name="Group 19"/>
            <p:cNvGrpSpPr/>
            <p:nvPr/>
          </p:nvGrpSpPr>
          <p:grpSpPr>
            <a:xfrm>
              <a:off x="1691258" y="0"/>
              <a:ext cx="5446800" cy="2080800"/>
              <a:chOff x="0" y="0"/>
              <a:chExt cx="1075911" cy="41102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Quali ti aiutano a sentirti meglio?</a:t>
                </a:r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H="1">
              <a:off x="12983" y="1040400"/>
              <a:ext cx="1678275" cy="1776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5769000" y="4360500"/>
            <a:ext cx="2116294" cy="133245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28521" y="4125990"/>
            <a:ext cx="2017592" cy="526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5"/>
              </a:lnSpc>
            </a:pPr>
            <a:r>
              <a:rPr lang="en-US" sz="347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51683" y="5680801"/>
            <a:ext cx="9171269" cy="210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0"/>
              </a:lnSpc>
            </a:pPr>
            <a:r>
              <a:rPr lang="en-US" sz="694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Zone e tempi senza media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4CA00D-660D-0BA5-2B9C-930A5A89B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82043" y="4167689"/>
            <a:ext cx="8616098" cy="1092821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39236" y="1274238"/>
            <a:ext cx="480470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Nastro adesivo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stampa “Zone e tempi senza media”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76236" y="1274238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realizziamo poster con proposte per zone e tempi senza media.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730F1FC-8266-B55B-A3ED-DB8CB110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00551" y="-1145340"/>
            <a:ext cx="9956008" cy="1262768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4073047" y="2118065"/>
            <a:ext cx="1697338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Essbereich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843038" y="3659279"/>
            <a:ext cx="2157357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Während des </a:t>
            </a:r>
          </a:p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Unterrichts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78540" y="5199650"/>
            <a:ext cx="3216482" cy="110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Die ersten und letzten 15 Minuten des Tages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78540" y="7238547"/>
            <a:ext cx="3216482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Beim Ankommen in der Schule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370291" y="3240477"/>
            <a:ext cx="3866838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Damit wir uns besser konzentrieren und lernen können, legen wir Handys und Tablets weg.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48601" y="2118065"/>
            <a:ext cx="2590800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13:00 – 15:00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71303" y="4971199"/>
            <a:ext cx="3745393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Beim Ankommen in der Schule</a:t>
            </a:r>
          </a:p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Bevor wir nach Hause gehen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71303" y="7057721"/>
            <a:ext cx="3745393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Immer wenn wir es brauchen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370291" y="4851541"/>
            <a:ext cx="3866838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Zeit, um uns zu organisieren, über den Tag nachzudenken und uns ohne Handys zu verabschieden.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70291" y="6753070"/>
            <a:ext cx="3866838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Ein Ort, um uns zu entspannen, zu atmen und ohne Bildschirme zur Ruhe zu kommen.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70291" y="1937239"/>
            <a:ext cx="3344916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Ein Moment, um in Ruhe zu essen.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19730" y="4100507"/>
            <a:ext cx="2035174" cy="54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1"/>
              </a:lnSpc>
            </a:pPr>
            <a:r>
              <a:rPr lang="en-US" sz="350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11722" y="5668867"/>
            <a:ext cx="10451918" cy="2135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3"/>
              </a:lnSpc>
            </a:pPr>
            <a:r>
              <a:rPr lang="en-US" sz="700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Riflessione finale e impegno personale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16F6E4-FD22-F0F7-77B3-AC45DE095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808869" y="3719127"/>
            <a:ext cx="7787557" cy="100267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39236" y="1274238"/>
            <a:ext cx="480470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Nastro adesivo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stampa “Il mio obiettivo personale”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76236" y="1274238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realizziamo poster con proposte per zone e tempi senza media.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A9F79D2-F6E5-51BB-46E5-07C85460F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142926" y="468554"/>
            <a:ext cx="7751551" cy="9980345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567636" y="428249"/>
            <a:ext cx="11152728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Pensiamo a un obiettivo personale.</a:t>
            </a:r>
          </a:p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Puoi disegnarlo, scriverlo o usare adesivi.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15594" y="3284172"/>
            <a:ext cx="5028406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Usare il cellulare solo quando ne ho bisogno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usare schermi prima di andare a dormire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pause quando uso gli schermi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arrabbiarmi quando devo mettere via il tablet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Giocare più tempo senza schermi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Usare Internet in modo rispettoso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a un adulto quando qualcosa mi fa sentire a disagio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97195" y="3043357"/>
            <a:ext cx="502840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Gioia 😊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Nervosismo 😬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Rabbia 😡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Stanchezza 😴</a:t>
            </a:r>
          </a:p>
          <a:p>
            <a:pPr algn="just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370916" y="3052882"/>
            <a:ext cx="1801490" cy="119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Occhi</a:t>
            </a:r>
          </a:p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Testa</a:t>
            </a:r>
          </a:p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Pancia</a:t>
            </a:r>
          </a:p>
          <a:p>
            <a:pPr marL="425054" lvl="1" indent="-212527" algn="l">
              <a:lnSpc>
                <a:spcPts val="2362"/>
              </a:lnSpc>
              <a:spcBef>
                <a:spcPct val="0"/>
              </a:spcBef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97195" y="6421756"/>
            <a:ext cx="420600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prossima volta che uso gli schermi, posso…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97195" y="7173300"/>
            <a:ext cx="4206004" cy="208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Smettere quando mi sento stanco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Avvisare prima di mettere via il dispositivo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Rispettare il tempo concordato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Scegliere giochi adatti</a:t>
            </a:r>
          </a:p>
          <a:p>
            <a:pPr marL="367032" lvl="1" indent="-183516" algn="l">
              <a:lnSpc>
                <a:spcPts val="2040"/>
              </a:lnSpc>
              <a:spcBef>
                <a:spcPct val="0"/>
              </a:spcBef>
              <a:buFont typeface="Arial"/>
              <a:buChar char="•"/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un’altra attività quando mi annoio</a:t>
            </a:r>
          </a:p>
          <a:p>
            <a:pPr algn="l">
              <a:lnSpc>
                <a:spcPts val="2040"/>
              </a:lnSpc>
              <a:spcBef>
                <a:spcPct val="0"/>
              </a:spcBef>
            </a:pPr>
            <a:endParaRPr lang="en-US" sz="17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56408" y="2590577"/>
            <a:ext cx="4502022" cy="286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  <a:spcBef>
                <a:spcPct val="0"/>
              </a:spcBef>
            </a:pPr>
            <a:r>
              <a:rPr lang="en-US" sz="1837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mio obiettivo è…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25126" y="1981266"/>
            <a:ext cx="9437748" cy="2648375"/>
            <a:chOff x="0" y="0"/>
            <a:chExt cx="12583664" cy="353116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5464046" cy="3531166"/>
              <a:chOff x="0" y="0"/>
              <a:chExt cx="812800" cy="52527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52527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25276">
                    <a:moveTo>
                      <a:pt x="812800" y="63813"/>
                    </a:moveTo>
                    <a:lnTo>
                      <a:pt x="812800" y="461463"/>
                    </a:lnTo>
                    <a:cubicBezTo>
                      <a:pt x="812800" y="478387"/>
                      <a:pt x="806077" y="494618"/>
                      <a:pt x="794110" y="506586"/>
                    </a:cubicBezTo>
                    <a:cubicBezTo>
                      <a:pt x="782142" y="518553"/>
                      <a:pt x="765911" y="525276"/>
                      <a:pt x="748987" y="525276"/>
                    </a:cubicBezTo>
                    <a:lnTo>
                      <a:pt x="63813" y="525276"/>
                    </a:lnTo>
                    <a:cubicBezTo>
                      <a:pt x="28570" y="525276"/>
                      <a:pt x="0" y="496706"/>
                      <a:pt x="0" y="461463"/>
                    </a:cubicBezTo>
                    <a:lnTo>
                      <a:pt x="0" y="63813"/>
                    </a:lnTo>
                    <a:cubicBezTo>
                      <a:pt x="0" y="28570"/>
                      <a:pt x="28570" y="0"/>
                      <a:pt x="63813" y="0"/>
                    </a:cubicBezTo>
                    <a:lnTo>
                      <a:pt x="748987" y="0"/>
                    </a:lnTo>
                    <a:cubicBezTo>
                      <a:pt x="784230" y="0"/>
                      <a:pt x="812800" y="28570"/>
                      <a:pt x="812800" y="63813"/>
                    </a:cubicBezTo>
                    <a:close/>
                  </a:path>
                </a:pathLst>
              </a:custGeom>
              <a:solidFill>
                <a:srgbClr val="FFED4C"/>
              </a:solidFill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812800" cy="553851"/>
              </a:xfrm>
              <a:prstGeom prst="rect">
                <a:avLst/>
              </a:prstGeom>
            </p:spPr>
            <p:txBody>
              <a:bodyPr lIns="77997" tIns="77997" rIns="77997" bIns="77997" rtlCol="0" anchor="ctr"/>
              <a:lstStyle/>
              <a:p>
                <a:pPr algn="ctr">
                  <a:lnSpc>
                    <a:spcPts val="3316"/>
                  </a:lnSpc>
                </a:pPr>
                <a:r>
                  <a:rPr lang="en-US" sz="2763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Che cosa ho imparato sulla mia relazione con i media digitali?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138028" y="0"/>
              <a:ext cx="6445636" cy="3531166"/>
              <a:chOff x="0" y="0"/>
              <a:chExt cx="958816" cy="5252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816" cy="525276"/>
              </a:xfrm>
              <a:custGeom>
                <a:avLst/>
                <a:gdLst/>
                <a:ahLst/>
                <a:cxnLst/>
                <a:rect l="l" t="t" r="r" b="b"/>
                <a:pathLst>
                  <a:path w="958816" h="525276">
                    <a:moveTo>
                      <a:pt x="958816" y="54095"/>
                    </a:moveTo>
                    <a:lnTo>
                      <a:pt x="958816" y="471181"/>
                    </a:lnTo>
                    <a:cubicBezTo>
                      <a:pt x="958816" y="485528"/>
                      <a:pt x="953116" y="499287"/>
                      <a:pt x="942972" y="509432"/>
                    </a:cubicBezTo>
                    <a:cubicBezTo>
                      <a:pt x="932827" y="519577"/>
                      <a:pt x="919067" y="525276"/>
                      <a:pt x="904721" y="525276"/>
                    </a:cubicBezTo>
                    <a:lnTo>
                      <a:pt x="54095" y="525276"/>
                    </a:lnTo>
                    <a:cubicBezTo>
                      <a:pt x="39748" y="525276"/>
                      <a:pt x="25989" y="519577"/>
                      <a:pt x="15844" y="509432"/>
                    </a:cubicBezTo>
                    <a:cubicBezTo>
                      <a:pt x="5699" y="499287"/>
                      <a:pt x="0" y="485528"/>
                      <a:pt x="0" y="471181"/>
                    </a:cubicBezTo>
                    <a:lnTo>
                      <a:pt x="0" y="54095"/>
                    </a:lnTo>
                    <a:cubicBezTo>
                      <a:pt x="0" y="39748"/>
                      <a:pt x="5699" y="25989"/>
                      <a:pt x="15844" y="15844"/>
                    </a:cubicBezTo>
                    <a:cubicBezTo>
                      <a:pt x="25989" y="5699"/>
                      <a:pt x="39748" y="0"/>
                      <a:pt x="54095" y="0"/>
                    </a:cubicBezTo>
                    <a:lnTo>
                      <a:pt x="904721" y="0"/>
                    </a:lnTo>
                    <a:cubicBezTo>
                      <a:pt x="934596" y="0"/>
                      <a:pt x="958816" y="24219"/>
                      <a:pt x="958816" y="54095"/>
                    </a:cubicBezTo>
                    <a:close/>
                  </a:path>
                </a:pathLst>
              </a:custGeom>
              <a:solidFill>
                <a:srgbClr val="70C7D6"/>
              </a:solidFill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958816" cy="553851"/>
              </a:xfrm>
              <a:prstGeom prst="rect">
                <a:avLst/>
              </a:prstGeom>
            </p:spPr>
            <p:txBody>
              <a:bodyPr lIns="77997" tIns="77997" rIns="77997" bIns="77997" rtlCol="0" anchor="ctr"/>
              <a:lstStyle/>
              <a:p>
                <a:pPr algn="ctr">
                  <a:lnSpc>
                    <a:spcPts val="3316"/>
                  </a:lnSpc>
                </a:pPr>
                <a:r>
                  <a:rPr lang="en-US" sz="2763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Quale emozione voglio provare quando li utilizzo?</a:t>
                </a:r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6726887" y="4993098"/>
            <a:ext cx="4834227" cy="2648375"/>
            <a:chOff x="0" y="0"/>
            <a:chExt cx="958816" cy="525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8816" cy="525276"/>
            </a:xfrm>
            <a:custGeom>
              <a:avLst/>
              <a:gdLst/>
              <a:ahLst/>
              <a:cxnLst/>
              <a:rect l="l" t="t" r="r" b="b"/>
              <a:pathLst>
                <a:path w="958816" h="525276">
                  <a:moveTo>
                    <a:pt x="958816" y="54095"/>
                  </a:moveTo>
                  <a:lnTo>
                    <a:pt x="958816" y="471181"/>
                  </a:lnTo>
                  <a:cubicBezTo>
                    <a:pt x="958816" y="485528"/>
                    <a:pt x="953116" y="499287"/>
                    <a:pt x="942972" y="509432"/>
                  </a:cubicBezTo>
                  <a:cubicBezTo>
                    <a:pt x="932827" y="519577"/>
                    <a:pt x="919067" y="525276"/>
                    <a:pt x="904721" y="525276"/>
                  </a:cubicBezTo>
                  <a:lnTo>
                    <a:pt x="54095" y="525276"/>
                  </a:lnTo>
                  <a:cubicBezTo>
                    <a:pt x="39748" y="525276"/>
                    <a:pt x="25989" y="519577"/>
                    <a:pt x="15844" y="509432"/>
                  </a:cubicBezTo>
                  <a:cubicBezTo>
                    <a:pt x="5699" y="499287"/>
                    <a:pt x="0" y="485528"/>
                    <a:pt x="0" y="471181"/>
                  </a:cubicBezTo>
                  <a:lnTo>
                    <a:pt x="0" y="54095"/>
                  </a:lnTo>
                  <a:cubicBezTo>
                    <a:pt x="0" y="39748"/>
                    <a:pt x="5699" y="25989"/>
                    <a:pt x="15844" y="15844"/>
                  </a:cubicBezTo>
                  <a:cubicBezTo>
                    <a:pt x="25989" y="5699"/>
                    <a:pt x="39748" y="0"/>
                    <a:pt x="54095" y="0"/>
                  </a:cubicBezTo>
                  <a:lnTo>
                    <a:pt x="904721" y="0"/>
                  </a:lnTo>
                  <a:cubicBezTo>
                    <a:pt x="934596" y="0"/>
                    <a:pt x="958816" y="24219"/>
                    <a:pt x="958816" y="54095"/>
                  </a:cubicBezTo>
                  <a:close/>
                </a:path>
              </a:pathLst>
            </a:custGeom>
            <a:solidFill>
              <a:srgbClr val="51B26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58816" cy="553851"/>
            </a:xfrm>
            <a:prstGeom prst="rect">
              <a:avLst/>
            </a:prstGeom>
          </p:spPr>
          <p:txBody>
            <a:bodyPr lIns="77997" tIns="77997" rIns="77997" bIns="77997" rtlCol="0" anchor="ctr"/>
            <a:lstStyle/>
            <a:p>
              <a:pPr algn="ctr">
                <a:lnSpc>
                  <a:spcPts val="3316"/>
                </a:lnSpc>
              </a:pPr>
              <a:r>
                <a:rPr lang="en-US" sz="276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posso fare per migliorare le mie abitudini digitali?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27789" y="847725"/>
            <a:ext cx="223242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 e rispondi…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54575" y="8394829"/>
            <a:ext cx="1045666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 media digitali fanno parte della mia vita, ma sono io a decidere come utilizzarli.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41241" y="3397523"/>
            <a:ext cx="3228979" cy="3228979"/>
            <a:chOff x="0" y="0"/>
            <a:chExt cx="3061551" cy="3061551"/>
          </a:xfrm>
        </p:grpSpPr>
        <p:sp>
          <p:nvSpPr>
            <p:cNvPr id="3" name="Freeform 3"/>
            <p:cNvSpPr/>
            <p:nvPr/>
          </p:nvSpPr>
          <p:spPr>
            <a:xfrm>
              <a:off x="13589" y="13589"/>
              <a:ext cx="3034411" cy="3034411"/>
            </a:xfrm>
            <a:custGeom>
              <a:avLst/>
              <a:gdLst/>
              <a:ahLst/>
              <a:cxnLst/>
              <a:rect l="l" t="t" r="r" b="b"/>
              <a:pathLst>
                <a:path w="3034411" h="3034411">
                  <a:moveTo>
                    <a:pt x="0" y="1517142"/>
                  </a:moveTo>
                  <a:cubicBezTo>
                    <a:pt x="0" y="679196"/>
                    <a:pt x="679196" y="0"/>
                    <a:pt x="1517142" y="0"/>
                  </a:cubicBezTo>
                  <a:cubicBezTo>
                    <a:pt x="2355088" y="0"/>
                    <a:pt x="3034411" y="679196"/>
                    <a:pt x="3034411" y="1517142"/>
                  </a:cubicBezTo>
                  <a:cubicBezTo>
                    <a:pt x="3034411" y="2355088"/>
                    <a:pt x="2355088" y="3034411"/>
                    <a:pt x="1517142" y="3034411"/>
                  </a:cubicBezTo>
                  <a:cubicBezTo>
                    <a:pt x="679196" y="3034411"/>
                    <a:pt x="0" y="2355088"/>
                    <a:pt x="0" y="15171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3061589" cy="3061589"/>
            </a:xfrm>
            <a:custGeom>
              <a:avLst/>
              <a:gdLst/>
              <a:ahLst/>
              <a:cxnLst/>
              <a:rect l="l" t="t" r="r" b="b"/>
              <a:pathLst>
                <a:path w="3061589" h="3061589">
                  <a:moveTo>
                    <a:pt x="0" y="1530731"/>
                  </a:moveTo>
                  <a:cubicBezTo>
                    <a:pt x="0" y="685292"/>
                    <a:pt x="685292" y="0"/>
                    <a:pt x="1530731" y="0"/>
                  </a:cubicBezTo>
                  <a:lnTo>
                    <a:pt x="1530731" y="13589"/>
                  </a:lnTo>
                  <a:lnTo>
                    <a:pt x="1530731" y="0"/>
                  </a:lnTo>
                  <a:cubicBezTo>
                    <a:pt x="2376170" y="0"/>
                    <a:pt x="3061589" y="685292"/>
                    <a:pt x="3061589" y="1530731"/>
                  </a:cubicBezTo>
                  <a:cubicBezTo>
                    <a:pt x="3061589" y="2376170"/>
                    <a:pt x="2376170" y="3061589"/>
                    <a:pt x="1530731" y="3061589"/>
                  </a:cubicBezTo>
                  <a:lnTo>
                    <a:pt x="1530731" y="3048000"/>
                  </a:lnTo>
                  <a:lnTo>
                    <a:pt x="1530731" y="3061589"/>
                  </a:lnTo>
                  <a:cubicBezTo>
                    <a:pt x="685292" y="3061589"/>
                    <a:pt x="0" y="2376170"/>
                    <a:pt x="0" y="1530731"/>
                  </a:cubicBezTo>
                  <a:lnTo>
                    <a:pt x="13589" y="1530731"/>
                  </a:lnTo>
                  <a:lnTo>
                    <a:pt x="25019" y="1538097"/>
                  </a:lnTo>
                  <a:cubicBezTo>
                    <a:pt x="21717" y="1543177"/>
                    <a:pt x="15621" y="1545463"/>
                    <a:pt x="9779" y="1543812"/>
                  </a:cubicBezTo>
                  <a:cubicBezTo>
                    <a:pt x="3937" y="1542161"/>
                    <a:pt x="0" y="1536827"/>
                    <a:pt x="0" y="1530731"/>
                  </a:cubicBezTo>
                  <a:moveTo>
                    <a:pt x="27051" y="1530731"/>
                  </a:moveTo>
                  <a:lnTo>
                    <a:pt x="13589" y="1530731"/>
                  </a:lnTo>
                  <a:lnTo>
                    <a:pt x="2159" y="1523365"/>
                  </a:lnTo>
                  <a:cubicBezTo>
                    <a:pt x="5461" y="1518285"/>
                    <a:pt x="11557" y="1515999"/>
                    <a:pt x="17399" y="1517650"/>
                  </a:cubicBezTo>
                  <a:cubicBezTo>
                    <a:pt x="23241" y="1519301"/>
                    <a:pt x="27178" y="1524635"/>
                    <a:pt x="27178" y="1530604"/>
                  </a:cubicBezTo>
                  <a:cubicBezTo>
                    <a:pt x="27178" y="2361057"/>
                    <a:pt x="700405" y="3034284"/>
                    <a:pt x="1530858" y="3034284"/>
                  </a:cubicBezTo>
                  <a:cubicBezTo>
                    <a:pt x="2361311" y="3034284"/>
                    <a:pt x="3034538" y="2361057"/>
                    <a:pt x="3034538" y="1530604"/>
                  </a:cubicBezTo>
                  <a:lnTo>
                    <a:pt x="3048000" y="1530604"/>
                  </a:lnTo>
                  <a:lnTo>
                    <a:pt x="3034411" y="1530604"/>
                  </a:lnTo>
                  <a:cubicBezTo>
                    <a:pt x="3034411" y="700151"/>
                    <a:pt x="2361184" y="26924"/>
                    <a:pt x="1530731" y="26924"/>
                  </a:cubicBezTo>
                  <a:lnTo>
                    <a:pt x="1530731" y="13589"/>
                  </a:lnTo>
                  <a:lnTo>
                    <a:pt x="1530731" y="27051"/>
                  </a:lnTo>
                  <a:cubicBezTo>
                    <a:pt x="700278" y="27051"/>
                    <a:pt x="27051" y="700278"/>
                    <a:pt x="27051" y="1530731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8155912" y="3920606"/>
            <a:ext cx="874649" cy="1222894"/>
          </a:xfrm>
          <a:custGeom>
            <a:avLst/>
            <a:gdLst/>
            <a:ahLst/>
            <a:cxnLst/>
            <a:rect l="l" t="t" r="r" b="b"/>
            <a:pathLst>
              <a:path w="874649" h="1222894">
                <a:moveTo>
                  <a:pt x="0" y="0"/>
                </a:moveTo>
                <a:lnTo>
                  <a:pt x="874650" y="0"/>
                </a:lnTo>
                <a:lnTo>
                  <a:pt x="874650" y="1222894"/>
                </a:lnTo>
                <a:lnTo>
                  <a:pt x="0" y="1222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51" r="-15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9030562" y="3715938"/>
            <a:ext cx="1098419" cy="1269480"/>
          </a:xfrm>
          <a:custGeom>
            <a:avLst/>
            <a:gdLst/>
            <a:ahLst/>
            <a:cxnLst/>
            <a:rect l="l" t="t" r="r" b="b"/>
            <a:pathLst>
              <a:path w="1098419" h="1269480">
                <a:moveTo>
                  <a:pt x="0" y="0"/>
                </a:moveTo>
                <a:lnTo>
                  <a:pt x="1098418" y="0"/>
                </a:lnTo>
                <a:lnTo>
                  <a:pt x="1098418" y="1269480"/>
                </a:lnTo>
                <a:lnTo>
                  <a:pt x="0" y="12694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87" r="-48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8613429" y="5071143"/>
            <a:ext cx="1061142" cy="1249415"/>
          </a:xfrm>
          <a:custGeom>
            <a:avLst/>
            <a:gdLst/>
            <a:ahLst/>
            <a:cxnLst/>
            <a:rect l="l" t="t" r="r" b="b"/>
            <a:pathLst>
              <a:path w="1061142" h="1249415">
                <a:moveTo>
                  <a:pt x="0" y="0"/>
                </a:moveTo>
                <a:lnTo>
                  <a:pt x="1061142" y="0"/>
                </a:lnTo>
                <a:lnTo>
                  <a:pt x="1061142" y="1249415"/>
                </a:lnTo>
                <a:lnTo>
                  <a:pt x="0" y="12494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3" r="-10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 rot="-1650600">
            <a:off x="10766185" y="4704709"/>
            <a:ext cx="1334497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rot="-6171420">
            <a:off x="8884615" y="3105361"/>
            <a:ext cx="630494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 rot="-8332019">
            <a:off x="6848392" y="4704709"/>
            <a:ext cx="937055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 rot="7928399">
            <a:off x="7682724" y="7288915"/>
            <a:ext cx="1899867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rot="1558380">
            <a:off x="10280124" y="6518301"/>
            <a:ext cx="1837931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12025240" y="3323083"/>
            <a:ext cx="3413547" cy="2173638"/>
            <a:chOff x="0" y="0"/>
            <a:chExt cx="899041" cy="5724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899041" cy="658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ti piace fare con essi?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422940" y="596496"/>
            <a:ext cx="3413547" cy="2173638"/>
            <a:chOff x="0" y="0"/>
            <a:chExt cx="899041" cy="5724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99041" cy="658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media utilizzi ogni giorno?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550484" y="3263859"/>
            <a:ext cx="3413547" cy="2173638"/>
            <a:chOff x="0" y="0"/>
            <a:chExt cx="899041" cy="57248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899041" cy="648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ruolo svolgono i media nella tua vita?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81757" y="6919874"/>
            <a:ext cx="3413547" cy="2462022"/>
            <a:chOff x="0" y="0"/>
            <a:chExt cx="899041" cy="6484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99041" cy="648434"/>
            </a:xfrm>
            <a:custGeom>
              <a:avLst/>
              <a:gdLst/>
              <a:ahLst/>
              <a:cxnLst/>
              <a:rect l="l" t="t" r="r" b="b"/>
              <a:pathLst>
                <a:path w="899041" h="648434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80394"/>
                  </a:lnTo>
                  <a:cubicBezTo>
                    <a:pt x="899041" y="617971"/>
                    <a:pt x="868579" y="648434"/>
                    <a:pt x="831001" y="648434"/>
                  </a:cubicBezTo>
                  <a:lnTo>
                    <a:pt x="68040" y="648434"/>
                  </a:lnTo>
                  <a:cubicBezTo>
                    <a:pt x="30463" y="648434"/>
                    <a:pt x="0" y="617971"/>
                    <a:pt x="0" y="580394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85725"/>
              <a:ext cx="899041" cy="73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ti fanno sentire non così bene mentre li usi?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372939" y="6934154"/>
            <a:ext cx="3713729" cy="2173638"/>
            <a:chOff x="0" y="0"/>
            <a:chExt cx="978101" cy="57248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8101" cy="572481"/>
            </a:xfrm>
            <a:custGeom>
              <a:avLst/>
              <a:gdLst/>
              <a:ahLst/>
              <a:cxnLst/>
              <a:rect l="l" t="t" r="r" b="b"/>
              <a:pathLst>
                <a:path w="978101" h="572481">
                  <a:moveTo>
                    <a:pt x="62540" y="0"/>
                  </a:moveTo>
                  <a:lnTo>
                    <a:pt x="915561" y="0"/>
                  </a:lnTo>
                  <a:cubicBezTo>
                    <a:pt x="932148" y="0"/>
                    <a:pt x="948055" y="6589"/>
                    <a:pt x="959784" y="18318"/>
                  </a:cubicBezTo>
                  <a:cubicBezTo>
                    <a:pt x="971512" y="30046"/>
                    <a:pt x="978101" y="45954"/>
                    <a:pt x="978101" y="62540"/>
                  </a:cubicBezTo>
                  <a:lnTo>
                    <a:pt x="978101" y="509940"/>
                  </a:lnTo>
                  <a:cubicBezTo>
                    <a:pt x="978101" y="526527"/>
                    <a:pt x="971512" y="542435"/>
                    <a:pt x="959784" y="554163"/>
                  </a:cubicBezTo>
                  <a:cubicBezTo>
                    <a:pt x="948055" y="565892"/>
                    <a:pt x="932148" y="572481"/>
                    <a:pt x="915561" y="572481"/>
                  </a:cubicBezTo>
                  <a:lnTo>
                    <a:pt x="62540" y="572481"/>
                  </a:lnTo>
                  <a:cubicBezTo>
                    <a:pt x="28000" y="572481"/>
                    <a:pt x="0" y="544480"/>
                    <a:pt x="0" y="509940"/>
                  </a:cubicBezTo>
                  <a:lnTo>
                    <a:pt x="0" y="62540"/>
                  </a:lnTo>
                  <a:cubicBezTo>
                    <a:pt x="0" y="45954"/>
                    <a:pt x="6589" y="30046"/>
                    <a:pt x="18318" y="18318"/>
                  </a:cubicBezTo>
                  <a:cubicBezTo>
                    <a:pt x="30046" y="6589"/>
                    <a:pt x="45954" y="0"/>
                    <a:pt x="625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978101" cy="648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attività ti piace fare senza schermi?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2967049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99212" y="1807017"/>
            <a:ext cx="7594365" cy="79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26"/>
              </a:lnSpc>
            </a:pPr>
            <a:r>
              <a:rPr lang="en-US" sz="493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Attività complementari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47479" y="5664418"/>
            <a:ext cx="1979672" cy="51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6"/>
              </a:lnSpc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4.1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37866" y="7316965"/>
            <a:ext cx="8998898" cy="868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</a:pPr>
            <a:r>
              <a:rPr lang="en-US" sz="544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Diario sui media digitali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9F9DA0-28F4-7290-68E7-EFA1C1BD8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303654" y="2741554"/>
            <a:ext cx="9093966" cy="1171192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747363" y="1168764"/>
            <a:ext cx="504613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di diario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55988" y="1216389"/>
            <a:ext cx="5115072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una settimana annotiamo quali media utilizziamo, quanto tempo vi dedichiamo e come ci fanno sentire.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5012994-648E-232B-86EA-D590A8C6A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81168" y="1036546"/>
            <a:ext cx="10533278" cy="13565586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754835" y="1033137"/>
            <a:ext cx="1077833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una settimana annotiamo: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Quale mezzo ho utilizzato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Quanto tempo l’ho utilizzato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mi sono sentito/a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124200" y="4943624"/>
            <a:ext cx="1233964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Tablet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95600" y="9239250"/>
            <a:ext cx="178772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Felice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45556" y="9239250"/>
            <a:ext cx="110508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Stanco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20600" y="9239250"/>
            <a:ext cx="136528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Irritato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494514" y="9239250"/>
            <a:ext cx="139268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46110" y="9239250"/>
            <a:ext cx="166604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Arrabbiato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953000" y="9239250"/>
            <a:ext cx="135090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Nervoso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158002" y="9239250"/>
            <a:ext cx="153919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Allegro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31784" y="4943624"/>
            <a:ext cx="138103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Cellulare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477000" y="4943624"/>
            <a:ext cx="2046024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Televisione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649888" y="4943624"/>
            <a:ext cx="149642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46310" y="4943624"/>
            <a:ext cx="193961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Videogiochi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157388" y="4943624"/>
            <a:ext cx="193961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Videogiochi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277231" y="4943624"/>
            <a:ext cx="1496169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Tablet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11078" y="7014630"/>
            <a:ext cx="3740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 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41552" y="7014630"/>
            <a:ext cx="99324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30706" y="7014630"/>
            <a:ext cx="1009094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40 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643430" y="7014630"/>
            <a:ext cx="68429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162800" y="7014630"/>
            <a:ext cx="68429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10106" y="7014630"/>
            <a:ext cx="99324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81600" y="7014630"/>
            <a:ext cx="99324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4229100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913535" y="1910888"/>
            <a:ext cx="6689522" cy="7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0"/>
              </a:lnSpc>
            </a:pPr>
            <a:r>
              <a:rPr lang="en-US" sz="43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Attività complementari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17175" y="5420488"/>
            <a:ext cx="229362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</a:t>
            </a:r>
            <a:r>
              <a:rPr lang="en-US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4.2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00633" y="6982846"/>
            <a:ext cx="7926709" cy="1494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Teatro su situazioni digitali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14700" y="4575385"/>
            <a:ext cx="11658600" cy="5406676"/>
          </a:xfrm>
          <a:custGeom>
            <a:avLst/>
            <a:gdLst/>
            <a:ahLst/>
            <a:cxnLst/>
            <a:rect l="l" t="t" r="r" b="b"/>
            <a:pathLst>
              <a:path w="11658600" h="5406676">
                <a:moveTo>
                  <a:pt x="0" y="0"/>
                </a:moveTo>
                <a:lnTo>
                  <a:pt x="11658600" y="0"/>
                </a:lnTo>
                <a:lnTo>
                  <a:pt x="11658600" y="5406676"/>
                </a:lnTo>
                <a:lnTo>
                  <a:pt x="0" y="54066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39236" y="1274238"/>
            <a:ext cx="480470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situazioni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libero in aula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770563" y="1274238"/>
            <a:ext cx="4870345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gruppi rappresentiamo scene sull’uso dei media digitali e cerchiamo alternative migliori per ogni situazione.</a:t>
            </a: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7E8F5-B601-04ED-A1CA-089DE1D1E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E4A5999-DAC7-1CE8-6C40-A5CC4A382DA4}"/>
              </a:ext>
            </a:extLst>
          </p:cNvPr>
          <p:cNvSpPr/>
          <p:nvPr/>
        </p:nvSpPr>
        <p:spPr>
          <a:xfrm rot="5400000">
            <a:off x="4956832" y="-190077"/>
            <a:ext cx="8374336" cy="11116690"/>
          </a:xfrm>
          <a:custGeom>
            <a:avLst/>
            <a:gdLst/>
            <a:ahLst/>
            <a:cxnLst/>
            <a:rect l="l" t="t" r="r" b="b"/>
            <a:pathLst>
              <a:path w="8823872" h="11116690">
                <a:moveTo>
                  <a:pt x="0" y="0"/>
                </a:moveTo>
                <a:lnTo>
                  <a:pt x="8823872" y="0"/>
                </a:lnTo>
                <a:lnTo>
                  <a:pt x="8823872" y="11116690"/>
                </a:lnTo>
                <a:lnTo>
                  <a:pt x="0" y="1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68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8FC57-F377-F434-8BF8-EBFD113C44B7}"/>
              </a:ext>
            </a:extLst>
          </p:cNvPr>
          <p:cNvSpPr txBox="1"/>
          <p:nvPr/>
        </p:nvSpPr>
        <p:spPr>
          <a:xfrm>
            <a:off x="2856162" y="583168"/>
            <a:ext cx="12460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Leggo un libro per mezz'ora prima di andare a letto.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875100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B8CD4-3D53-D2F7-BCB5-1BE66EBA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95045B-4AD3-4DD5-0C8F-10FB91284F0F}"/>
              </a:ext>
            </a:extLst>
          </p:cNvPr>
          <p:cNvSpPr/>
          <p:nvPr/>
        </p:nvSpPr>
        <p:spPr>
          <a:xfrm rot="5400000">
            <a:off x="4766110" y="-1026566"/>
            <a:ext cx="8742810" cy="12700946"/>
          </a:xfrm>
          <a:custGeom>
            <a:avLst/>
            <a:gdLst/>
            <a:ahLst/>
            <a:cxnLst/>
            <a:rect l="l" t="t" r="r" b="b"/>
            <a:pathLst>
              <a:path w="9112929" h="12700946">
                <a:moveTo>
                  <a:pt x="0" y="0"/>
                </a:moveTo>
                <a:lnTo>
                  <a:pt x="9112929" y="0"/>
                </a:lnTo>
                <a:lnTo>
                  <a:pt x="9112929" y="12700946"/>
                </a:lnTo>
                <a:lnTo>
                  <a:pt x="0" y="12700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3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F8DD2D-F680-37AD-F528-588695B8BCB6}"/>
              </a:ext>
            </a:extLst>
          </p:cNvPr>
          <p:cNvSpPr txBox="1"/>
          <p:nvPr/>
        </p:nvSpPr>
        <p:spPr>
          <a:xfrm>
            <a:off x="2856162" y="583168"/>
            <a:ext cx="12460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Guardo la TV per un'ora mentre parlo con i miei genitori. Seduto al tavolo</a:t>
            </a:r>
          </a:p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da pranzo.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600162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33390-536B-97CD-8492-692A1C57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6BF5A5-2CAB-86E8-8DDB-511093175D1F}"/>
              </a:ext>
            </a:extLst>
          </p:cNvPr>
          <p:cNvSpPr/>
          <p:nvPr/>
        </p:nvSpPr>
        <p:spPr>
          <a:xfrm rot="5400000">
            <a:off x="4825733" y="-150086"/>
            <a:ext cx="8636534" cy="11146509"/>
          </a:xfrm>
          <a:custGeom>
            <a:avLst/>
            <a:gdLst/>
            <a:ahLst/>
            <a:cxnLst/>
            <a:rect l="l" t="t" r="r" b="b"/>
            <a:pathLst>
              <a:path w="9195870" h="11146509">
                <a:moveTo>
                  <a:pt x="0" y="0"/>
                </a:moveTo>
                <a:lnTo>
                  <a:pt x="9195870" y="0"/>
                </a:lnTo>
                <a:lnTo>
                  <a:pt x="9195870" y="11146508"/>
                </a:lnTo>
                <a:lnTo>
                  <a:pt x="0" y="11146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7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114B3-EB7D-3810-A796-2BEDA25B3F25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Durante la pausa uso il mio smartphone per chattare con i miei amici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86844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A8803-344C-B3E2-5DEC-DB9CC05B9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82070F1-E6F5-1EA4-F12D-16C7746AFE1D}"/>
              </a:ext>
            </a:extLst>
          </p:cNvPr>
          <p:cNvSpPr/>
          <p:nvPr/>
        </p:nvSpPr>
        <p:spPr>
          <a:xfrm rot="5400000">
            <a:off x="4882269" y="-306446"/>
            <a:ext cx="8523461" cy="11316336"/>
          </a:xfrm>
          <a:custGeom>
            <a:avLst/>
            <a:gdLst/>
            <a:ahLst/>
            <a:cxnLst/>
            <a:rect l="l" t="t" r="r" b="b"/>
            <a:pathLst>
              <a:path w="8939906" h="11316336">
                <a:moveTo>
                  <a:pt x="0" y="0"/>
                </a:moveTo>
                <a:lnTo>
                  <a:pt x="8939906" y="0"/>
                </a:lnTo>
                <a:lnTo>
                  <a:pt x="8939906" y="11316336"/>
                </a:lnTo>
                <a:lnTo>
                  <a:pt x="0" y="1131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86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0F2F6-E4DF-E92F-D6EA-D69457F0BB54}"/>
              </a:ext>
            </a:extLst>
          </p:cNvPr>
          <p:cNvSpPr txBox="1"/>
          <p:nvPr/>
        </p:nvSpPr>
        <p:spPr>
          <a:xfrm>
            <a:off x="4572000" y="7206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Passo tutto il pomeriggio davanti allo schermo senza sosta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28806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32447" y="1028700"/>
            <a:ext cx="10223106" cy="8229600"/>
          </a:xfrm>
          <a:custGeom>
            <a:avLst/>
            <a:gdLst/>
            <a:ahLst/>
            <a:cxnLst/>
            <a:rect l="l" t="t" r="r" b="b"/>
            <a:pathLst>
              <a:path w="10223106" h="8229600">
                <a:moveTo>
                  <a:pt x="0" y="0"/>
                </a:moveTo>
                <a:lnTo>
                  <a:pt x="10223106" y="0"/>
                </a:lnTo>
                <a:lnTo>
                  <a:pt x="102231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501700" y="3204722"/>
            <a:ext cx="7284600" cy="4374046"/>
            <a:chOff x="0" y="0"/>
            <a:chExt cx="1918578" cy="11520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18578" cy="1152012"/>
            </a:xfrm>
            <a:custGeom>
              <a:avLst/>
              <a:gdLst/>
              <a:ahLst/>
              <a:cxnLst/>
              <a:rect l="l" t="t" r="r" b="b"/>
              <a:pathLst>
                <a:path w="1918578" h="1152012">
                  <a:moveTo>
                    <a:pt x="23913" y="0"/>
                  </a:moveTo>
                  <a:lnTo>
                    <a:pt x="1894665" y="0"/>
                  </a:lnTo>
                  <a:cubicBezTo>
                    <a:pt x="1901007" y="0"/>
                    <a:pt x="1907090" y="2519"/>
                    <a:pt x="1911574" y="7004"/>
                  </a:cubicBezTo>
                  <a:cubicBezTo>
                    <a:pt x="1916058" y="11488"/>
                    <a:pt x="1918578" y="17571"/>
                    <a:pt x="1918578" y="23913"/>
                  </a:cubicBezTo>
                  <a:lnTo>
                    <a:pt x="1918578" y="1128100"/>
                  </a:lnTo>
                  <a:cubicBezTo>
                    <a:pt x="1918578" y="1134442"/>
                    <a:pt x="1916058" y="1140524"/>
                    <a:pt x="1911574" y="1145008"/>
                  </a:cubicBezTo>
                  <a:cubicBezTo>
                    <a:pt x="1907090" y="1149493"/>
                    <a:pt x="1901007" y="1152012"/>
                    <a:pt x="1894665" y="1152012"/>
                  </a:cubicBezTo>
                  <a:lnTo>
                    <a:pt x="23913" y="1152012"/>
                  </a:lnTo>
                  <a:cubicBezTo>
                    <a:pt x="17571" y="1152012"/>
                    <a:pt x="11488" y="1149493"/>
                    <a:pt x="7004" y="1145008"/>
                  </a:cubicBezTo>
                  <a:cubicBezTo>
                    <a:pt x="2519" y="1140524"/>
                    <a:pt x="0" y="1134442"/>
                    <a:pt x="0" y="1128100"/>
                  </a:cubicBezTo>
                  <a:lnTo>
                    <a:pt x="0" y="23913"/>
                  </a:lnTo>
                  <a:cubicBezTo>
                    <a:pt x="0" y="17571"/>
                    <a:pt x="2519" y="11488"/>
                    <a:pt x="7004" y="7004"/>
                  </a:cubicBezTo>
                  <a:cubicBezTo>
                    <a:pt x="11488" y="2519"/>
                    <a:pt x="17571" y="0"/>
                    <a:pt x="23913" y="0"/>
                  </a:cubicBezTo>
                  <a:close/>
                </a:path>
              </a:pathLst>
            </a:custGeom>
            <a:solidFill>
              <a:srgbClr val="FFED4C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918578" cy="122821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543"/>
                </a:lnSpc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media digitali fanno parte della tua vita,</a:t>
              </a:r>
            </a:p>
            <a:p>
              <a:pPr algn="ctr">
                <a:lnSpc>
                  <a:spcPts val="3543"/>
                </a:lnSpc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 </a:t>
              </a:r>
              <a:r>
                <a:rPr lang="en-US" sz="2531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puoi imparare a usarli in modo che ti facciano bene.</a:t>
              </a:r>
            </a:p>
            <a:p>
              <a:pPr algn="ctr">
                <a:lnSpc>
                  <a:spcPts val="3543"/>
                </a:lnSpc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Ogni persona può trovare il proprio equilibrio tra schermi e attività senza schermi.</a:t>
              </a:r>
            </a:p>
            <a:p>
              <a:pPr algn="ctr">
                <a:lnSpc>
                  <a:spcPts val="3543"/>
                </a:lnSpc>
                <a:spcBef>
                  <a:spcPct val="0"/>
                </a:spcBef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cosa più importante: </a:t>
              </a:r>
              <a:r>
                <a:rPr lang="en-US" sz="2531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presta attenzione al tuo sonno, al tuo tempo e alle tue emozioni.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0" y="2083184"/>
            <a:ext cx="10093837" cy="8461633"/>
            <a:chOff x="0" y="0"/>
            <a:chExt cx="9570453" cy="8022882"/>
          </a:xfrm>
        </p:grpSpPr>
        <p:sp>
          <p:nvSpPr>
            <p:cNvPr id="3" name="Freeform 3" descr="A group of children and a teacher  AI-generated content may be incorrect."/>
            <p:cNvSpPr/>
            <p:nvPr/>
          </p:nvSpPr>
          <p:spPr>
            <a:xfrm>
              <a:off x="0" y="0"/>
              <a:ext cx="9570466" cy="8022844"/>
            </a:xfrm>
            <a:custGeom>
              <a:avLst/>
              <a:gdLst/>
              <a:ahLst/>
              <a:cxnLst/>
              <a:rect l="l" t="t" r="r" b="b"/>
              <a:pathLst>
                <a:path w="9570466" h="8022844">
                  <a:moveTo>
                    <a:pt x="0" y="0"/>
                  </a:moveTo>
                  <a:lnTo>
                    <a:pt x="9570466" y="0"/>
                  </a:lnTo>
                  <a:lnTo>
                    <a:pt x="9570466" y="8022844"/>
                  </a:lnTo>
                  <a:lnTo>
                    <a:pt x="0" y="8022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843590" y="1391661"/>
            <a:ext cx="660082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Parliamo insieme di come i media influenzano il nostro benessere.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402A6F-DA5A-269D-F5ED-C616719A5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2967049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015756" y="852245"/>
            <a:ext cx="14561276" cy="1029328"/>
            <a:chOff x="0" y="0"/>
            <a:chExt cx="11704320" cy="82737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827370"/>
            </a:xfrm>
            <a:custGeom>
              <a:avLst/>
              <a:gdLst/>
              <a:ahLst/>
              <a:cxnLst/>
              <a:rect l="l" t="t" r="r" b="b"/>
              <a:pathLst>
                <a:path w="11704320" h="827370">
                  <a:moveTo>
                    <a:pt x="0" y="0"/>
                  </a:moveTo>
                  <a:lnTo>
                    <a:pt x="11704320" y="0"/>
                  </a:lnTo>
                  <a:lnTo>
                    <a:pt x="11704320" y="827370"/>
                  </a:lnTo>
                  <a:lnTo>
                    <a:pt x="0" y="82737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7423" b="-213863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86547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968"/>
                </a:lnSpc>
              </a:pPr>
              <a:r>
                <a:rPr lang="en-US" sz="414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Giorno 1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595467" y="1676809"/>
            <a:ext cx="5401870" cy="79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1"/>
              </a:lnSpc>
            </a:pPr>
            <a:r>
              <a:rPr lang="en-US" sz="497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Diritti nel mondo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67429" y="4920331"/>
            <a:ext cx="2056962" cy="53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6"/>
              </a:lnSpc>
            </a:pPr>
            <a:r>
              <a:rPr lang="en-US" sz="3538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Attività 1.1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20794" y="6639256"/>
            <a:ext cx="9350232" cy="1754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4"/>
              </a:lnSpc>
            </a:pPr>
            <a:r>
              <a:rPr lang="en-US" sz="5662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Media digitali e benessere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10349" y="1498025"/>
            <a:ext cx="676291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Oggetti simbolici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10349" y="5543327"/>
            <a:ext cx="51093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Parliamo di come i media digitali influenzano la tua vita.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oggetto ci aiuta a riflettere e a condividere esperienze.</a:t>
            </a:r>
          </a:p>
        </p:txBody>
      </p:sp>
      <p:sp>
        <p:nvSpPr>
          <p:cNvPr id="4" name="Freeform 4"/>
          <p:cNvSpPr/>
          <p:nvPr/>
        </p:nvSpPr>
        <p:spPr>
          <a:xfrm>
            <a:off x="12693210" y="305677"/>
            <a:ext cx="9549585" cy="9523785"/>
          </a:xfrm>
          <a:custGeom>
            <a:avLst/>
            <a:gdLst/>
            <a:ahLst/>
            <a:cxnLst/>
            <a:rect l="l" t="t" r="r" b="b"/>
            <a:pathLst>
              <a:path w="9549585" h="9523785">
                <a:moveTo>
                  <a:pt x="0" y="0"/>
                </a:moveTo>
                <a:lnTo>
                  <a:pt x="9549585" y="0"/>
                </a:lnTo>
                <a:lnTo>
                  <a:pt x="9549585" y="9523785"/>
                </a:lnTo>
                <a:lnTo>
                  <a:pt x="0" y="9523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8" r="-8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70261" y="-165007"/>
            <a:ext cx="11008885" cy="10452007"/>
          </a:xfrm>
          <a:custGeom>
            <a:avLst/>
            <a:gdLst/>
            <a:ahLst/>
            <a:cxnLst/>
            <a:rect l="l" t="t" r="r" b="b"/>
            <a:pathLst>
              <a:path w="11008885" h="10452007">
                <a:moveTo>
                  <a:pt x="0" y="0"/>
                </a:moveTo>
                <a:lnTo>
                  <a:pt x="11008885" y="0"/>
                </a:lnTo>
                <a:lnTo>
                  <a:pt x="11008885" y="10452007"/>
                </a:lnTo>
                <a:lnTo>
                  <a:pt x="0" y="10452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535" b="-253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004631" y="1155050"/>
            <a:ext cx="579643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porta a riflettere sui tempi e sulle abitudini nell’uso dei dispositivi.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15835" y="3062998"/>
            <a:ext cx="601814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Simboleggia la gestione del tempo e le pause nell’uso dei media.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31024" y="4970947"/>
            <a:ext cx="528595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Favorisce la discussione sulle attività senza media digitali.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15835" y="6878895"/>
            <a:ext cx="579643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riferisce a un sonno sano e a momenti senza schermi.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85087" y="8786843"/>
            <a:ext cx="52365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Rappresenta attività al di fuori di Internet.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83134" y="2252450"/>
            <a:ext cx="11321732" cy="7462055"/>
          </a:xfrm>
          <a:custGeom>
            <a:avLst/>
            <a:gdLst/>
            <a:ahLst/>
            <a:cxnLst/>
            <a:rect l="l" t="t" r="r" b="b"/>
            <a:pathLst>
              <a:path w="11321732" h="7462055">
                <a:moveTo>
                  <a:pt x="0" y="0"/>
                </a:moveTo>
                <a:lnTo>
                  <a:pt x="11321732" y="0"/>
                </a:lnTo>
                <a:lnTo>
                  <a:pt x="11321732" y="7462054"/>
                </a:lnTo>
                <a:lnTo>
                  <a:pt x="0" y="74620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02" b="-20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935498" y="579623"/>
            <a:ext cx="4678128" cy="444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6"/>
              </a:lnSpc>
            </a:pPr>
            <a:r>
              <a:rPr lang="en-US" sz="279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attività è salutare?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1302</Words>
  <Application>Microsoft Office PowerPoint</Application>
  <PresentationFormat>Custom</PresentationFormat>
  <Paragraphs>254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Aptos Bold</vt:lpstr>
      <vt:lpstr>Calibri</vt:lpstr>
      <vt:lpstr>Arial</vt:lpstr>
      <vt:lpstr>Aptos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M8_Uso dei media digitali e salute mentale_Scuola primaria</dc:title>
  <cp:lastModifiedBy>Itzel Gn</cp:lastModifiedBy>
  <cp:revision>2</cp:revision>
  <dcterms:created xsi:type="dcterms:W3CDTF">2006-08-16T00:00:00Z</dcterms:created>
  <dcterms:modified xsi:type="dcterms:W3CDTF">2026-04-08T16:42:55Z</dcterms:modified>
  <dc:identifier>DAHEy_7t8yw</dc:identifier>
</cp:coreProperties>
</file>