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8288000" cy="10287000"/>
  <p:notesSz cx="6858000" cy="9144000"/>
  <p:embeddedFontLst>
    <p:embeddedFont>
      <p:font typeface="Aptos Bold" panose="020B0604020202020204" charset="0"/>
      <p:regular r:id="rId51"/>
    </p:embeddedFont>
    <p:embeddedFont>
      <p:font typeface="Poppins" panose="00000500000000000000" pitchFamily="2" charset="0"/>
      <p:regular r:id="rId52"/>
    </p:embeddedFont>
    <p:embeddedFont>
      <p:font typeface="Poppins Bold" panose="00000800000000000000" charset="0"/>
      <p:regular r:id="rId53"/>
    </p:embeddedFont>
    <p:embeddedFont>
      <p:font typeface="Poppins Italics" panose="020B0604020202020204" charset="0"/>
      <p:regular r:id="rId54"/>
    </p:embeddedFont>
    <p:embeddedFont>
      <p:font typeface="Poppins Medium" panose="00000600000000000000" pitchFamily="2" charset="0"/>
      <p:regular r:id="rId55"/>
      <p: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53640" y="242497"/>
            <a:ext cx="13380720" cy="9801997"/>
            <a:chOff x="0" y="0"/>
            <a:chExt cx="17840960" cy="130693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40961" cy="13069315"/>
            </a:xfrm>
            <a:custGeom>
              <a:avLst/>
              <a:gdLst/>
              <a:ahLst/>
              <a:cxnLst/>
              <a:rect l="l" t="t" r="r" b="b"/>
              <a:pathLst>
                <a:path w="17840961" h="13069315">
                  <a:moveTo>
                    <a:pt x="0" y="6534658"/>
                  </a:moveTo>
                  <a:cubicBezTo>
                    <a:pt x="0" y="2925699"/>
                    <a:pt x="3993896" y="0"/>
                    <a:pt x="8920480" y="0"/>
                  </a:cubicBezTo>
                  <a:cubicBezTo>
                    <a:pt x="13847065" y="0"/>
                    <a:pt x="17840961" y="2925699"/>
                    <a:pt x="17840961" y="6534658"/>
                  </a:cubicBezTo>
                  <a:cubicBezTo>
                    <a:pt x="17840961" y="10143617"/>
                    <a:pt x="13847065" y="13069315"/>
                    <a:pt x="8920480" y="13069315"/>
                  </a:cubicBezTo>
                  <a:cubicBezTo>
                    <a:pt x="3993896" y="13069315"/>
                    <a:pt x="0" y="10143617"/>
                    <a:pt x="0" y="6534658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434840" y="9072943"/>
            <a:ext cx="94183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Scuola </a:t>
            </a:r>
            <a:r>
              <a:rPr lang="en-US" sz="27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secondaria</a:t>
            </a:r>
            <a:endParaRPr lang="en-US" sz="27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314700" y="811368"/>
            <a:ext cx="11658600" cy="1188415"/>
            <a:chOff x="0" y="0"/>
            <a:chExt cx="15544800" cy="15845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44800" cy="1584554"/>
            </a:xfrm>
            <a:custGeom>
              <a:avLst/>
              <a:gdLst/>
              <a:ahLst/>
              <a:cxnLst/>
              <a:rect l="l" t="t" r="r" b="b"/>
              <a:pathLst>
                <a:path w="15544800" h="1584554">
                  <a:moveTo>
                    <a:pt x="0" y="0"/>
                  </a:moveTo>
                  <a:lnTo>
                    <a:pt x="15544800" y="0"/>
                  </a:lnTo>
                  <a:lnTo>
                    <a:pt x="15544800" y="1584554"/>
                  </a:lnTo>
                  <a:lnTo>
                    <a:pt x="0" y="15845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1398" b="-130906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5544800" cy="16321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8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8: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006965" y="1819904"/>
            <a:ext cx="10274069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Uso dei media digitali e salute mentale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227320" y="4575448"/>
            <a:ext cx="8290560" cy="4663440"/>
            <a:chOff x="0" y="0"/>
            <a:chExt cx="11054080" cy="6217920"/>
          </a:xfrm>
        </p:grpSpPr>
        <p:sp>
          <p:nvSpPr>
            <p:cNvPr id="10" name="Freeform 10" descr="A couple of people sitting cross legged  AI-generated content may be incorrect."/>
            <p:cNvSpPr/>
            <p:nvPr/>
          </p:nvSpPr>
          <p:spPr>
            <a:xfrm>
              <a:off x="0" y="0"/>
              <a:ext cx="11054080" cy="6217920"/>
            </a:xfrm>
            <a:custGeom>
              <a:avLst/>
              <a:gdLst/>
              <a:ahLst/>
              <a:cxnLst/>
              <a:rect l="l" t="t" r="r" b="b"/>
              <a:pathLst>
                <a:path w="11054080" h="6217920">
                  <a:moveTo>
                    <a:pt x="0" y="0"/>
                  </a:moveTo>
                  <a:lnTo>
                    <a:pt x="11054080" y="0"/>
                  </a:lnTo>
                  <a:lnTo>
                    <a:pt x="11054080" y="6217920"/>
                  </a:lnTo>
                  <a:lnTo>
                    <a:pt x="0" y="6217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663440" y="3562979"/>
            <a:ext cx="9418320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4"/>
              </a:lnSpc>
            </a:pPr>
            <a:r>
              <a:rPr lang="en-US" sz="22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possiamo usare gli schermi in modo che ci facciano stare bene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72307" y="1552060"/>
            <a:ext cx="6292653" cy="6292654"/>
            <a:chOff x="0" y="0"/>
            <a:chExt cx="8390204" cy="83902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90255" cy="8390257"/>
            </a:xfrm>
            <a:custGeom>
              <a:avLst/>
              <a:gdLst/>
              <a:ahLst/>
              <a:cxnLst/>
              <a:rect l="l" t="t" r="r" b="b"/>
              <a:pathLst>
                <a:path w="8390255" h="8390257">
                  <a:moveTo>
                    <a:pt x="0" y="4195065"/>
                  </a:moveTo>
                  <a:cubicBezTo>
                    <a:pt x="0" y="1878203"/>
                    <a:pt x="1878203" y="0"/>
                    <a:pt x="4195064" y="0"/>
                  </a:cubicBezTo>
                  <a:cubicBezTo>
                    <a:pt x="6511925" y="0"/>
                    <a:pt x="8390255" y="1878203"/>
                    <a:pt x="8390255" y="4195065"/>
                  </a:cubicBezTo>
                  <a:cubicBezTo>
                    <a:pt x="8390255" y="6511927"/>
                    <a:pt x="6512052" y="8390257"/>
                    <a:pt x="4195064" y="8390257"/>
                  </a:cubicBezTo>
                  <a:cubicBezTo>
                    <a:pt x="1878076" y="8390257"/>
                    <a:pt x="0" y="6512054"/>
                    <a:pt x="0" y="4195065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390204" cy="84092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Pensa ai momenti in cui usi il telefono, guardi video, ascolti musica o giochi.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emozioni ti vengono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in mente?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539740" y="8581358"/>
            <a:ext cx="720852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Obiettivo: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le proprie emozioni legate all’uso dei media digitali.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22030" y="364960"/>
            <a:ext cx="104394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Parte 1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765138" y="1253265"/>
            <a:ext cx="3315601" cy="1817096"/>
            <a:chOff x="0" y="0"/>
            <a:chExt cx="873245" cy="4785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245" cy="478577"/>
            </a:xfrm>
            <a:custGeom>
              <a:avLst/>
              <a:gdLst/>
              <a:ahLst/>
              <a:cxnLst/>
              <a:rect l="l" t="t" r="r" b="b"/>
              <a:pathLst>
                <a:path w="873245" h="478577">
                  <a:moveTo>
                    <a:pt x="112080" y="0"/>
                  </a:moveTo>
                  <a:lnTo>
                    <a:pt x="761165" y="0"/>
                  </a:lnTo>
                  <a:cubicBezTo>
                    <a:pt x="823065" y="0"/>
                    <a:pt x="873245" y="50180"/>
                    <a:pt x="873245" y="112080"/>
                  </a:cubicBezTo>
                  <a:lnTo>
                    <a:pt x="873245" y="366497"/>
                  </a:lnTo>
                  <a:cubicBezTo>
                    <a:pt x="873245" y="396222"/>
                    <a:pt x="861436" y="424730"/>
                    <a:pt x="840417" y="445749"/>
                  </a:cubicBezTo>
                  <a:cubicBezTo>
                    <a:pt x="819398" y="466768"/>
                    <a:pt x="790890" y="478577"/>
                    <a:pt x="761165" y="478577"/>
                  </a:cubicBezTo>
                  <a:lnTo>
                    <a:pt x="112080" y="478577"/>
                  </a:lnTo>
                  <a:cubicBezTo>
                    <a:pt x="82354" y="478577"/>
                    <a:pt x="53846" y="466768"/>
                    <a:pt x="32827" y="445749"/>
                  </a:cubicBezTo>
                  <a:cubicBezTo>
                    <a:pt x="11808" y="424730"/>
                    <a:pt x="0" y="396222"/>
                    <a:pt x="0" y="366497"/>
                  </a:cubicBezTo>
                  <a:lnTo>
                    <a:pt x="0" y="112080"/>
                  </a:lnTo>
                  <a:cubicBezTo>
                    <a:pt x="0" y="82354"/>
                    <a:pt x="11808" y="53846"/>
                    <a:pt x="32827" y="32827"/>
                  </a:cubicBezTo>
                  <a:cubicBezTo>
                    <a:pt x="53846" y="11808"/>
                    <a:pt x="82354" y="0"/>
                    <a:pt x="11208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73245" cy="5071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senti dopo aver passato molto tempo davanti agli schermi?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>
            <a:off x="5080739" y="2161813"/>
            <a:ext cx="1191569" cy="25365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1" name="Group 11"/>
          <p:cNvGrpSpPr/>
          <p:nvPr/>
        </p:nvGrpSpPr>
        <p:grpSpPr>
          <a:xfrm>
            <a:off x="1765138" y="6027618"/>
            <a:ext cx="3315601" cy="1817096"/>
            <a:chOff x="0" y="0"/>
            <a:chExt cx="873245" cy="47857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3245" cy="478577"/>
            </a:xfrm>
            <a:custGeom>
              <a:avLst/>
              <a:gdLst/>
              <a:ahLst/>
              <a:cxnLst/>
              <a:rect l="l" t="t" r="r" b="b"/>
              <a:pathLst>
                <a:path w="873245" h="478577">
                  <a:moveTo>
                    <a:pt x="112080" y="0"/>
                  </a:moveTo>
                  <a:lnTo>
                    <a:pt x="761165" y="0"/>
                  </a:lnTo>
                  <a:cubicBezTo>
                    <a:pt x="823065" y="0"/>
                    <a:pt x="873245" y="50180"/>
                    <a:pt x="873245" y="112080"/>
                  </a:cubicBezTo>
                  <a:lnTo>
                    <a:pt x="873245" y="366497"/>
                  </a:lnTo>
                  <a:cubicBezTo>
                    <a:pt x="873245" y="396222"/>
                    <a:pt x="861436" y="424730"/>
                    <a:pt x="840417" y="445749"/>
                  </a:cubicBezTo>
                  <a:cubicBezTo>
                    <a:pt x="819398" y="466768"/>
                    <a:pt x="790890" y="478577"/>
                    <a:pt x="761165" y="478577"/>
                  </a:cubicBezTo>
                  <a:lnTo>
                    <a:pt x="112080" y="478577"/>
                  </a:lnTo>
                  <a:cubicBezTo>
                    <a:pt x="82354" y="478577"/>
                    <a:pt x="53846" y="466768"/>
                    <a:pt x="32827" y="445749"/>
                  </a:cubicBezTo>
                  <a:cubicBezTo>
                    <a:pt x="11808" y="424730"/>
                    <a:pt x="0" y="396222"/>
                    <a:pt x="0" y="366497"/>
                  </a:cubicBezTo>
                  <a:lnTo>
                    <a:pt x="0" y="112080"/>
                  </a:lnTo>
                  <a:cubicBezTo>
                    <a:pt x="0" y="82354"/>
                    <a:pt x="11808" y="53846"/>
                    <a:pt x="32827" y="32827"/>
                  </a:cubicBezTo>
                  <a:cubicBezTo>
                    <a:pt x="53846" y="11808"/>
                    <a:pt x="82354" y="0"/>
                    <a:pt x="11208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73245" cy="5071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ti fanno sentire meno bene?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5080739" y="4698387"/>
            <a:ext cx="1191569" cy="223777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13384080" y="1253265"/>
            <a:ext cx="3315601" cy="1817096"/>
            <a:chOff x="0" y="0"/>
            <a:chExt cx="873245" cy="47857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73245" cy="478577"/>
            </a:xfrm>
            <a:custGeom>
              <a:avLst/>
              <a:gdLst/>
              <a:ahLst/>
              <a:cxnLst/>
              <a:rect l="l" t="t" r="r" b="b"/>
              <a:pathLst>
                <a:path w="873245" h="478577">
                  <a:moveTo>
                    <a:pt x="112080" y="0"/>
                  </a:moveTo>
                  <a:lnTo>
                    <a:pt x="761165" y="0"/>
                  </a:lnTo>
                  <a:cubicBezTo>
                    <a:pt x="823065" y="0"/>
                    <a:pt x="873245" y="50180"/>
                    <a:pt x="873245" y="112080"/>
                  </a:cubicBezTo>
                  <a:lnTo>
                    <a:pt x="873245" y="366497"/>
                  </a:lnTo>
                  <a:cubicBezTo>
                    <a:pt x="873245" y="396222"/>
                    <a:pt x="861436" y="424730"/>
                    <a:pt x="840417" y="445749"/>
                  </a:cubicBezTo>
                  <a:cubicBezTo>
                    <a:pt x="819398" y="466768"/>
                    <a:pt x="790890" y="478577"/>
                    <a:pt x="761165" y="478577"/>
                  </a:cubicBezTo>
                  <a:lnTo>
                    <a:pt x="112080" y="478577"/>
                  </a:lnTo>
                  <a:cubicBezTo>
                    <a:pt x="82354" y="478577"/>
                    <a:pt x="53846" y="466768"/>
                    <a:pt x="32827" y="445749"/>
                  </a:cubicBezTo>
                  <a:cubicBezTo>
                    <a:pt x="11808" y="424730"/>
                    <a:pt x="0" y="396222"/>
                    <a:pt x="0" y="366497"/>
                  </a:cubicBezTo>
                  <a:lnTo>
                    <a:pt x="0" y="112080"/>
                  </a:lnTo>
                  <a:cubicBezTo>
                    <a:pt x="0" y="82354"/>
                    <a:pt x="11808" y="53846"/>
                    <a:pt x="32827" y="32827"/>
                  </a:cubicBezTo>
                  <a:cubicBezTo>
                    <a:pt x="53846" y="11808"/>
                    <a:pt x="82354" y="0"/>
                    <a:pt x="11208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873245" cy="5071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piace nell’utilizzarli?</a:t>
              </a:r>
            </a:p>
          </p:txBody>
        </p:sp>
      </p:grpSp>
      <p:sp>
        <p:nvSpPr>
          <p:cNvPr id="18" name="AutoShape 18"/>
          <p:cNvSpPr/>
          <p:nvPr/>
        </p:nvSpPr>
        <p:spPr>
          <a:xfrm flipV="1">
            <a:off x="12564960" y="2161813"/>
            <a:ext cx="819119" cy="25365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9" name="Group 19"/>
          <p:cNvGrpSpPr/>
          <p:nvPr/>
        </p:nvGrpSpPr>
        <p:grpSpPr>
          <a:xfrm>
            <a:off x="12556016" y="4695113"/>
            <a:ext cx="4143665" cy="3149601"/>
            <a:chOff x="0" y="0"/>
            <a:chExt cx="5524886" cy="4199468"/>
          </a:xfrm>
        </p:grpSpPr>
        <p:grpSp>
          <p:nvGrpSpPr>
            <p:cNvPr id="20" name="Group 20"/>
            <p:cNvGrpSpPr/>
            <p:nvPr/>
          </p:nvGrpSpPr>
          <p:grpSpPr>
            <a:xfrm>
              <a:off x="1104085" y="1776674"/>
              <a:ext cx="4420801" cy="2422795"/>
              <a:chOff x="0" y="0"/>
              <a:chExt cx="873245" cy="47857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73245" cy="478577"/>
              </a:xfrm>
              <a:custGeom>
                <a:avLst/>
                <a:gdLst/>
                <a:ahLst/>
                <a:cxnLst/>
                <a:rect l="l" t="t" r="r" b="b"/>
                <a:pathLst>
                  <a:path w="873245" h="478577">
                    <a:moveTo>
                      <a:pt x="112080" y="0"/>
                    </a:moveTo>
                    <a:lnTo>
                      <a:pt x="761165" y="0"/>
                    </a:lnTo>
                    <a:cubicBezTo>
                      <a:pt x="823065" y="0"/>
                      <a:pt x="873245" y="50180"/>
                      <a:pt x="873245" y="112080"/>
                    </a:cubicBezTo>
                    <a:lnTo>
                      <a:pt x="873245" y="366497"/>
                    </a:lnTo>
                    <a:cubicBezTo>
                      <a:pt x="873245" y="396222"/>
                      <a:pt x="861436" y="424730"/>
                      <a:pt x="840417" y="445749"/>
                    </a:cubicBezTo>
                    <a:cubicBezTo>
                      <a:pt x="819398" y="466768"/>
                      <a:pt x="790890" y="478577"/>
                      <a:pt x="761165" y="478577"/>
                    </a:cubicBezTo>
                    <a:lnTo>
                      <a:pt x="112080" y="478577"/>
                    </a:lnTo>
                    <a:cubicBezTo>
                      <a:pt x="82354" y="478577"/>
                      <a:pt x="53846" y="466768"/>
                      <a:pt x="32827" y="445749"/>
                    </a:cubicBezTo>
                    <a:cubicBezTo>
                      <a:pt x="11808" y="424730"/>
                      <a:pt x="0" y="396222"/>
                      <a:pt x="0" y="366497"/>
                    </a:cubicBezTo>
                    <a:lnTo>
                      <a:pt x="0" y="112080"/>
                    </a:lnTo>
                    <a:cubicBezTo>
                      <a:pt x="0" y="82354"/>
                      <a:pt x="11808" y="53846"/>
                      <a:pt x="32827" y="32827"/>
                    </a:cubicBezTo>
                    <a:cubicBezTo>
                      <a:pt x="53846" y="11808"/>
                      <a:pt x="82354" y="0"/>
                      <a:pt x="11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28575"/>
                <a:ext cx="873245" cy="5071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00"/>
                  </a:lnSpc>
                </a:pPr>
                <a:r>
                  <a:rPr lang="en-US" sz="225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Quali media utilizzi di più nella tua vita quotidiana?</a:t>
                </a:r>
              </a:p>
            </p:txBody>
          </p:sp>
        </p:grpSp>
        <p:sp>
          <p:nvSpPr>
            <p:cNvPr id="23" name="AutoShape 23"/>
            <p:cNvSpPr/>
            <p:nvPr/>
          </p:nvSpPr>
          <p:spPr>
            <a:xfrm>
              <a:off x="11926" y="4365"/>
              <a:ext cx="1092159" cy="2983706"/>
            </a:xfrm>
            <a:prstGeom prst="line">
              <a:avLst/>
            </a:prstGeom>
            <a:ln w="254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706880"/>
            <a:ext cx="9144000" cy="8580120"/>
            <a:chOff x="0" y="0"/>
            <a:chExt cx="12192000" cy="114401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92000" cy="11440160"/>
            </a:xfrm>
            <a:custGeom>
              <a:avLst/>
              <a:gdLst/>
              <a:ahLst/>
              <a:cxnLst/>
              <a:rect l="l" t="t" r="r" b="b"/>
              <a:pathLst>
                <a:path w="12192000" h="11440160">
                  <a:moveTo>
                    <a:pt x="0" y="0"/>
                  </a:moveTo>
                  <a:lnTo>
                    <a:pt x="12192000" y="0"/>
                  </a:lnTo>
                  <a:lnTo>
                    <a:pt x="12192000" y="11440160"/>
                  </a:lnTo>
                  <a:lnTo>
                    <a:pt x="0" y="11440160"/>
                  </a:lnTo>
                  <a:close/>
                </a:path>
              </a:pathLst>
            </a:custGeom>
            <a:gradFill rotWithShape="1">
              <a:gsLst>
                <a:gs pos="0">
                  <a:srgbClr val="70C7D6">
                    <a:alpha val="100000"/>
                  </a:srgbClr>
                </a:gs>
                <a:gs pos="78000">
                  <a:srgbClr val="C6EEF7">
                    <a:alpha val="100000"/>
                  </a:srgbClr>
                </a:gs>
                <a:gs pos="100000">
                  <a:srgbClr val="E3F6FB">
                    <a:alpha val="0"/>
                  </a:srgbClr>
                </a:gs>
              </a:gsLst>
              <a:lin ang="16200000"/>
            </a:gra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144000" y="1706880"/>
            <a:ext cx="9144000" cy="8580120"/>
            <a:chOff x="0" y="0"/>
            <a:chExt cx="12192000" cy="114401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000" cy="11440160"/>
            </a:xfrm>
            <a:custGeom>
              <a:avLst/>
              <a:gdLst/>
              <a:ahLst/>
              <a:cxnLst/>
              <a:rect l="l" t="t" r="r" b="b"/>
              <a:pathLst>
                <a:path w="12192000" h="11440160">
                  <a:moveTo>
                    <a:pt x="0" y="0"/>
                  </a:moveTo>
                  <a:lnTo>
                    <a:pt x="12192000" y="0"/>
                  </a:lnTo>
                  <a:lnTo>
                    <a:pt x="12192000" y="11440160"/>
                  </a:lnTo>
                  <a:lnTo>
                    <a:pt x="0" y="11440160"/>
                  </a:lnTo>
                  <a:close/>
                </a:path>
              </a:pathLst>
            </a:custGeom>
            <a:gradFill rotWithShape="1">
              <a:gsLst>
                <a:gs pos="0">
                  <a:srgbClr val="50B264">
                    <a:alpha val="100000"/>
                  </a:srgbClr>
                </a:gs>
                <a:gs pos="78000">
                  <a:srgbClr val="50B264">
                    <a:alpha val="14000"/>
                  </a:srgbClr>
                </a:gs>
                <a:gs pos="100000">
                  <a:srgbClr val="E3F6FB">
                    <a:alpha val="0"/>
                  </a:srgbClr>
                </a:gs>
              </a:gsLst>
              <a:lin ang="162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52550" y="3427095"/>
            <a:ext cx="6602730" cy="471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Sam si sveglia lunedì mattina e prende subito il telefono per guardare video.</a:t>
            </a:r>
          </a:p>
          <a:p>
            <a:pPr algn="l">
              <a:lnSpc>
                <a:spcPts val="288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Dopo una colazione veloce, guarda altri video e gioca sul telefono.</a:t>
            </a:r>
          </a:p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scuola tiene sempre il telefono in mano – per controllare i messaggi o guardare immagini divertenti.</a:t>
            </a:r>
          </a:p>
          <a:p>
            <a:pPr algn="l">
              <a:lnSpc>
                <a:spcPts val="288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Nel pomeriggio si sdraia sul divano, guarda una serie e poi gioca a un videogioco al computer.</a:t>
            </a:r>
          </a:p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sera passa di nuovo tempo con il telefono, finché non va a dormire.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688340" y="914400"/>
            <a:ext cx="6882770" cy="661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giornata con Felix e Sam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646178" y="3474720"/>
            <a:ext cx="6139643" cy="367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45"/>
              </a:lnSpc>
            </a:pPr>
            <a:r>
              <a:rPr lang="en-US" sz="20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Felix invece si veste velocemente ed esce per fare qualche esercizio con la palla.</a:t>
            </a:r>
          </a:p>
          <a:p>
            <a:pPr algn="l">
              <a:lnSpc>
                <a:spcPts val="2445"/>
              </a:lnSpc>
            </a:pPr>
            <a:endParaRPr lang="en-US" sz="203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45"/>
              </a:lnSpc>
            </a:pPr>
            <a:r>
              <a:rPr lang="en-US" sz="20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 colazione e va a scuola. Durante la lezione partecipa e in pausa gioca a rincorrersi.</a:t>
            </a:r>
          </a:p>
          <a:p>
            <a:pPr algn="l">
              <a:lnSpc>
                <a:spcPts val="2445"/>
              </a:lnSpc>
            </a:pPr>
            <a:endParaRPr lang="en-US" sz="203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45"/>
              </a:lnSpc>
            </a:pPr>
            <a:r>
              <a:rPr lang="en-US" sz="20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Più tardi gioca a calcio con amic*.</a:t>
            </a:r>
          </a:p>
          <a:p>
            <a:pPr algn="l">
              <a:lnSpc>
                <a:spcPts val="2445"/>
              </a:lnSpc>
            </a:pPr>
            <a:endParaRPr lang="en-US" sz="203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45"/>
              </a:lnSpc>
            </a:pPr>
            <a:r>
              <a:rPr lang="en-US" sz="20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casa legge un fumetto e gioca un po’ con la console.</a:t>
            </a:r>
          </a:p>
          <a:p>
            <a:pPr algn="l">
              <a:lnSpc>
                <a:spcPts val="2445"/>
              </a:lnSpc>
            </a:pPr>
            <a:r>
              <a:rPr lang="en-US" sz="20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Dopo cena disegna ancora un po’, prima di andare a dormire.</a:t>
            </a:r>
          </a:p>
        </p:txBody>
      </p:sp>
      <p:sp>
        <p:nvSpPr>
          <p:cNvPr id="9" name="AutoShape 9"/>
          <p:cNvSpPr/>
          <p:nvPr/>
        </p:nvSpPr>
        <p:spPr>
          <a:xfrm rot="5387640">
            <a:off x="5174904" y="6322695"/>
            <a:ext cx="7938183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8555355" y="364960"/>
            <a:ext cx="117729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Parte 2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30140" y="2202180"/>
            <a:ext cx="8427720" cy="1676400"/>
            <a:chOff x="0" y="0"/>
            <a:chExt cx="11236960" cy="223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36960" cy="2235200"/>
            </a:xfrm>
            <a:custGeom>
              <a:avLst/>
              <a:gdLst/>
              <a:ahLst/>
              <a:cxnLst/>
              <a:rect l="l" t="t" r="r" b="b"/>
              <a:pathLst>
                <a:path w="11236960" h="2235200">
                  <a:moveTo>
                    <a:pt x="0" y="372491"/>
                  </a:moveTo>
                  <a:cubicBezTo>
                    <a:pt x="0" y="166751"/>
                    <a:pt x="166751" y="0"/>
                    <a:pt x="372491" y="0"/>
                  </a:cubicBezTo>
                  <a:lnTo>
                    <a:pt x="10864469" y="0"/>
                  </a:lnTo>
                  <a:cubicBezTo>
                    <a:pt x="11070209" y="0"/>
                    <a:pt x="11236960" y="166751"/>
                    <a:pt x="11236960" y="372491"/>
                  </a:cubicBezTo>
                  <a:lnTo>
                    <a:pt x="11236960" y="1862709"/>
                  </a:lnTo>
                  <a:cubicBezTo>
                    <a:pt x="11236960" y="2068449"/>
                    <a:pt x="11070209" y="2235200"/>
                    <a:pt x="10864469" y="2235200"/>
                  </a:cubicBezTo>
                  <a:lnTo>
                    <a:pt x="372491" y="2235200"/>
                  </a:lnTo>
                  <a:cubicBezTo>
                    <a:pt x="166751" y="2235200"/>
                    <a:pt x="0" y="2068449"/>
                    <a:pt x="0" y="1862709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236960" cy="2263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differenze noti tra la giornata di Felix e quella di Sam?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30140" y="4305300"/>
            <a:ext cx="8427720" cy="1676400"/>
            <a:chOff x="0" y="0"/>
            <a:chExt cx="11236960" cy="2235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236960" cy="2235200"/>
            </a:xfrm>
            <a:custGeom>
              <a:avLst/>
              <a:gdLst/>
              <a:ahLst/>
              <a:cxnLst/>
              <a:rect l="l" t="t" r="r" b="b"/>
              <a:pathLst>
                <a:path w="11236960" h="2235200">
                  <a:moveTo>
                    <a:pt x="0" y="372491"/>
                  </a:moveTo>
                  <a:cubicBezTo>
                    <a:pt x="0" y="166751"/>
                    <a:pt x="166751" y="0"/>
                    <a:pt x="372491" y="0"/>
                  </a:cubicBezTo>
                  <a:lnTo>
                    <a:pt x="10864469" y="0"/>
                  </a:lnTo>
                  <a:cubicBezTo>
                    <a:pt x="11070209" y="0"/>
                    <a:pt x="11236960" y="166751"/>
                    <a:pt x="11236960" y="372491"/>
                  </a:cubicBezTo>
                  <a:lnTo>
                    <a:pt x="11236960" y="1862709"/>
                  </a:lnTo>
                  <a:cubicBezTo>
                    <a:pt x="11236960" y="2068449"/>
                    <a:pt x="11070209" y="2235200"/>
                    <a:pt x="10864469" y="2235200"/>
                  </a:cubicBezTo>
                  <a:lnTo>
                    <a:pt x="372491" y="2235200"/>
                  </a:lnTo>
                  <a:cubicBezTo>
                    <a:pt x="166751" y="2235200"/>
                    <a:pt x="0" y="2068449"/>
                    <a:pt x="0" y="186270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1236960" cy="2263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senta ciascun* di loro alla fine della giornata?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930140" y="6408420"/>
            <a:ext cx="8427720" cy="1676400"/>
            <a:chOff x="0" y="0"/>
            <a:chExt cx="11236960" cy="2235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236960" cy="2235200"/>
            </a:xfrm>
            <a:custGeom>
              <a:avLst/>
              <a:gdLst/>
              <a:ahLst/>
              <a:cxnLst/>
              <a:rect l="l" t="t" r="r" b="b"/>
              <a:pathLst>
                <a:path w="11236960" h="2235200">
                  <a:moveTo>
                    <a:pt x="0" y="372491"/>
                  </a:moveTo>
                  <a:cubicBezTo>
                    <a:pt x="0" y="166751"/>
                    <a:pt x="166751" y="0"/>
                    <a:pt x="372491" y="0"/>
                  </a:cubicBezTo>
                  <a:lnTo>
                    <a:pt x="10864469" y="0"/>
                  </a:lnTo>
                  <a:cubicBezTo>
                    <a:pt x="11070209" y="0"/>
                    <a:pt x="11236960" y="166751"/>
                    <a:pt x="11236960" y="372491"/>
                  </a:cubicBezTo>
                  <a:lnTo>
                    <a:pt x="11236960" y="1862709"/>
                  </a:lnTo>
                  <a:cubicBezTo>
                    <a:pt x="11236960" y="2068449"/>
                    <a:pt x="11070209" y="2235200"/>
                    <a:pt x="10864469" y="2235200"/>
                  </a:cubicBezTo>
                  <a:lnTo>
                    <a:pt x="372491" y="2235200"/>
                  </a:lnTo>
                  <a:cubicBezTo>
                    <a:pt x="166751" y="2235200"/>
                    <a:pt x="0" y="2068449"/>
                    <a:pt x="0" y="186270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1236960" cy="2263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 chi ti identifichi di più e perché?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22030" y="767877"/>
            <a:ext cx="114681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Parte 3</a:t>
            </a:r>
          </a:p>
        </p:txBody>
      </p:sp>
      <p:grpSp>
        <p:nvGrpSpPr>
          <p:cNvPr id="3" name="Group 3"/>
          <p:cNvGrpSpPr/>
          <p:nvPr/>
        </p:nvGrpSpPr>
        <p:grpSpPr>
          <a:xfrm rot="-1294800">
            <a:off x="1296867" y="570005"/>
            <a:ext cx="3057201" cy="3206610"/>
            <a:chOff x="0" y="0"/>
            <a:chExt cx="4076268" cy="4275480"/>
          </a:xfrm>
        </p:grpSpPr>
        <p:sp>
          <p:nvSpPr>
            <p:cNvPr id="4" name="Freeform 4" descr="A cube with different faces  AI-generated content may be incorrect."/>
            <p:cNvSpPr/>
            <p:nvPr/>
          </p:nvSpPr>
          <p:spPr>
            <a:xfrm>
              <a:off x="0" y="0"/>
              <a:ext cx="4076319" cy="4275455"/>
            </a:xfrm>
            <a:custGeom>
              <a:avLst/>
              <a:gdLst/>
              <a:ahLst/>
              <a:cxnLst/>
              <a:rect l="l" t="t" r="r" b="b"/>
              <a:pathLst>
                <a:path w="4076319" h="4275455">
                  <a:moveTo>
                    <a:pt x="0" y="0"/>
                  </a:moveTo>
                  <a:lnTo>
                    <a:pt x="4076319" y="0"/>
                  </a:lnTo>
                  <a:lnTo>
                    <a:pt x="4076319" y="4275455"/>
                  </a:lnTo>
                  <a:lnTo>
                    <a:pt x="0" y="42754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 rot="-2699340">
            <a:off x="14143615" y="696601"/>
            <a:ext cx="3105855" cy="2953426"/>
            <a:chOff x="0" y="0"/>
            <a:chExt cx="4141140" cy="3937902"/>
          </a:xfrm>
        </p:grpSpPr>
        <p:sp>
          <p:nvSpPr>
            <p:cNvPr id="6" name="Freeform 6" descr="A cube with a picture of a child and video game controller  AI-generated content may be incorrect."/>
            <p:cNvSpPr/>
            <p:nvPr/>
          </p:nvSpPr>
          <p:spPr>
            <a:xfrm>
              <a:off x="0" y="0"/>
              <a:ext cx="4141089" cy="3937889"/>
            </a:xfrm>
            <a:custGeom>
              <a:avLst/>
              <a:gdLst/>
              <a:ahLst/>
              <a:cxnLst/>
              <a:rect l="l" t="t" r="r" b="b"/>
              <a:pathLst>
                <a:path w="4141089" h="3937889">
                  <a:moveTo>
                    <a:pt x="0" y="0"/>
                  </a:moveTo>
                  <a:lnTo>
                    <a:pt x="4141089" y="0"/>
                  </a:lnTo>
                  <a:lnTo>
                    <a:pt x="4141089" y="3937889"/>
                  </a:lnTo>
                  <a:lnTo>
                    <a:pt x="0" y="3937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339840" y="1948091"/>
            <a:ext cx="560832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Giochiamo con emozioni e media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99760" y="2923451"/>
            <a:ext cx="68884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Lancia i dadi e collega la combinazione a una tua esperienza reale.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93833" y="4009072"/>
            <a:ext cx="10056495" cy="2875978"/>
            <a:chOff x="0" y="0"/>
            <a:chExt cx="13408660" cy="383463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408661" cy="3834638"/>
            </a:xfrm>
            <a:custGeom>
              <a:avLst/>
              <a:gdLst/>
              <a:ahLst/>
              <a:cxnLst/>
              <a:rect l="l" t="t" r="r" b="b"/>
              <a:pathLst>
                <a:path w="13408661" h="3834638">
                  <a:moveTo>
                    <a:pt x="0" y="651764"/>
                  </a:moveTo>
                  <a:cubicBezTo>
                    <a:pt x="0" y="291719"/>
                    <a:pt x="294005" y="0"/>
                    <a:pt x="656336" y="0"/>
                  </a:cubicBezTo>
                  <a:lnTo>
                    <a:pt x="12752324" y="0"/>
                  </a:lnTo>
                  <a:lnTo>
                    <a:pt x="12752324" y="19050"/>
                  </a:lnTo>
                  <a:lnTo>
                    <a:pt x="12752324" y="0"/>
                  </a:lnTo>
                  <a:cubicBezTo>
                    <a:pt x="13114655" y="0"/>
                    <a:pt x="13408661" y="291719"/>
                    <a:pt x="13408661" y="651764"/>
                  </a:cubicBezTo>
                  <a:lnTo>
                    <a:pt x="13389611" y="651764"/>
                  </a:lnTo>
                  <a:lnTo>
                    <a:pt x="13408661" y="651764"/>
                  </a:lnTo>
                  <a:lnTo>
                    <a:pt x="13408661" y="3182874"/>
                  </a:lnTo>
                  <a:lnTo>
                    <a:pt x="13389611" y="3182874"/>
                  </a:lnTo>
                  <a:lnTo>
                    <a:pt x="13408661" y="3182874"/>
                  </a:lnTo>
                  <a:cubicBezTo>
                    <a:pt x="13408661" y="3543046"/>
                    <a:pt x="13114655" y="3834638"/>
                    <a:pt x="12752324" y="3834638"/>
                  </a:cubicBezTo>
                  <a:lnTo>
                    <a:pt x="12752324" y="3815588"/>
                  </a:lnTo>
                  <a:lnTo>
                    <a:pt x="12752324" y="3834638"/>
                  </a:lnTo>
                  <a:lnTo>
                    <a:pt x="656336" y="3834638"/>
                  </a:lnTo>
                  <a:lnTo>
                    <a:pt x="656336" y="3815588"/>
                  </a:lnTo>
                  <a:lnTo>
                    <a:pt x="656336" y="3834638"/>
                  </a:lnTo>
                  <a:cubicBezTo>
                    <a:pt x="294005" y="3834638"/>
                    <a:pt x="0" y="3542919"/>
                    <a:pt x="0" y="3182874"/>
                  </a:cubicBezTo>
                  <a:lnTo>
                    <a:pt x="0" y="651764"/>
                  </a:lnTo>
                  <a:lnTo>
                    <a:pt x="19050" y="651764"/>
                  </a:lnTo>
                  <a:lnTo>
                    <a:pt x="0" y="651764"/>
                  </a:lnTo>
                  <a:moveTo>
                    <a:pt x="38100" y="651764"/>
                  </a:moveTo>
                  <a:lnTo>
                    <a:pt x="38100" y="3182874"/>
                  </a:lnTo>
                  <a:lnTo>
                    <a:pt x="19050" y="3182874"/>
                  </a:lnTo>
                  <a:lnTo>
                    <a:pt x="38100" y="3182874"/>
                  </a:lnTo>
                  <a:cubicBezTo>
                    <a:pt x="38100" y="3521710"/>
                    <a:pt x="314833" y="3796538"/>
                    <a:pt x="656336" y="3796538"/>
                  </a:cubicBezTo>
                  <a:lnTo>
                    <a:pt x="12752324" y="3796538"/>
                  </a:lnTo>
                  <a:cubicBezTo>
                    <a:pt x="13093954" y="3796538"/>
                    <a:pt x="13370561" y="3521583"/>
                    <a:pt x="13370561" y="3182874"/>
                  </a:cubicBezTo>
                  <a:lnTo>
                    <a:pt x="13370561" y="651764"/>
                  </a:lnTo>
                  <a:cubicBezTo>
                    <a:pt x="13370561" y="312928"/>
                    <a:pt x="13093827" y="38100"/>
                    <a:pt x="12752324" y="38100"/>
                  </a:cubicBezTo>
                  <a:lnTo>
                    <a:pt x="656336" y="38100"/>
                  </a:lnTo>
                  <a:lnTo>
                    <a:pt x="656336" y="19050"/>
                  </a:lnTo>
                  <a:lnTo>
                    <a:pt x="656336" y="38100"/>
                  </a:lnTo>
                  <a:cubicBezTo>
                    <a:pt x="314833" y="38100"/>
                    <a:pt x="38100" y="313055"/>
                    <a:pt x="38100" y="651764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13408660" cy="3834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X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447861" y="4475969"/>
            <a:ext cx="1800539" cy="2167318"/>
            <a:chOff x="0" y="0"/>
            <a:chExt cx="2400719" cy="2889758"/>
          </a:xfrm>
        </p:grpSpPr>
        <p:sp>
          <p:nvSpPr>
            <p:cNvPr id="13" name="Freeform 13" descr="A cartoon of a person with brown hair  AI-generated content may be incorrect."/>
            <p:cNvSpPr/>
            <p:nvPr/>
          </p:nvSpPr>
          <p:spPr>
            <a:xfrm>
              <a:off x="0" y="0"/>
              <a:ext cx="2400681" cy="2889758"/>
            </a:xfrm>
            <a:custGeom>
              <a:avLst/>
              <a:gdLst/>
              <a:ahLst/>
              <a:cxnLst/>
              <a:rect l="l" t="t" r="r" b="b"/>
              <a:pathLst>
                <a:path w="2400681" h="2889758">
                  <a:moveTo>
                    <a:pt x="0" y="0"/>
                  </a:moveTo>
                  <a:lnTo>
                    <a:pt x="2400681" y="0"/>
                  </a:lnTo>
                  <a:lnTo>
                    <a:pt x="2400681" y="2889758"/>
                  </a:lnTo>
                  <a:lnTo>
                    <a:pt x="0" y="2889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11198" y="4475969"/>
            <a:ext cx="1722387" cy="1988449"/>
            <a:chOff x="0" y="0"/>
            <a:chExt cx="2296516" cy="2651265"/>
          </a:xfrm>
        </p:grpSpPr>
        <p:sp>
          <p:nvSpPr>
            <p:cNvPr id="15" name="Freeform 15" descr="A video game console and controller  AI-generated content may be incorrect."/>
            <p:cNvSpPr/>
            <p:nvPr/>
          </p:nvSpPr>
          <p:spPr>
            <a:xfrm>
              <a:off x="0" y="0"/>
              <a:ext cx="2296541" cy="2651252"/>
            </a:xfrm>
            <a:custGeom>
              <a:avLst/>
              <a:gdLst/>
              <a:ahLst/>
              <a:cxnLst/>
              <a:rect l="l" t="t" r="r" b="b"/>
              <a:pathLst>
                <a:path w="2296541" h="2651252">
                  <a:moveTo>
                    <a:pt x="0" y="0"/>
                  </a:moveTo>
                  <a:lnTo>
                    <a:pt x="2296541" y="0"/>
                  </a:lnTo>
                  <a:lnTo>
                    <a:pt x="2296541" y="2651252"/>
                  </a:lnTo>
                  <a:lnTo>
                    <a:pt x="0" y="2651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659880" y="4975860"/>
            <a:ext cx="731520" cy="731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+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089832" y="4975860"/>
            <a:ext cx="739207" cy="731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=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11919" y="4861446"/>
            <a:ext cx="2450887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“Quando non riesco a superare un livello.”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4627902" y="7056120"/>
            <a:ext cx="1359665" cy="2567168"/>
            <a:chOff x="0" y="0"/>
            <a:chExt cx="1812887" cy="3422891"/>
          </a:xfrm>
        </p:grpSpPr>
        <p:sp>
          <p:nvSpPr>
            <p:cNvPr id="20" name="Freeform 20" descr="A cartoon of a child  AI-generated content may be incorrect."/>
            <p:cNvSpPr/>
            <p:nvPr/>
          </p:nvSpPr>
          <p:spPr>
            <a:xfrm>
              <a:off x="0" y="0"/>
              <a:ext cx="1812925" cy="3422904"/>
            </a:xfrm>
            <a:custGeom>
              <a:avLst/>
              <a:gdLst/>
              <a:ahLst/>
              <a:cxnLst/>
              <a:rect l="l" t="t" r="r" b="b"/>
              <a:pathLst>
                <a:path w="1812925" h="3422904">
                  <a:moveTo>
                    <a:pt x="0" y="0"/>
                  </a:moveTo>
                  <a:lnTo>
                    <a:pt x="1812925" y="0"/>
                  </a:lnTo>
                  <a:lnTo>
                    <a:pt x="1812925" y="3422904"/>
                  </a:lnTo>
                  <a:lnTo>
                    <a:pt x="0" y="3422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815939" y="7218283"/>
            <a:ext cx="1907181" cy="2242842"/>
            <a:chOff x="0" y="0"/>
            <a:chExt cx="2542908" cy="2990456"/>
          </a:xfrm>
        </p:grpSpPr>
        <p:sp>
          <p:nvSpPr>
            <p:cNvPr id="22" name="Freeform 22" descr="A screenshot of a chat  AI-generated content may be incorrect."/>
            <p:cNvSpPr/>
            <p:nvPr/>
          </p:nvSpPr>
          <p:spPr>
            <a:xfrm>
              <a:off x="0" y="0"/>
              <a:ext cx="2542921" cy="2990469"/>
            </a:xfrm>
            <a:custGeom>
              <a:avLst/>
              <a:gdLst/>
              <a:ahLst/>
              <a:cxnLst/>
              <a:rect l="l" t="t" r="r" b="b"/>
              <a:pathLst>
                <a:path w="2542921" h="2990469">
                  <a:moveTo>
                    <a:pt x="0" y="0"/>
                  </a:moveTo>
                  <a:lnTo>
                    <a:pt x="2542921" y="0"/>
                  </a:lnTo>
                  <a:lnTo>
                    <a:pt x="2542921" y="2990469"/>
                  </a:lnTo>
                  <a:lnTo>
                    <a:pt x="0" y="2990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993833" y="6945992"/>
            <a:ext cx="10056495" cy="2875978"/>
            <a:chOff x="0" y="0"/>
            <a:chExt cx="13408660" cy="383463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408661" cy="3834638"/>
            </a:xfrm>
            <a:custGeom>
              <a:avLst/>
              <a:gdLst/>
              <a:ahLst/>
              <a:cxnLst/>
              <a:rect l="l" t="t" r="r" b="b"/>
              <a:pathLst>
                <a:path w="13408661" h="3834638">
                  <a:moveTo>
                    <a:pt x="0" y="651764"/>
                  </a:moveTo>
                  <a:cubicBezTo>
                    <a:pt x="0" y="291719"/>
                    <a:pt x="294005" y="0"/>
                    <a:pt x="656336" y="0"/>
                  </a:cubicBezTo>
                  <a:lnTo>
                    <a:pt x="12752324" y="0"/>
                  </a:lnTo>
                  <a:lnTo>
                    <a:pt x="12752324" y="19050"/>
                  </a:lnTo>
                  <a:lnTo>
                    <a:pt x="12752324" y="0"/>
                  </a:lnTo>
                  <a:cubicBezTo>
                    <a:pt x="13114655" y="0"/>
                    <a:pt x="13408661" y="291719"/>
                    <a:pt x="13408661" y="651764"/>
                  </a:cubicBezTo>
                  <a:lnTo>
                    <a:pt x="13389611" y="651764"/>
                  </a:lnTo>
                  <a:lnTo>
                    <a:pt x="13408661" y="651764"/>
                  </a:lnTo>
                  <a:lnTo>
                    <a:pt x="13408661" y="3182874"/>
                  </a:lnTo>
                  <a:lnTo>
                    <a:pt x="13389611" y="3182874"/>
                  </a:lnTo>
                  <a:lnTo>
                    <a:pt x="13408661" y="3182874"/>
                  </a:lnTo>
                  <a:cubicBezTo>
                    <a:pt x="13408661" y="3543046"/>
                    <a:pt x="13114655" y="3834638"/>
                    <a:pt x="12752324" y="3834638"/>
                  </a:cubicBezTo>
                  <a:lnTo>
                    <a:pt x="12752324" y="3815588"/>
                  </a:lnTo>
                  <a:lnTo>
                    <a:pt x="12752324" y="3834638"/>
                  </a:lnTo>
                  <a:lnTo>
                    <a:pt x="656336" y="3834638"/>
                  </a:lnTo>
                  <a:lnTo>
                    <a:pt x="656336" y="3815588"/>
                  </a:lnTo>
                  <a:lnTo>
                    <a:pt x="656336" y="3834638"/>
                  </a:lnTo>
                  <a:cubicBezTo>
                    <a:pt x="294005" y="3834638"/>
                    <a:pt x="0" y="3542919"/>
                    <a:pt x="0" y="3182874"/>
                  </a:cubicBezTo>
                  <a:lnTo>
                    <a:pt x="0" y="651764"/>
                  </a:lnTo>
                  <a:lnTo>
                    <a:pt x="19050" y="651764"/>
                  </a:lnTo>
                  <a:lnTo>
                    <a:pt x="0" y="651764"/>
                  </a:lnTo>
                  <a:moveTo>
                    <a:pt x="38100" y="651764"/>
                  </a:moveTo>
                  <a:lnTo>
                    <a:pt x="38100" y="3182874"/>
                  </a:lnTo>
                  <a:lnTo>
                    <a:pt x="19050" y="3182874"/>
                  </a:lnTo>
                  <a:lnTo>
                    <a:pt x="38100" y="3182874"/>
                  </a:lnTo>
                  <a:cubicBezTo>
                    <a:pt x="38100" y="3521710"/>
                    <a:pt x="314833" y="3796538"/>
                    <a:pt x="656336" y="3796538"/>
                  </a:cubicBezTo>
                  <a:lnTo>
                    <a:pt x="12752324" y="3796538"/>
                  </a:lnTo>
                  <a:cubicBezTo>
                    <a:pt x="13093954" y="3796538"/>
                    <a:pt x="13370561" y="3521583"/>
                    <a:pt x="13370561" y="3182874"/>
                  </a:cubicBezTo>
                  <a:lnTo>
                    <a:pt x="13370561" y="651764"/>
                  </a:lnTo>
                  <a:cubicBezTo>
                    <a:pt x="13370561" y="312928"/>
                    <a:pt x="13093827" y="38100"/>
                    <a:pt x="12752324" y="38100"/>
                  </a:cubicBezTo>
                  <a:lnTo>
                    <a:pt x="656336" y="38100"/>
                  </a:lnTo>
                  <a:lnTo>
                    <a:pt x="656336" y="19050"/>
                  </a:lnTo>
                  <a:lnTo>
                    <a:pt x="656336" y="38100"/>
                  </a:lnTo>
                  <a:cubicBezTo>
                    <a:pt x="314833" y="38100"/>
                    <a:pt x="38100" y="313055"/>
                    <a:pt x="38100" y="651764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13408660" cy="3834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X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6659880" y="7971263"/>
            <a:ext cx="731520" cy="731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+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089832" y="7971263"/>
            <a:ext cx="739207" cy="731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=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011919" y="7980788"/>
            <a:ext cx="245088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“Quando parlo con i/le miei/e amic*.”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94800">
            <a:off x="1296867" y="1240565"/>
            <a:ext cx="3057201" cy="3206610"/>
            <a:chOff x="0" y="0"/>
            <a:chExt cx="4076268" cy="4275480"/>
          </a:xfrm>
        </p:grpSpPr>
        <p:sp>
          <p:nvSpPr>
            <p:cNvPr id="3" name="Freeform 3" descr="A cube with different faces  AI-generated content may be incorrect."/>
            <p:cNvSpPr/>
            <p:nvPr/>
          </p:nvSpPr>
          <p:spPr>
            <a:xfrm>
              <a:off x="0" y="0"/>
              <a:ext cx="4076319" cy="4275455"/>
            </a:xfrm>
            <a:custGeom>
              <a:avLst/>
              <a:gdLst/>
              <a:ahLst/>
              <a:cxnLst/>
              <a:rect l="l" t="t" r="r" b="b"/>
              <a:pathLst>
                <a:path w="4076319" h="4275455">
                  <a:moveTo>
                    <a:pt x="0" y="0"/>
                  </a:moveTo>
                  <a:lnTo>
                    <a:pt x="4076319" y="0"/>
                  </a:lnTo>
                  <a:lnTo>
                    <a:pt x="4076319" y="4275455"/>
                  </a:lnTo>
                  <a:lnTo>
                    <a:pt x="0" y="42754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 rot="-2699340">
            <a:off x="14143615" y="1367161"/>
            <a:ext cx="3105855" cy="2953426"/>
            <a:chOff x="0" y="0"/>
            <a:chExt cx="4141140" cy="3937902"/>
          </a:xfrm>
        </p:grpSpPr>
        <p:sp>
          <p:nvSpPr>
            <p:cNvPr id="5" name="Freeform 5" descr="A cube with a picture of a child and video game controller  AI-generated content may be incorrect."/>
            <p:cNvSpPr/>
            <p:nvPr/>
          </p:nvSpPr>
          <p:spPr>
            <a:xfrm>
              <a:off x="0" y="0"/>
              <a:ext cx="4141089" cy="3937889"/>
            </a:xfrm>
            <a:custGeom>
              <a:avLst/>
              <a:gdLst/>
              <a:ahLst/>
              <a:cxnLst/>
              <a:rect l="l" t="t" r="r" b="b"/>
              <a:pathLst>
                <a:path w="4141089" h="3937889">
                  <a:moveTo>
                    <a:pt x="0" y="0"/>
                  </a:moveTo>
                  <a:lnTo>
                    <a:pt x="4141089" y="0"/>
                  </a:lnTo>
                  <a:lnTo>
                    <a:pt x="4141089" y="3937889"/>
                  </a:lnTo>
                  <a:lnTo>
                    <a:pt x="0" y="3937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39840" y="2067877"/>
            <a:ext cx="560832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Giochiamo con emozioni e media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699760" y="3043237"/>
            <a:ext cx="68884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Lancia i dadi e collega la combinazione a una tua esperienza reale.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261360" y="5031200"/>
            <a:ext cx="3672840" cy="2727960"/>
            <a:chOff x="0" y="0"/>
            <a:chExt cx="4897120" cy="36372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97120" cy="3637280"/>
            </a:xfrm>
            <a:custGeom>
              <a:avLst/>
              <a:gdLst/>
              <a:ahLst/>
              <a:cxnLst/>
              <a:rect l="l" t="t" r="r" b="b"/>
              <a:pathLst>
                <a:path w="4897120" h="3637280">
                  <a:moveTo>
                    <a:pt x="0" y="606171"/>
                  </a:moveTo>
                  <a:cubicBezTo>
                    <a:pt x="0" y="271399"/>
                    <a:pt x="271399" y="0"/>
                    <a:pt x="606171" y="0"/>
                  </a:cubicBezTo>
                  <a:lnTo>
                    <a:pt x="4290949" y="0"/>
                  </a:lnTo>
                  <a:cubicBezTo>
                    <a:pt x="4625721" y="0"/>
                    <a:pt x="4897120" y="271399"/>
                    <a:pt x="4897120" y="606171"/>
                  </a:cubicBezTo>
                  <a:lnTo>
                    <a:pt x="4897120" y="3031109"/>
                  </a:lnTo>
                  <a:cubicBezTo>
                    <a:pt x="4897120" y="3365881"/>
                    <a:pt x="4625721" y="3637280"/>
                    <a:pt x="4290949" y="3637280"/>
                  </a:cubicBezTo>
                  <a:lnTo>
                    <a:pt x="606171" y="3637280"/>
                  </a:lnTo>
                  <a:cubicBezTo>
                    <a:pt x="271399" y="3637280"/>
                    <a:pt x="0" y="3365881"/>
                    <a:pt x="0" y="3031109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897120" cy="3665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emozioni provi più spesso?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482840" y="5031200"/>
            <a:ext cx="3672840" cy="2727960"/>
            <a:chOff x="0" y="0"/>
            <a:chExt cx="4897120" cy="36372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97120" cy="3637280"/>
            </a:xfrm>
            <a:custGeom>
              <a:avLst/>
              <a:gdLst/>
              <a:ahLst/>
              <a:cxnLst/>
              <a:rect l="l" t="t" r="r" b="b"/>
              <a:pathLst>
                <a:path w="4897120" h="3637280">
                  <a:moveTo>
                    <a:pt x="0" y="606171"/>
                  </a:moveTo>
                  <a:cubicBezTo>
                    <a:pt x="0" y="271399"/>
                    <a:pt x="271399" y="0"/>
                    <a:pt x="606171" y="0"/>
                  </a:cubicBezTo>
                  <a:lnTo>
                    <a:pt x="4290949" y="0"/>
                  </a:lnTo>
                  <a:cubicBezTo>
                    <a:pt x="4625721" y="0"/>
                    <a:pt x="4897120" y="271399"/>
                    <a:pt x="4897120" y="606171"/>
                  </a:cubicBezTo>
                  <a:lnTo>
                    <a:pt x="4897120" y="3031109"/>
                  </a:lnTo>
                  <a:cubicBezTo>
                    <a:pt x="4897120" y="3365881"/>
                    <a:pt x="4625721" y="3637280"/>
                    <a:pt x="4290949" y="3637280"/>
                  </a:cubicBezTo>
                  <a:lnTo>
                    <a:pt x="606171" y="3637280"/>
                  </a:lnTo>
                  <a:cubicBezTo>
                    <a:pt x="271399" y="3637280"/>
                    <a:pt x="0" y="3365881"/>
                    <a:pt x="0" y="3031109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897120" cy="3665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media ti fanno sentire bene?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704320" y="5031200"/>
            <a:ext cx="3672840" cy="2727960"/>
            <a:chOff x="0" y="0"/>
            <a:chExt cx="4897120" cy="36372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897120" cy="3637280"/>
            </a:xfrm>
            <a:custGeom>
              <a:avLst/>
              <a:gdLst/>
              <a:ahLst/>
              <a:cxnLst/>
              <a:rect l="l" t="t" r="r" b="b"/>
              <a:pathLst>
                <a:path w="4897120" h="3637280">
                  <a:moveTo>
                    <a:pt x="0" y="606171"/>
                  </a:moveTo>
                  <a:cubicBezTo>
                    <a:pt x="0" y="271399"/>
                    <a:pt x="271399" y="0"/>
                    <a:pt x="606171" y="0"/>
                  </a:cubicBezTo>
                  <a:lnTo>
                    <a:pt x="4290949" y="0"/>
                  </a:lnTo>
                  <a:cubicBezTo>
                    <a:pt x="4625721" y="0"/>
                    <a:pt x="4897120" y="271399"/>
                    <a:pt x="4897120" y="606171"/>
                  </a:cubicBezTo>
                  <a:lnTo>
                    <a:pt x="4897120" y="3031109"/>
                  </a:lnTo>
                  <a:cubicBezTo>
                    <a:pt x="4897120" y="3365881"/>
                    <a:pt x="4625721" y="3637280"/>
                    <a:pt x="4290949" y="3637280"/>
                  </a:cubicBezTo>
                  <a:lnTo>
                    <a:pt x="606171" y="3637280"/>
                  </a:lnTo>
                  <a:cubicBezTo>
                    <a:pt x="271399" y="3637280"/>
                    <a:pt x="0" y="3365881"/>
                    <a:pt x="0" y="303110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4897120" cy="3665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media ti causano stanchezza o stress?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663440" y="8534914"/>
            <a:ext cx="896112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importante riconoscere come i media influenzano le nostre emozioni e individuare dei modelli.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389440">
            <a:off x="4481493" y="5263515"/>
            <a:ext cx="9325023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386192" y="6216289"/>
            <a:ext cx="62331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amic* o famiglia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386840" y="624840"/>
            <a:ext cx="6416040" cy="792480"/>
            <a:chOff x="0" y="0"/>
            <a:chExt cx="8554720" cy="10566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554720" cy="1056640"/>
            </a:xfrm>
            <a:custGeom>
              <a:avLst/>
              <a:gdLst/>
              <a:ahLst/>
              <a:cxnLst/>
              <a:rect l="l" t="t" r="r" b="b"/>
              <a:pathLst>
                <a:path w="8554720" h="1056640">
                  <a:moveTo>
                    <a:pt x="0" y="176149"/>
                  </a:moveTo>
                  <a:cubicBezTo>
                    <a:pt x="0" y="78867"/>
                    <a:pt x="78867" y="0"/>
                    <a:pt x="176149" y="0"/>
                  </a:cubicBezTo>
                  <a:lnTo>
                    <a:pt x="8378571" y="0"/>
                  </a:lnTo>
                  <a:cubicBezTo>
                    <a:pt x="8475852" y="0"/>
                    <a:pt x="8554720" y="78867"/>
                    <a:pt x="8554720" y="176149"/>
                  </a:cubicBezTo>
                  <a:lnTo>
                    <a:pt x="8554720" y="880491"/>
                  </a:lnTo>
                  <a:cubicBezTo>
                    <a:pt x="8554720" y="977773"/>
                    <a:pt x="8475852" y="1056640"/>
                    <a:pt x="8378571" y="1056640"/>
                  </a:cubicBezTo>
                  <a:lnTo>
                    <a:pt x="176149" y="1056640"/>
                  </a:lnTo>
                  <a:cubicBezTo>
                    <a:pt x="78867" y="1056640"/>
                    <a:pt x="0" y="977773"/>
                    <a:pt x="0" y="880491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8554720" cy="10852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Questo mi fa sentire bene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485120" y="624840"/>
            <a:ext cx="6416040" cy="1156640"/>
            <a:chOff x="0" y="0"/>
            <a:chExt cx="8554720" cy="154218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554720" cy="1542186"/>
            </a:xfrm>
            <a:custGeom>
              <a:avLst/>
              <a:gdLst/>
              <a:ahLst/>
              <a:cxnLst/>
              <a:rect l="l" t="t" r="r" b="b"/>
              <a:pathLst>
                <a:path w="8554720" h="1542186">
                  <a:moveTo>
                    <a:pt x="0" y="257093"/>
                  </a:moveTo>
                  <a:cubicBezTo>
                    <a:pt x="0" y="115108"/>
                    <a:pt x="78867" y="0"/>
                    <a:pt x="176149" y="0"/>
                  </a:cubicBezTo>
                  <a:lnTo>
                    <a:pt x="8378571" y="0"/>
                  </a:lnTo>
                  <a:cubicBezTo>
                    <a:pt x="8475852" y="0"/>
                    <a:pt x="8554720" y="115108"/>
                    <a:pt x="8554720" y="257093"/>
                  </a:cubicBezTo>
                  <a:lnTo>
                    <a:pt x="8554720" y="1285094"/>
                  </a:lnTo>
                  <a:cubicBezTo>
                    <a:pt x="8554720" y="1427079"/>
                    <a:pt x="8475852" y="1542186"/>
                    <a:pt x="8378571" y="1542186"/>
                  </a:cubicBezTo>
                  <a:lnTo>
                    <a:pt x="176149" y="1542186"/>
                  </a:lnTo>
                  <a:cubicBezTo>
                    <a:pt x="78867" y="1542186"/>
                    <a:pt x="0" y="1427078"/>
                    <a:pt x="0" y="128509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554720" cy="15707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Questo mi fa sentire stanch o stressat**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039582" y="4505725"/>
            <a:ext cx="4782503" cy="6528702"/>
            <a:chOff x="0" y="0"/>
            <a:chExt cx="6376670" cy="8704936"/>
          </a:xfrm>
        </p:grpSpPr>
        <p:sp>
          <p:nvSpPr>
            <p:cNvPr id="11" name="Freeform 11" descr="A cartoon of a person holding a phone  AI-generated content may be incorrect."/>
            <p:cNvSpPr/>
            <p:nvPr/>
          </p:nvSpPr>
          <p:spPr>
            <a:xfrm>
              <a:off x="0" y="0"/>
              <a:ext cx="6376670" cy="8704961"/>
            </a:xfrm>
            <a:custGeom>
              <a:avLst/>
              <a:gdLst/>
              <a:ahLst/>
              <a:cxnLst/>
              <a:rect l="l" t="t" r="r" b="b"/>
              <a:pathLst>
                <a:path w="6376670" h="8704961">
                  <a:moveTo>
                    <a:pt x="0" y="0"/>
                  </a:moveTo>
                  <a:lnTo>
                    <a:pt x="6376670" y="0"/>
                  </a:lnTo>
                  <a:lnTo>
                    <a:pt x="6376670" y="8704961"/>
                  </a:lnTo>
                  <a:lnTo>
                    <a:pt x="0" y="8704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104469" y="4306186"/>
            <a:ext cx="4738716" cy="6796945"/>
            <a:chOff x="0" y="0"/>
            <a:chExt cx="6318288" cy="9062593"/>
          </a:xfrm>
        </p:grpSpPr>
        <p:sp>
          <p:nvSpPr>
            <p:cNvPr id="13" name="Freeform 13" descr="A cartoon of a person with her arms crossed  AI-generated content may be incorrect."/>
            <p:cNvSpPr/>
            <p:nvPr/>
          </p:nvSpPr>
          <p:spPr>
            <a:xfrm>
              <a:off x="0" y="0"/>
              <a:ext cx="6318250" cy="9062593"/>
            </a:xfrm>
            <a:custGeom>
              <a:avLst/>
              <a:gdLst/>
              <a:ahLst/>
              <a:cxnLst/>
              <a:rect l="l" t="t" r="r" b="b"/>
              <a:pathLst>
                <a:path w="6318250" h="9062593">
                  <a:moveTo>
                    <a:pt x="0" y="0"/>
                  </a:moveTo>
                  <a:lnTo>
                    <a:pt x="6318250" y="0"/>
                  </a:lnTo>
                  <a:lnTo>
                    <a:pt x="6318250" y="9062593"/>
                  </a:lnTo>
                  <a:lnTo>
                    <a:pt x="0" y="9062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86192" y="3137245"/>
            <a:ext cx="62331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contenuti creativi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6192" y="4010017"/>
            <a:ext cx="62331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Giocare a videogiochi cooperativi o educativi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6192" y="2112073"/>
            <a:ext cx="62331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 per rilassarsi o concentrarsi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6192" y="4882789"/>
            <a:ext cx="481975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Usare app per organizzarsi o migliorare le proprie abitudini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86192" y="7253707"/>
            <a:ext cx="44662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Cercare informazioni per imparare qualcosa di nuovo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46823" y="6133940"/>
            <a:ext cx="481975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Ricevere commenti negativi o subire cyberbullismo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46823" y="3079440"/>
            <a:ext cx="623316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Cercare continuamente approvazione (like, follower)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546823" y="4199207"/>
            <a:ext cx="62331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Partecipare a sfide virali pericolose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546823" y="2112073"/>
            <a:ext cx="62331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Confrontarsi con gli altri sui social network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546823" y="5014173"/>
            <a:ext cx="481975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Giocare in modo compulsivo per non perdere una “serie”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546823" y="7253707"/>
            <a:ext cx="44662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Consumare contenuti violenti o aggressivi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552732" y="218494"/>
            <a:ext cx="7860725" cy="10172700"/>
            <a:chOff x="0" y="0"/>
            <a:chExt cx="10480967" cy="13563600"/>
          </a:xfrm>
        </p:grpSpPr>
        <p:sp>
          <p:nvSpPr>
            <p:cNvPr id="3" name="Freeform 3" descr="A group of people posing for a photo  AI-generated content may be incorrect."/>
            <p:cNvSpPr/>
            <p:nvPr/>
          </p:nvSpPr>
          <p:spPr>
            <a:xfrm>
              <a:off x="0" y="0"/>
              <a:ext cx="10480929" cy="13563600"/>
            </a:xfrm>
            <a:custGeom>
              <a:avLst/>
              <a:gdLst/>
              <a:ahLst/>
              <a:cxnLst/>
              <a:rect l="l" t="t" r="r" b="b"/>
              <a:pathLst>
                <a:path w="10480929" h="13563600">
                  <a:moveTo>
                    <a:pt x="0" y="0"/>
                  </a:moveTo>
                  <a:lnTo>
                    <a:pt x="10480929" y="0"/>
                  </a:lnTo>
                  <a:lnTo>
                    <a:pt x="10480929" y="13563600"/>
                  </a:lnTo>
                  <a:lnTo>
                    <a:pt x="0" y="1356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48300" y="906208"/>
            <a:ext cx="73914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 riflettere…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48300" y="1506369"/>
            <a:ext cx="73914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Creiamo una sfida personale.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049780" y="3133677"/>
            <a:ext cx="4312920" cy="3368040"/>
            <a:chOff x="0" y="0"/>
            <a:chExt cx="5750560" cy="4490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750560" cy="4490720"/>
            </a:xfrm>
            <a:custGeom>
              <a:avLst/>
              <a:gdLst/>
              <a:ahLst/>
              <a:cxnLst/>
              <a:rect l="l" t="t" r="r" b="b"/>
              <a:pathLst>
                <a:path w="5750560" h="4490720">
                  <a:moveTo>
                    <a:pt x="0" y="748411"/>
                  </a:moveTo>
                  <a:cubicBezTo>
                    <a:pt x="0" y="335153"/>
                    <a:pt x="335153" y="0"/>
                    <a:pt x="748411" y="0"/>
                  </a:cubicBezTo>
                  <a:lnTo>
                    <a:pt x="5002149" y="0"/>
                  </a:lnTo>
                  <a:cubicBezTo>
                    <a:pt x="5415534" y="0"/>
                    <a:pt x="5750560" y="335153"/>
                    <a:pt x="5750560" y="748411"/>
                  </a:cubicBezTo>
                  <a:lnTo>
                    <a:pt x="5750560" y="3742309"/>
                  </a:lnTo>
                  <a:cubicBezTo>
                    <a:pt x="5750560" y="4155694"/>
                    <a:pt x="5415407" y="4490720"/>
                    <a:pt x="5002149" y="4490720"/>
                  </a:cubicBezTo>
                  <a:lnTo>
                    <a:pt x="748411" y="4490720"/>
                  </a:lnTo>
                  <a:cubicBezTo>
                    <a:pt x="335153" y="4490720"/>
                    <a:pt x="0" y="4155567"/>
                    <a:pt x="0" y="374230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5750560" cy="45192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 a una situazione in cui questa settimana potresti fare una piccola pausa digitale.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38660" y="3133677"/>
            <a:ext cx="4312920" cy="3368040"/>
            <a:chOff x="0" y="0"/>
            <a:chExt cx="5750560" cy="44907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750560" cy="4490720"/>
            </a:xfrm>
            <a:custGeom>
              <a:avLst/>
              <a:gdLst/>
              <a:ahLst/>
              <a:cxnLst/>
              <a:rect l="l" t="t" r="r" b="b"/>
              <a:pathLst>
                <a:path w="5750560" h="4490720">
                  <a:moveTo>
                    <a:pt x="0" y="748411"/>
                  </a:moveTo>
                  <a:cubicBezTo>
                    <a:pt x="0" y="335153"/>
                    <a:pt x="335153" y="0"/>
                    <a:pt x="748411" y="0"/>
                  </a:cubicBezTo>
                  <a:lnTo>
                    <a:pt x="5002149" y="0"/>
                  </a:lnTo>
                  <a:cubicBezTo>
                    <a:pt x="5415534" y="0"/>
                    <a:pt x="5750560" y="335153"/>
                    <a:pt x="5750560" y="748411"/>
                  </a:cubicBezTo>
                  <a:lnTo>
                    <a:pt x="5750560" y="3742309"/>
                  </a:lnTo>
                  <a:cubicBezTo>
                    <a:pt x="5750560" y="4155694"/>
                    <a:pt x="5415407" y="4490720"/>
                    <a:pt x="5002149" y="4490720"/>
                  </a:cubicBezTo>
                  <a:lnTo>
                    <a:pt x="748411" y="4490720"/>
                  </a:lnTo>
                  <a:cubicBezTo>
                    <a:pt x="335153" y="4490720"/>
                    <a:pt x="0" y="4155567"/>
                    <a:pt x="0" y="374230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5750560" cy="45192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attività senza schermi ti piacerebbe riprendere o provare?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448300" y="8832818"/>
            <a:ext cx="7391400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Scrivi la tua idea in un quaderno o parlane con un* compagn* di classe.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34158" y="1"/>
            <a:ext cx="10287000" cy="10287000"/>
            <a:chOff x="0" y="0"/>
            <a:chExt cx="13716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6858000"/>
                  </a:moveTo>
                  <a:cubicBezTo>
                    <a:pt x="0" y="3070479"/>
                    <a:pt x="3070479" y="0"/>
                    <a:pt x="6858000" y="0"/>
                  </a:cubicBezTo>
                  <a:cubicBezTo>
                    <a:pt x="10645521" y="0"/>
                    <a:pt x="13716000" y="3070479"/>
                    <a:pt x="13716000" y="6858000"/>
                  </a:cubicBezTo>
                  <a:cubicBezTo>
                    <a:pt x="13716000" y="10645521"/>
                    <a:pt x="10645521" y="13716000"/>
                    <a:pt x="6858000" y="13716000"/>
                  </a:cubicBezTo>
                  <a:cubicBezTo>
                    <a:pt x="3070479" y="13716000"/>
                    <a:pt x="0" y="10645521"/>
                    <a:pt x="0" y="6858000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622030" y="1751028"/>
            <a:ext cx="114681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Parte 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48300" y="2475929"/>
            <a:ext cx="73914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abbiamo visto che i media digitali fanno parte della nostra vita, ma influenzano anche come ci sentiamo.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60783" y="4868523"/>
            <a:ext cx="896377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tutti gli usi della tecnologia ci fanno bene.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60783" y="5589794"/>
            <a:ext cx="896377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pause è necessario per proteggere il nostro benessere.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60783" y="6268183"/>
            <a:ext cx="896377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Possiamo imparare a decidere quando e come usarli.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60783" y="7188603"/>
            <a:ext cx="896377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 media digitali fanno parte della nostra vita, ma siamo noi a decidere come usarli.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0861" y="7347280"/>
            <a:ext cx="4266419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 tratta di eliminarli completamente, ma di imparare a usarli in modo equilibrato.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649197"/>
            <a:ext cx="20040600" cy="9912191"/>
            <a:chOff x="0" y="0"/>
            <a:chExt cx="26720800" cy="132162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216128"/>
            </a:xfrm>
            <a:custGeom>
              <a:avLst/>
              <a:gdLst/>
              <a:ahLst/>
              <a:cxnLst/>
              <a:rect l="l" t="t" r="r" b="b"/>
              <a:pathLst>
                <a:path w="26720800" h="13216128">
                  <a:moveTo>
                    <a:pt x="0" y="6608064"/>
                  </a:moveTo>
                  <a:cubicBezTo>
                    <a:pt x="0" y="2958592"/>
                    <a:pt x="5981700" y="0"/>
                    <a:pt x="13360400" y="0"/>
                  </a:cubicBezTo>
                  <a:cubicBezTo>
                    <a:pt x="20739100" y="0"/>
                    <a:pt x="26720800" y="2958592"/>
                    <a:pt x="26720800" y="6608064"/>
                  </a:cubicBezTo>
                  <a:cubicBezTo>
                    <a:pt x="26720800" y="10257536"/>
                    <a:pt x="20739100" y="13216128"/>
                    <a:pt x="13360400" y="13216128"/>
                  </a:cubicBezTo>
                  <a:cubicBezTo>
                    <a:pt x="5981700" y="13216128"/>
                    <a:pt x="0" y="10257663"/>
                    <a:pt x="0" y="66080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806440" y="6401295"/>
            <a:ext cx="6675120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Tempo di utilizzo dei media digitali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412545"/>
            <a:ext cx="14729841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2:</a:t>
            </a:r>
          </a:p>
          <a:p>
            <a:pPr algn="ctr">
              <a:lnSpc>
                <a:spcPts val="5879"/>
              </a:lnSpc>
            </a:pPr>
            <a:r>
              <a:rPr lang="en-US" sz="4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Uso sano dei media digitali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90686" y="2500205"/>
            <a:ext cx="4217670" cy="8229600"/>
          </a:xfrm>
          <a:custGeom>
            <a:avLst/>
            <a:gdLst/>
            <a:ahLst/>
            <a:cxnLst/>
            <a:rect l="l" t="t" r="r" b="b"/>
            <a:pathLst>
              <a:path w="4217670" h="8229600">
                <a:moveTo>
                  <a:pt x="0" y="0"/>
                </a:moveTo>
                <a:lnTo>
                  <a:pt x="4217670" y="0"/>
                </a:lnTo>
                <a:lnTo>
                  <a:pt x="42176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606800" y="2819993"/>
            <a:ext cx="10628709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314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Sai che i media possono aiutarti… oppure stancarti?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91327" y="4804500"/>
            <a:ext cx="8059656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3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 tratta di usarli meno,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314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 di usarli meglio.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71800" y="1020585"/>
            <a:ext cx="12344400" cy="1714500"/>
            <a:chOff x="0" y="0"/>
            <a:chExt cx="164592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9200" cy="2286000"/>
            </a:xfrm>
            <a:custGeom>
              <a:avLst/>
              <a:gdLst/>
              <a:ahLst/>
              <a:cxnLst/>
              <a:rect l="l" t="t" r="r" b="b"/>
              <a:pathLst>
                <a:path w="16459200" h="2286000">
                  <a:moveTo>
                    <a:pt x="0" y="0"/>
                  </a:moveTo>
                  <a:lnTo>
                    <a:pt x="16459200" y="0"/>
                  </a:lnTo>
                  <a:lnTo>
                    <a:pt x="1645920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292" b="-9029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9200" cy="23145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Perché ne parliamo?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018415" y="2800169"/>
            <a:ext cx="625117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Viviamo circondat* dagli schermi.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60620" y="3524069"/>
            <a:ext cx="83667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aiutano a imparare, divertirci e comunicare.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008120" y="5029076"/>
            <a:ext cx="4511040" cy="3571056"/>
            <a:chOff x="0" y="0"/>
            <a:chExt cx="6014720" cy="476140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14720" cy="4761484"/>
            </a:xfrm>
            <a:custGeom>
              <a:avLst/>
              <a:gdLst/>
              <a:ahLst/>
              <a:cxnLst/>
              <a:rect l="l" t="t" r="r" b="b"/>
              <a:pathLst>
                <a:path w="6014720" h="4761484">
                  <a:moveTo>
                    <a:pt x="0" y="793623"/>
                  </a:moveTo>
                  <a:cubicBezTo>
                    <a:pt x="0" y="355346"/>
                    <a:pt x="355346" y="0"/>
                    <a:pt x="793623" y="0"/>
                  </a:cubicBezTo>
                  <a:lnTo>
                    <a:pt x="5221097" y="0"/>
                  </a:lnTo>
                  <a:cubicBezTo>
                    <a:pt x="5659374" y="0"/>
                    <a:pt x="6014720" y="355346"/>
                    <a:pt x="6014720" y="793623"/>
                  </a:cubicBezTo>
                  <a:lnTo>
                    <a:pt x="6014720" y="3967861"/>
                  </a:lnTo>
                  <a:cubicBezTo>
                    <a:pt x="6014720" y="4406138"/>
                    <a:pt x="5659374" y="4761484"/>
                    <a:pt x="5221097" y="4761484"/>
                  </a:cubicBezTo>
                  <a:lnTo>
                    <a:pt x="793623" y="4761484"/>
                  </a:lnTo>
                  <a:cubicBezTo>
                    <a:pt x="355346" y="4761357"/>
                    <a:pt x="0" y="4406138"/>
                    <a:pt x="0" y="3967861"/>
                  </a:cubicBezTo>
                  <a:lnTo>
                    <a:pt x="0" y="793623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536319" y="5826709"/>
            <a:ext cx="3454641" cy="1566215"/>
            <a:chOff x="0" y="0"/>
            <a:chExt cx="4606188" cy="20882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606163" cy="2088337"/>
            </a:xfrm>
            <a:custGeom>
              <a:avLst/>
              <a:gdLst/>
              <a:ahLst/>
              <a:cxnLst/>
              <a:rect l="l" t="t" r="r" b="b"/>
              <a:pathLst>
                <a:path w="4606163" h="2088337">
                  <a:moveTo>
                    <a:pt x="0" y="0"/>
                  </a:moveTo>
                  <a:lnTo>
                    <a:pt x="4606163" y="0"/>
                  </a:lnTo>
                  <a:lnTo>
                    <a:pt x="4606163" y="2088337"/>
                  </a:lnTo>
                  <a:lnTo>
                    <a:pt x="0" y="2088337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4606188" cy="2116861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Che cosa ti piace fare con il telefono o il computer?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047359" y="5029076"/>
            <a:ext cx="4511040" cy="3571056"/>
            <a:chOff x="0" y="0"/>
            <a:chExt cx="6014720" cy="47614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014720" cy="4761484"/>
            </a:xfrm>
            <a:custGeom>
              <a:avLst/>
              <a:gdLst/>
              <a:ahLst/>
              <a:cxnLst/>
              <a:rect l="l" t="t" r="r" b="b"/>
              <a:pathLst>
                <a:path w="6014720" h="4761484">
                  <a:moveTo>
                    <a:pt x="0" y="793623"/>
                  </a:moveTo>
                  <a:cubicBezTo>
                    <a:pt x="0" y="355346"/>
                    <a:pt x="355346" y="0"/>
                    <a:pt x="793623" y="0"/>
                  </a:cubicBezTo>
                  <a:lnTo>
                    <a:pt x="5221097" y="0"/>
                  </a:lnTo>
                  <a:cubicBezTo>
                    <a:pt x="5659374" y="0"/>
                    <a:pt x="6014720" y="355346"/>
                    <a:pt x="6014720" y="793623"/>
                  </a:cubicBezTo>
                  <a:lnTo>
                    <a:pt x="6014720" y="3967861"/>
                  </a:lnTo>
                  <a:cubicBezTo>
                    <a:pt x="6014720" y="4406138"/>
                    <a:pt x="5659374" y="4761484"/>
                    <a:pt x="5221097" y="4761484"/>
                  </a:cubicBezTo>
                  <a:lnTo>
                    <a:pt x="793623" y="4761484"/>
                  </a:lnTo>
                  <a:cubicBezTo>
                    <a:pt x="355346" y="4761357"/>
                    <a:pt x="0" y="4406138"/>
                    <a:pt x="0" y="3967861"/>
                  </a:cubicBezTo>
                  <a:lnTo>
                    <a:pt x="0" y="793623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666999" y="5966879"/>
            <a:ext cx="3271761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Che cosa ti piace fare con il telefono o il computer?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77818" y="2296343"/>
            <a:ext cx="8059656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77818" y="7349546"/>
            <a:ext cx="8410657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media digitali possono aiutarci a imparare e a connetterci…</a:t>
            </a:r>
          </a:p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possono anche toglierci tempo ed energia se non li usiamo in modo equilibrato.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177818" y="3395397"/>
            <a:ext cx="6445951" cy="638175"/>
            <a:chOff x="0" y="0"/>
            <a:chExt cx="8594601" cy="850900"/>
          </a:xfrm>
        </p:grpSpPr>
        <p:sp>
          <p:nvSpPr>
            <p:cNvPr id="5" name="TextBox 5"/>
            <p:cNvSpPr txBox="1"/>
            <p:nvPr/>
          </p:nvSpPr>
          <p:spPr>
            <a:xfrm>
              <a:off x="872402" y="19050"/>
              <a:ext cx="7722199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Capire perché è importante fare pause dagli schermi.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29987" y="4494223"/>
            <a:ext cx="6493782" cy="638175"/>
            <a:chOff x="0" y="0"/>
            <a:chExt cx="8658376" cy="850900"/>
          </a:xfrm>
        </p:grpSpPr>
        <p:sp>
          <p:nvSpPr>
            <p:cNvPr id="8" name="TextBox 8"/>
            <p:cNvSpPr txBox="1"/>
            <p:nvPr/>
          </p:nvSpPr>
          <p:spPr>
            <a:xfrm>
              <a:off x="936178" y="19050"/>
              <a:ext cx="7722199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Analizzare gli effetti positivi e negativi dell’uso dei media.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29987" y="5593050"/>
            <a:ext cx="6493782" cy="638175"/>
            <a:chOff x="0" y="0"/>
            <a:chExt cx="8658376" cy="850900"/>
          </a:xfrm>
        </p:grpSpPr>
        <p:sp>
          <p:nvSpPr>
            <p:cNvPr id="11" name="TextBox 11"/>
            <p:cNvSpPr txBox="1"/>
            <p:nvPr/>
          </p:nvSpPr>
          <p:spPr>
            <a:xfrm>
              <a:off x="936178" y="19050"/>
              <a:ext cx="7722199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Sviluppare idee per usare la tecnologia in modo più sano.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0519551" y="2315393"/>
            <a:ext cx="6590927" cy="5656213"/>
          </a:xfrm>
          <a:custGeom>
            <a:avLst/>
            <a:gdLst/>
            <a:ahLst/>
            <a:cxnLst/>
            <a:rect l="l" t="t" r="r" b="b"/>
            <a:pathLst>
              <a:path w="6590927" h="5656213">
                <a:moveTo>
                  <a:pt x="0" y="0"/>
                </a:moveTo>
                <a:lnTo>
                  <a:pt x="6590927" y="0"/>
                </a:lnTo>
                <a:lnTo>
                  <a:pt x="6590927" y="5656214"/>
                </a:lnTo>
                <a:lnTo>
                  <a:pt x="0" y="56562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69348" y="1950784"/>
            <a:ext cx="6707955" cy="9414674"/>
          </a:xfrm>
          <a:custGeom>
            <a:avLst/>
            <a:gdLst/>
            <a:ahLst/>
            <a:cxnLst/>
            <a:rect l="l" t="t" r="r" b="b"/>
            <a:pathLst>
              <a:path w="6707955" h="9414674">
                <a:moveTo>
                  <a:pt x="0" y="0"/>
                </a:moveTo>
                <a:lnTo>
                  <a:pt x="6707955" y="0"/>
                </a:lnTo>
                <a:lnTo>
                  <a:pt x="6707955" y="9414674"/>
                </a:lnTo>
                <a:lnTo>
                  <a:pt x="0" y="9414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987203" y="2344946"/>
            <a:ext cx="7352113" cy="1117138"/>
            <a:chOff x="0" y="0"/>
            <a:chExt cx="1936359" cy="2942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36359" cy="294226"/>
            </a:xfrm>
            <a:custGeom>
              <a:avLst/>
              <a:gdLst/>
              <a:ahLst/>
              <a:cxnLst/>
              <a:rect l="l" t="t" r="r" b="b"/>
              <a:pathLst>
                <a:path w="1936359" h="294226">
                  <a:moveTo>
                    <a:pt x="23166" y="0"/>
                  </a:moveTo>
                  <a:lnTo>
                    <a:pt x="1913193" y="0"/>
                  </a:lnTo>
                  <a:cubicBezTo>
                    <a:pt x="1925987" y="0"/>
                    <a:pt x="1936359" y="10372"/>
                    <a:pt x="1936359" y="23166"/>
                  </a:cubicBezTo>
                  <a:lnTo>
                    <a:pt x="1936359" y="271059"/>
                  </a:lnTo>
                  <a:cubicBezTo>
                    <a:pt x="1936359" y="283854"/>
                    <a:pt x="1925987" y="294226"/>
                    <a:pt x="1913193" y="294226"/>
                  </a:cubicBezTo>
                  <a:lnTo>
                    <a:pt x="23166" y="294226"/>
                  </a:lnTo>
                  <a:cubicBezTo>
                    <a:pt x="10372" y="294226"/>
                    <a:pt x="0" y="283854"/>
                    <a:pt x="0" y="271059"/>
                  </a:cubicBezTo>
                  <a:lnTo>
                    <a:pt x="0" y="23166"/>
                  </a:lnTo>
                  <a:cubicBezTo>
                    <a:pt x="0" y="10372"/>
                    <a:pt x="10372" y="0"/>
                    <a:pt x="23166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936359" cy="313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pensi dei media digitali?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87203" y="4125447"/>
            <a:ext cx="8410657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Votiamo sulle seguenti affermazioni: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87203" y="6419850"/>
            <a:ext cx="8410657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ci sono risposte giuste o sbagliate.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87203" y="4819650"/>
            <a:ext cx="8410657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Verde: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d’accordo</a:t>
            </a:r>
          </a:p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Giallo: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in parte d’accordo</a:t>
            </a:r>
          </a:p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E41B20"/>
                </a:solidFill>
                <a:latin typeface="Poppins Bold"/>
                <a:ea typeface="Poppins Bold"/>
                <a:cs typeface="Poppins Bold"/>
                <a:sym typeface="Poppins Bold"/>
              </a:rPr>
              <a:t>Rosso: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non sono d’accordo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69348" y="1950784"/>
            <a:ext cx="6707955" cy="9414674"/>
          </a:xfrm>
          <a:custGeom>
            <a:avLst/>
            <a:gdLst/>
            <a:ahLst/>
            <a:cxnLst/>
            <a:rect l="l" t="t" r="r" b="b"/>
            <a:pathLst>
              <a:path w="6707955" h="9414674">
                <a:moveTo>
                  <a:pt x="0" y="0"/>
                </a:moveTo>
                <a:lnTo>
                  <a:pt x="6707955" y="0"/>
                </a:lnTo>
                <a:lnTo>
                  <a:pt x="6707955" y="9414674"/>
                </a:lnTo>
                <a:lnTo>
                  <a:pt x="0" y="9414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987203" y="833646"/>
            <a:ext cx="7352113" cy="1117138"/>
            <a:chOff x="0" y="0"/>
            <a:chExt cx="1936359" cy="2942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36359" cy="294226"/>
            </a:xfrm>
            <a:custGeom>
              <a:avLst/>
              <a:gdLst/>
              <a:ahLst/>
              <a:cxnLst/>
              <a:rect l="l" t="t" r="r" b="b"/>
              <a:pathLst>
                <a:path w="1936359" h="294226">
                  <a:moveTo>
                    <a:pt x="23166" y="0"/>
                  </a:moveTo>
                  <a:lnTo>
                    <a:pt x="1913193" y="0"/>
                  </a:lnTo>
                  <a:cubicBezTo>
                    <a:pt x="1925987" y="0"/>
                    <a:pt x="1936359" y="10372"/>
                    <a:pt x="1936359" y="23166"/>
                  </a:cubicBezTo>
                  <a:lnTo>
                    <a:pt x="1936359" y="271059"/>
                  </a:lnTo>
                  <a:cubicBezTo>
                    <a:pt x="1936359" y="283854"/>
                    <a:pt x="1925987" y="294226"/>
                    <a:pt x="1913193" y="294226"/>
                  </a:cubicBezTo>
                  <a:lnTo>
                    <a:pt x="23166" y="294226"/>
                  </a:lnTo>
                  <a:cubicBezTo>
                    <a:pt x="10372" y="294226"/>
                    <a:pt x="0" y="283854"/>
                    <a:pt x="0" y="271059"/>
                  </a:cubicBezTo>
                  <a:lnTo>
                    <a:pt x="0" y="23166"/>
                  </a:lnTo>
                  <a:cubicBezTo>
                    <a:pt x="0" y="10372"/>
                    <a:pt x="10372" y="0"/>
                    <a:pt x="23166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936359" cy="313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pensi dei media digitali?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76375" y="4366199"/>
            <a:ext cx="6774439" cy="609600"/>
            <a:chOff x="0" y="0"/>
            <a:chExt cx="9032586" cy="812800"/>
          </a:xfrm>
        </p:grpSpPr>
        <p:sp>
          <p:nvSpPr>
            <p:cNvPr id="7" name="TextBox 7"/>
            <p:cNvSpPr txBox="1"/>
            <p:nvPr/>
          </p:nvSpPr>
          <p:spPr>
            <a:xfrm>
              <a:off x="936178" y="-19050"/>
              <a:ext cx="8096408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“Mi sento male quando mi confronto con gli altri sui social network.”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76375" y="5286805"/>
            <a:ext cx="6774439" cy="523875"/>
            <a:chOff x="0" y="0"/>
            <a:chExt cx="9032586" cy="698500"/>
          </a:xfrm>
        </p:grpSpPr>
        <p:sp>
          <p:nvSpPr>
            <p:cNvPr id="10" name="TextBox 10"/>
            <p:cNvSpPr txBox="1"/>
            <p:nvPr/>
          </p:nvSpPr>
          <p:spPr>
            <a:xfrm>
              <a:off x="936178" y="-19050"/>
              <a:ext cx="8096408" cy="425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“I media mi aiutano a imparare cose nuove.”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76375" y="6115480"/>
            <a:ext cx="6774439" cy="609600"/>
            <a:chOff x="0" y="0"/>
            <a:chExt cx="9032586" cy="812800"/>
          </a:xfrm>
        </p:grpSpPr>
        <p:sp>
          <p:nvSpPr>
            <p:cNvPr id="13" name="TextBox 13"/>
            <p:cNvSpPr txBox="1"/>
            <p:nvPr/>
          </p:nvSpPr>
          <p:spPr>
            <a:xfrm>
              <a:off x="936178" y="-19050"/>
              <a:ext cx="8096408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“Mi è difficile smettere di giocare quando ho iniziato con il telefono.”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876375" y="7128018"/>
            <a:ext cx="7314441" cy="609600"/>
            <a:chOff x="0" y="0"/>
            <a:chExt cx="9752588" cy="812800"/>
          </a:xfrm>
        </p:grpSpPr>
        <p:sp>
          <p:nvSpPr>
            <p:cNvPr id="16" name="TextBox 16"/>
            <p:cNvSpPr txBox="1"/>
            <p:nvPr/>
          </p:nvSpPr>
          <p:spPr>
            <a:xfrm>
              <a:off x="936178" y="-19050"/>
              <a:ext cx="8816410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“Quando ricevo una notifica, voglio leggerla subito, anche se sto facendo qualcos’altro.”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876375" y="8343900"/>
            <a:ext cx="6774439" cy="609600"/>
            <a:chOff x="0" y="0"/>
            <a:chExt cx="9032586" cy="812800"/>
          </a:xfrm>
        </p:grpSpPr>
        <p:sp>
          <p:nvSpPr>
            <p:cNvPr id="19" name="TextBox 19"/>
            <p:cNvSpPr txBox="1"/>
            <p:nvPr/>
          </p:nvSpPr>
          <p:spPr>
            <a:xfrm>
              <a:off x="936178" y="-19050"/>
              <a:ext cx="8096408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“A volte non ho tempo per i miei hobby perché passo troppo tempo con il telefono.”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876375" y="2682241"/>
            <a:ext cx="8410657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Verde: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d’accordo</a:t>
            </a:r>
          </a:p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Giallo: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in parte d’accordo</a:t>
            </a:r>
          </a:p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E41B20"/>
                </a:solidFill>
                <a:latin typeface="Poppins Bold"/>
                <a:ea typeface="Poppins Bold"/>
                <a:cs typeface="Poppins Bold"/>
                <a:sym typeface="Poppins Bold"/>
              </a:rPr>
              <a:t>Rosso: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non sono d’accordo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69348" y="1950784"/>
            <a:ext cx="6707955" cy="9414674"/>
          </a:xfrm>
          <a:custGeom>
            <a:avLst/>
            <a:gdLst/>
            <a:ahLst/>
            <a:cxnLst/>
            <a:rect l="l" t="t" r="r" b="b"/>
            <a:pathLst>
              <a:path w="6707955" h="9414674">
                <a:moveTo>
                  <a:pt x="0" y="0"/>
                </a:moveTo>
                <a:lnTo>
                  <a:pt x="6707955" y="0"/>
                </a:lnTo>
                <a:lnTo>
                  <a:pt x="6707955" y="9414674"/>
                </a:lnTo>
                <a:lnTo>
                  <a:pt x="0" y="9414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987203" y="833646"/>
            <a:ext cx="7352113" cy="1117138"/>
            <a:chOff x="0" y="0"/>
            <a:chExt cx="1936359" cy="2942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36359" cy="294226"/>
            </a:xfrm>
            <a:custGeom>
              <a:avLst/>
              <a:gdLst/>
              <a:ahLst/>
              <a:cxnLst/>
              <a:rect l="l" t="t" r="r" b="b"/>
              <a:pathLst>
                <a:path w="1936359" h="294226">
                  <a:moveTo>
                    <a:pt x="23166" y="0"/>
                  </a:moveTo>
                  <a:lnTo>
                    <a:pt x="1913193" y="0"/>
                  </a:lnTo>
                  <a:cubicBezTo>
                    <a:pt x="1925987" y="0"/>
                    <a:pt x="1936359" y="10372"/>
                    <a:pt x="1936359" y="23166"/>
                  </a:cubicBezTo>
                  <a:lnTo>
                    <a:pt x="1936359" y="271059"/>
                  </a:lnTo>
                  <a:cubicBezTo>
                    <a:pt x="1936359" y="283854"/>
                    <a:pt x="1925987" y="294226"/>
                    <a:pt x="1913193" y="294226"/>
                  </a:cubicBezTo>
                  <a:lnTo>
                    <a:pt x="23166" y="294226"/>
                  </a:lnTo>
                  <a:cubicBezTo>
                    <a:pt x="10372" y="294226"/>
                    <a:pt x="0" y="283854"/>
                    <a:pt x="0" y="271059"/>
                  </a:cubicBezTo>
                  <a:lnTo>
                    <a:pt x="0" y="23166"/>
                  </a:lnTo>
                  <a:cubicBezTo>
                    <a:pt x="0" y="10372"/>
                    <a:pt x="10372" y="0"/>
                    <a:pt x="23166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936359" cy="313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pensi dei media digitali?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76375" y="4366199"/>
            <a:ext cx="6774439" cy="609600"/>
            <a:chOff x="0" y="0"/>
            <a:chExt cx="9032586" cy="812800"/>
          </a:xfrm>
        </p:grpSpPr>
        <p:sp>
          <p:nvSpPr>
            <p:cNvPr id="7" name="TextBox 7"/>
            <p:cNvSpPr txBox="1"/>
            <p:nvPr/>
          </p:nvSpPr>
          <p:spPr>
            <a:xfrm>
              <a:off x="936178" y="-19050"/>
              <a:ext cx="8096408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“Quando passo molto tempo al telefono, mi viene mal di testa.”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76375" y="5286805"/>
            <a:ext cx="8664445" cy="609600"/>
            <a:chOff x="0" y="0"/>
            <a:chExt cx="11552594" cy="812800"/>
          </a:xfrm>
        </p:grpSpPr>
        <p:sp>
          <p:nvSpPr>
            <p:cNvPr id="10" name="TextBox 10"/>
            <p:cNvSpPr txBox="1"/>
            <p:nvPr/>
          </p:nvSpPr>
          <p:spPr>
            <a:xfrm>
              <a:off x="936178" y="-19050"/>
              <a:ext cx="10616416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“Posso esprimermi in modo creativo attraverso i media, ad esempio con foto o video.”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07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76375" y="6207412"/>
            <a:ext cx="8610445" cy="609600"/>
            <a:chOff x="0" y="0"/>
            <a:chExt cx="11480593" cy="812800"/>
          </a:xfrm>
        </p:grpSpPr>
        <p:sp>
          <p:nvSpPr>
            <p:cNvPr id="13" name="TextBox 13"/>
            <p:cNvSpPr txBox="1"/>
            <p:nvPr/>
          </p:nvSpPr>
          <p:spPr>
            <a:xfrm>
              <a:off x="936178" y="-19050"/>
              <a:ext cx="10544416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“Mi accorgo che i media influenzano il mio umore – a volte in modo positivo, a volte negativo.”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08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876375" y="7128018"/>
            <a:ext cx="6774439" cy="609600"/>
            <a:chOff x="0" y="0"/>
            <a:chExt cx="9032586" cy="812800"/>
          </a:xfrm>
        </p:grpSpPr>
        <p:sp>
          <p:nvSpPr>
            <p:cNvPr id="16" name="TextBox 16"/>
            <p:cNvSpPr txBox="1"/>
            <p:nvPr/>
          </p:nvSpPr>
          <p:spPr>
            <a:xfrm>
              <a:off x="936178" y="-19050"/>
              <a:ext cx="8096408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“I media mi aiutano a informarmi su argomenti che mi interessano.”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09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876375" y="8048625"/>
            <a:ext cx="6774439" cy="609600"/>
            <a:chOff x="0" y="0"/>
            <a:chExt cx="9032586" cy="812800"/>
          </a:xfrm>
        </p:grpSpPr>
        <p:sp>
          <p:nvSpPr>
            <p:cNvPr id="19" name="TextBox 19"/>
            <p:cNvSpPr txBox="1"/>
            <p:nvPr/>
          </p:nvSpPr>
          <p:spPr>
            <a:xfrm>
              <a:off x="936178" y="-19050"/>
              <a:ext cx="8096408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“I media sono utili, ma a volte ho bisogno di una pausa.”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10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876375" y="2682241"/>
            <a:ext cx="8410657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Verde: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d’accordo</a:t>
            </a:r>
          </a:p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Giallo: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in parte d’accordo</a:t>
            </a:r>
          </a:p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E41B20"/>
                </a:solidFill>
                <a:latin typeface="Poppins Bold"/>
                <a:ea typeface="Poppins Bold"/>
                <a:cs typeface="Poppins Bold"/>
                <a:sym typeface="Poppins Bold"/>
              </a:rPr>
              <a:t>Rosso: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non sono d’accordo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43436" y="3276449"/>
            <a:ext cx="4166103" cy="1614595"/>
            <a:chOff x="0" y="0"/>
            <a:chExt cx="1097245" cy="42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97245" cy="425243"/>
            </a:xfrm>
            <a:custGeom>
              <a:avLst/>
              <a:gdLst/>
              <a:ahLst/>
              <a:cxnLst/>
              <a:rect l="l" t="t" r="r" b="b"/>
              <a:pathLst>
                <a:path w="1097245" h="425243">
                  <a:moveTo>
                    <a:pt x="40883" y="0"/>
                  </a:moveTo>
                  <a:lnTo>
                    <a:pt x="1056362" y="0"/>
                  </a:lnTo>
                  <a:cubicBezTo>
                    <a:pt x="1078941" y="0"/>
                    <a:pt x="1097245" y="18304"/>
                    <a:pt x="1097245" y="40883"/>
                  </a:cubicBezTo>
                  <a:lnTo>
                    <a:pt x="1097245" y="384360"/>
                  </a:lnTo>
                  <a:cubicBezTo>
                    <a:pt x="1097245" y="406939"/>
                    <a:pt x="1078941" y="425243"/>
                    <a:pt x="1056362" y="425243"/>
                  </a:cubicBezTo>
                  <a:lnTo>
                    <a:pt x="40883" y="425243"/>
                  </a:lnTo>
                  <a:cubicBezTo>
                    <a:pt x="30040" y="425243"/>
                    <a:pt x="19641" y="420936"/>
                    <a:pt x="11974" y="413269"/>
                  </a:cubicBezTo>
                  <a:cubicBezTo>
                    <a:pt x="4307" y="405602"/>
                    <a:pt x="0" y="395203"/>
                    <a:pt x="0" y="384360"/>
                  </a:cubicBezTo>
                  <a:lnTo>
                    <a:pt x="0" y="40883"/>
                  </a:lnTo>
                  <a:cubicBezTo>
                    <a:pt x="0" y="18304"/>
                    <a:pt x="18304" y="0"/>
                    <a:pt x="40883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97245" cy="444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affermazioni ti hanno convint* di più?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989460" y="3276449"/>
            <a:ext cx="4166103" cy="1614595"/>
            <a:chOff x="0" y="0"/>
            <a:chExt cx="1097245" cy="4252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7245" cy="425243"/>
            </a:xfrm>
            <a:custGeom>
              <a:avLst/>
              <a:gdLst/>
              <a:ahLst/>
              <a:cxnLst/>
              <a:rect l="l" t="t" r="r" b="b"/>
              <a:pathLst>
                <a:path w="1097245" h="425243">
                  <a:moveTo>
                    <a:pt x="40883" y="0"/>
                  </a:moveTo>
                  <a:lnTo>
                    <a:pt x="1056362" y="0"/>
                  </a:lnTo>
                  <a:cubicBezTo>
                    <a:pt x="1078941" y="0"/>
                    <a:pt x="1097245" y="18304"/>
                    <a:pt x="1097245" y="40883"/>
                  </a:cubicBezTo>
                  <a:lnTo>
                    <a:pt x="1097245" y="384360"/>
                  </a:lnTo>
                  <a:cubicBezTo>
                    <a:pt x="1097245" y="406939"/>
                    <a:pt x="1078941" y="425243"/>
                    <a:pt x="1056362" y="425243"/>
                  </a:cubicBezTo>
                  <a:lnTo>
                    <a:pt x="40883" y="425243"/>
                  </a:lnTo>
                  <a:cubicBezTo>
                    <a:pt x="30040" y="425243"/>
                    <a:pt x="19641" y="420936"/>
                    <a:pt x="11974" y="413269"/>
                  </a:cubicBezTo>
                  <a:cubicBezTo>
                    <a:pt x="4307" y="405602"/>
                    <a:pt x="0" y="395203"/>
                    <a:pt x="0" y="384360"/>
                  </a:cubicBezTo>
                  <a:lnTo>
                    <a:pt x="0" y="40883"/>
                  </a:lnTo>
                  <a:cubicBezTo>
                    <a:pt x="0" y="18304"/>
                    <a:pt x="18304" y="0"/>
                    <a:pt x="40883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97245" cy="444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ti hanno fatto riflettere di più?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6441163" y="2635205"/>
            <a:ext cx="4217670" cy="8229600"/>
          </a:xfrm>
          <a:custGeom>
            <a:avLst/>
            <a:gdLst/>
            <a:ahLst/>
            <a:cxnLst/>
            <a:rect l="l" t="t" r="r" b="b"/>
            <a:pathLst>
              <a:path w="4217670" h="8229600">
                <a:moveTo>
                  <a:pt x="0" y="0"/>
                </a:moveTo>
                <a:lnTo>
                  <a:pt x="4217670" y="0"/>
                </a:lnTo>
                <a:lnTo>
                  <a:pt x="42176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5114172" y="1378340"/>
            <a:ext cx="8059656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tutte le opinioni sono importanti. La cosa più importante è riflettere e ascoltarsi a vicenda.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97461" y="2242383"/>
            <a:ext cx="3990603" cy="1299904"/>
            <a:chOff x="0" y="0"/>
            <a:chExt cx="1051023" cy="342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1023" cy="342361"/>
            </a:xfrm>
            <a:custGeom>
              <a:avLst/>
              <a:gdLst/>
              <a:ahLst/>
              <a:cxnLst/>
              <a:rect l="l" t="t" r="r" b="b"/>
              <a:pathLst>
                <a:path w="1051023" h="342361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303561"/>
                  </a:lnTo>
                  <a:cubicBezTo>
                    <a:pt x="1051023" y="324990"/>
                    <a:pt x="1033651" y="342361"/>
                    <a:pt x="1012222" y="342361"/>
                  </a:cubicBezTo>
                  <a:lnTo>
                    <a:pt x="38801" y="342361"/>
                  </a:lnTo>
                  <a:cubicBezTo>
                    <a:pt x="28510" y="342361"/>
                    <a:pt x="18641" y="338273"/>
                    <a:pt x="11364" y="330997"/>
                  </a:cubicBezTo>
                  <a:cubicBezTo>
                    <a:pt x="4088" y="323720"/>
                    <a:pt x="0" y="313851"/>
                    <a:pt x="0" y="303561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E3829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51023" cy="3614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 e benessere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97461" y="4071446"/>
            <a:ext cx="3990603" cy="1178788"/>
            <a:chOff x="0" y="0"/>
            <a:chExt cx="1051023" cy="3104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1023" cy="310463"/>
            </a:xfrm>
            <a:custGeom>
              <a:avLst/>
              <a:gdLst/>
              <a:ahLst/>
              <a:cxnLst/>
              <a:rect l="l" t="t" r="r" b="b"/>
              <a:pathLst>
                <a:path w="1051023" h="31046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71662"/>
                  </a:lnTo>
                  <a:cubicBezTo>
                    <a:pt x="1051023" y="293091"/>
                    <a:pt x="1033651" y="310463"/>
                    <a:pt x="1012222" y="310463"/>
                  </a:cubicBezTo>
                  <a:lnTo>
                    <a:pt x="38801" y="310463"/>
                  </a:lnTo>
                  <a:cubicBezTo>
                    <a:pt x="17372" y="310463"/>
                    <a:pt x="0" y="293091"/>
                    <a:pt x="0" y="271662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51023" cy="329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possono danneggiarci?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797207" y="1312352"/>
            <a:ext cx="519578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scegliamo un tema: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97461" y="1312352"/>
            <a:ext cx="4826330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e benessere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32666" y="5903852"/>
            <a:ext cx="2098477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Esempio: sonno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0785" y="6493586"/>
            <a:ext cx="554583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Ci aiutano: 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 rilassante prima di dormire</a:t>
            </a:r>
          </a:p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Ci danneggiano: 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guardare il telefono fino a tardi o ricevere notifiche nel mezzo della notte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740057" y="2389929"/>
            <a:ext cx="2948852" cy="523875"/>
            <a:chOff x="0" y="0"/>
            <a:chExt cx="3931803" cy="698500"/>
          </a:xfrm>
        </p:grpSpPr>
        <p:sp>
          <p:nvSpPr>
            <p:cNvPr id="13" name="TextBox 13"/>
            <p:cNvSpPr txBox="1"/>
            <p:nvPr/>
          </p:nvSpPr>
          <p:spPr>
            <a:xfrm>
              <a:off x="751782" y="127000"/>
              <a:ext cx="3180021" cy="425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Sonno e riposo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45709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92432" y="3550931"/>
            <a:ext cx="5249801" cy="523875"/>
            <a:chOff x="0" y="0"/>
            <a:chExt cx="6999735" cy="698500"/>
          </a:xfrm>
        </p:grpSpPr>
        <p:sp>
          <p:nvSpPr>
            <p:cNvPr id="16" name="TextBox 16"/>
            <p:cNvSpPr txBox="1"/>
            <p:nvPr/>
          </p:nvSpPr>
          <p:spPr>
            <a:xfrm>
              <a:off x="1050646" y="153245"/>
              <a:ext cx="5949089" cy="425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Concentrazione e apprendimento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297231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92432" y="4711933"/>
            <a:ext cx="3392708" cy="523875"/>
            <a:chOff x="0" y="0"/>
            <a:chExt cx="4523610" cy="698500"/>
          </a:xfrm>
        </p:grpSpPr>
        <p:sp>
          <p:nvSpPr>
            <p:cNvPr id="19" name="TextBox 19"/>
            <p:cNvSpPr txBox="1"/>
            <p:nvPr/>
          </p:nvSpPr>
          <p:spPr>
            <a:xfrm>
              <a:off x="996041" y="127000"/>
              <a:ext cx="3527569" cy="425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Amicizie e relazioni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1041051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92432" y="5872934"/>
            <a:ext cx="3719207" cy="523875"/>
            <a:chOff x="0" y="0"/>
            <a:chExt cx="4958942" cy="698500"/>
          </a:xfrm>
        </p:grpSpPr>
        <p:sp>
          <p:nvSpPr>
            <p:cNvPr id="22" name="TextBox 22"/>
            <p:cNvSpPr txBox="1"/>
            <p:nvPr/>
          </p:nvSpPr>
          <p:spPr>
            <a:xfrm>
              <a:off x="522434" y="158905"/>
              <a:ext cx="4436509" cy="425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 e benessere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1090271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 flipV="1">
            <a:off x="9144000" y="999205"/>
            <a:ext cx="34508" cy="825909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7207" y="1870084"/>
            <a:ext cx="3990603" cy="1178788"/>
            <a:chOff x="0" y="0"/>
            <a:chExt cx="1051023" cy="310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1023" cy="310463"/>
            </a:xfrm>
            <a:custGeom>
              <a:avLst/>
              <a:gdLst/>
              <a:ahLst/>
              <a:cxnLst/>
              <a:rect l="l" t="t" r="r" b="b"/>
              <a:pathLst>
                <a:path w="1051023" h="31046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71662"/>
                  </a:lnTo>
                  <a:cubicBezTo>
                    <a:pt x="1051023" y="293091"/>
                    <a:pt x="1033651" y="310463"/>
                    <a:pt x="1012222" y="310463"/>
                  </a:cubicBezTo>
                  <a:lnTo>
                    <a:pt x="38801" y="310463"/>
                  </a:lnTo>
                  <a:cubicBezTo>
                    <a:pt x="17372" y="310463"/>
                    <a:pt x="0" y="293091"/>
                    <a:pt x="0" y="271662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51023" cy="329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scopriamo sulle nostre abitudini?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48699" y="1870084"/>
            <a:ext cx="3990603" cy="1178788"/>
            <a:chOff x="0" y="0"/>
            <a:chExt cx="1051023" cy="3104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1023" cy="310463"/>
            </a:xfrm>
            <a:custGeom>
              <a:avLst/>
              <a:gdLst/>
              <a:ahLst/>
              <a:cxnLst/>
              <a:rect l="l" t="t" r="r" b="b"/>
              <a:pathLst>
                <a:path w="1051023" h="31046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71662"/>
                  </a:lnTo>
                  <a:cubicBezTo>
                    <a:pt x="1051023" y="293091"/>
                    <a:pt x="1033651" y="310463"/>
                    <a:pt x="1012222" y="310463"/>
                  </a:cubicBezTo>
                  <a:lnTo>
                    <a:pt x="38801" y="310463"/>
                  </a:lnTo>
                  <a:cubicBezTo>
                    <a:pt x="17372" y="310463"/>
                    <a:pt x="0" y="293091"/>
                    <a:pt x="0" y="271662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70C7D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51023" cy="329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Dove vediamo possibili problemi o miglioramenti?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01376" y="1870084"/>
            <a:ext cx="3990603" cy="1227087"/>
            <a:chOff x="0" y="0"/>
            <a:chExt cx="1051023" cy="3231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51023" cy="323183"/>
            </a:xfrm>
            <a:custGeom>
              <a:avLst/>
              <a:gdLst/>
              <a:ahLst/>
              <a:cxnLst/>
              <a:rect l="l" t="t" r="r" b="b"/>
              <a:pathLst>
                <a:path w="1051023" h="32318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84383"/>
                  </a:lnTo>
                  <a:cubicBezTo>
                    <a:pt x="1051023" y="294673"/>
                    <a:pt x="1046935" y="304542"/>
                    <a:pt x="1039658" y="311819"/>
                  </a:cubicBezTo>
                  <a:cubicBezTo>
                    <a:pt x="1032382" y="319096"/>
                    <a:pt x="1022513" y="323183"/>
                    <a:pt x="1012222" y="323183"/>
                  </a:cubicBezTo>
                  <a:lnTo>
                    <a:pt x="38801" y="323183"/>
                  </a:lnTo>
                  <a:cubicBezTo>
                    <a:pt x="17372" y="323183"/>
                    <a:pt x="0" y="305812"/>
                    <a:pt x="0" y="284383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E3829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051023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possiamo fare in modo diverso a partire da ora?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471599" y="3633811"/>
            <a:ext cx="4490552" cy="6038639"/>
          </a:xfrm>
          <a:custGeom>
            <a:avLst/>
            <a:gdLst/>
            <a:ahLst/>
            <a:cxnLst/>
            <a:rect l="l" t="t" r="r" b="b"/>
            <a:pathLst>
              <a:path w="4490552" h="6038639">
                <a:moveTo>
                  <a:pt x="0" y="0"/>
                </a:moveTo>
                <a:lnTo>
                  <a:pt x="4490551" y="0"/>
                </a:lnTo>
                <a:lnTo>
                  <a:pt x="4490551" y="6038639"/>
                </a:lnTo>
                <a:lnTo>
                  <a:pt x="0" y="603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2478941" y="3741811"/>
            <a:ext cx="6291653" cy="5822639"/>
          </a:xfrm>
          <a:custGeom>
            <a:avLst/>
            <a:gdLst/>
            <a:ahLst/>
            <a:cxnLst/>
            <a:rect l="l" t="t" r="r" b="b"/>
            <a:pathLst>
              <a:path w="6291653" h="5822639">
                <a:moveTo>
                  <a:pt x="0" y="0"/>
                </a:moveTo>
                <a:lnTo>
                  <a:pt x="6291652" y="0"/>
                </a:lnTo>
                <a:lnTo>
                  <a:pt x="6291652" y="5822639"/>
                </a:lnTo>
                <a:lnTo>
                  <a:pt x="0" y="58226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1797207" y="1034343"/>
            <a:ext cx="5351492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scegliamo un tema: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7207" y="1870084"/>
            <a:ext cx="3990603" cy="1178788"/>
            <a:chOff x="0" y="0"/>
            <a:chExt cx="1051023" cy="310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1023" cy="310463"/>
            </a:xfrm>
            <a:custGeom>
              <a:avLst/>
              <a:gdLst/>
              <a:ahLst/>
              <a:cxnLst/>
              <a:rect l="l" t="t" r="r" b="b"/>
              <a:pathLst>
                <a:path w="1051023" h="31046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71662"/>
                  </a:lnTo>
                  <a:cubicBezTo>
                    <a:pt x="1051023" y="293091"/>
                    <a:pt x="1033651" y="310463"/>
                    <a:pt x="1012222" y="310463"/>
                  </a:cubicBezTo>
                  <a:lnTo>
                    <a:pt x="38801" y="310463"/>
                  </a:lnTo>
                  <a:cubicBezTo>
                    <a:pt x="17372" y="310463"/>
                    <a:pt x="0" y="293091"/>
                    <a:pt x="0" y="271662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51023" cy="329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scopriamo sulle nostre abitudini?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48699" y="1870084"/>
            <a:ext cx="3990603" cy="1178788"/>
            <a:chOff x="0" y="0"/>
            <a:chExt cx="1051023" cy="3104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1023" cy="310463"/>
            </a:xfrm>
            <a:custGeom>
              <a:avLst/>
              <a:gdLst/>
              <a:ahLst/>
              <a:cxnLst/>
              <a:rect l="l" t="t" r="r" b="b"/>
              <a:pathLst>
                <a:path w="1051023" h="31046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71662"/>
                  </a:lnTo>
                  <a:cubicBezTo>
                    <a:pt x="1051023" y="293091"/>
                    <a:pt x="1033651" y="310463"/>
                    <a:pt x="1012222" y="310463"/>
                  </a:cubicBezTo>
                  <a:lnTo>
                    <a:pt x="38801" y="310463"/>
                  </a:lnTo>
                  <a:cubicBezTo>
                    <a:pt x="17372" y="310463"/>
                    <a:pt x="0" y="293091"/>
                    <a:pt x="0" y="271662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70C7D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51023" cy="329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Dove vediamo possibili problemi o miglioramenti?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01376" y="1870084"/>
            <a:ext cx="3990603" cy="1227087"/>
            <a:chOff x="0" y="0"/>
            <a:chExt cx="1051023" cy="3231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51023" cy="323183"/>
            </a:xfrm>
            <a:custGeom>
              <a:avLst/>
              <a:gdLst/>
              <a:ahLst/>
              <a:cxnLst/>
              <a:rect l="l" t="t" r="r" b="b"/>
              <a:pathLst>
                <a:path w="1051023" h="323183">
                  <a:moveTo>
                    <a:pt x="38801" y="0"/>
                  </a:moveTo>
                  <a:lnTo>
                    <a:pt x="1012222" y="0"/>
                  </a:lnTo>
                  <a:cubicBezTo>
                    <a:pt x="1022513" y="0"/>
                    <a:pt x="1032382" y="4088"/>
                    <a:pt x="1039658" y="11364"/>
                  </a:cubicBezTo>
                  <a:cubicBezTo>
                    <a:pt x="1046935" y="18641"/>
                    <a:pt x="1051023" y="28510"/>
                    <a:pt x="1051023" y="38801"/>
                  </a:cubicBezTo>
                  <a:lnTo>
                    <a:pt x="1051023" y="284383"/>
                  </a:lnTo>
                  <a:cubicBezTo>
                    <a:pt x="1051023" y="294673"/>
                    <a:pt x="1046935" y="304542"/>
                    <a:pt x="1039658" y="311819"/>
                  </a:cubicBezTo>
                  <a:cubicBezTo>
                    <a:pt x="1032382" y="319096"/>
                    <a:pt x="1022513" y="323183"/>
                    <a:pt x="1012222" y="323183"/>
                  </a:cubicBezTo>
                  <a:lnTo>
                    <a:pt x="38801" y="323183"/>
                  </a:lnTo>
                  <a:cubicBezTo>
                    <a:pt x="17372" y="323183"/>
                    <a:pt x="0" y="305812"/>
                    <a:pt x="0" y="284383"/>
                  </a:cubicBezTo>
                  <a:lnTo>
                    <a:pt x="0" y="38801"/>
                  </a:lnTo>
                  <a:cubicBezTo>
                    <a:pt x="0" y="17372"/>
                    <a:pt x="17372" y="0"/>
                    <a:pt x="38801" y="0"/>
                  </a:cubicBezTo>
                  <a:close/>
                </a:path>
              </a:pathLst>
            </a:custGeom>
            <a:solidFill>
              <a:srgbClr val="E3829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051023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possiamo fare in modo diverso a partire da ora?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2478941" y="3741811"/>
            <a:ext cx="6291653" cy="5822639"/>
          </a:xfrm>
          <a:custGeom>
            <a:avLst/>
            <a:gdLst/>
            <a:ahLst/>
            <a:cxnLst/>
            <a:rect l="l" t="t" r="r" b="b"/>
            <a:pathLst>
              <a:path w="6291653" h="5822639">
                <a:moveTo>
                  <a:pt x="0" y="0"/>
                </a:moveTo>
                <a:lnTo>
                  <a:pt x="6291652" y="0"/>
                </a:lnTo>
                <a:lnTo>
                  <a:pt x="6291652" y="5822639"/>
                </a:lnTo>
                <a:lnTo>
                  <a:pt x="0" y="5822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1797207" y="1034343"/>
            <a:ext cx="5351492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scegliamo un tema: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76239" y="4023897"/>
            <a:ext cx="6715741" cy="3512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2596" lvl="1" indent="-221298" algn="l">
              <a:lnSpc>
                <a:spcPts val="3075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pausa ogni ora quando utilizziamo gli schermi</a:t>
            </a:r>
          </a:p>
          <a:p>
            <a:pPr marL="442596" lvl="1" indent="-221298" algn="l">
              <a:lnSpc>
                <a:spcPts val="3075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Disattivare le notifiche mentre studiamo</a:t>
            </a:r>
          </a:p>
          <a:p>
            <a:pPr marL="442596" lvl="1" indent="-221298" algn="l">
              <a:lnSpc>
                <a:spcPts val="3075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Evitare il telefono almeno 30 minuti prima di andare a dormire</a:t>
            </a:r>
          </a:p>
          <a:p>
            <a:pPr marL="442596" lvl="1" indent="-221298" algn="l">
              <a:lnSpc>
                <a:spcPts val="3075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Pianificare momenti della giornata senza tecnologia</a:t>
            </a:r>
          </a:p>
          <a:p>
            <a:pPr marL="442596" lvl="1" indent="-221298" algn="l">
              <a:lnSpc>
                <a:spcPts val="3075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più spesso faccia a faccia con amic* e famiglia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776239" y="7858153"/>
            <a:ext cx="6715741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5"/>
              </a:lnSpc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piccoli cambiamenti possono migliorare molto il tuo benessere.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84720" y="1821098"/>
            <a:ext cx="9008106" cy="7566809"/>
          </a:xfrm>
          <a:custGeom>
            <a:avLst/>
            <a:gdLst/>
            <a:ahLst/>
            <a:cxnLst/>
            <a:rect l="l" t="t" r="r" b="b"/>
            <a:pathLst>
              <a:path w="9008106" h="7566809">
                <a:moveTo>
                  <a:pt x="0" y="0"/>
                </a:moveTo>
                <a:lnTo>
                  <a:pt x="9008106" y="0"/>
                </a:lnTo>
                <a:lnTo>
                  <a:pt x="9008106" y="7566809"/>
                </a:lnTo>
                <a:lnTo>
                  <a:pt x="0" y="7566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028700" y="1110408"/>
            <a:ext cx="6715741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5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abbiamo imparato: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30833" y="1909555"/>
            <a:ext cx="6715741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5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media possono aiutarci o stancarci, a seconda di come li utilizziamo.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30833" y="3042078"/>
            <a:ext cx="6715741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5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hanno bisogno di pause per proteggere corpo e mente.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30833" y="4174600"/>
            <a:ext cx="6715741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5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Esistono modi semplici per sentirsi meglio senza rinunciare completamente alla tecnologia.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918128"/>
            <a:ext cx="70213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39"/>
              </a:lnSpc>
              <a:spcBef>
                <a:spcPct val="0"/>
              </a:spcBef>
            </a:pPr>
            <a:r>
              <a:rPr lang="en-US" sz="3449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050650"/>
            <a:ext cx="70213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39"/>
              </a:lnSpc>
              <a:spcBef>
                <a:spcPct val="0"/>
              </a:spcBef>
            </a:pPr>
            <a:r>
              <a:rPr lang="en-US" sz="3449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183173"/>
            <a:ext cx="70213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39"/>
              </a:lnSpc>
              <a:spcBef>
                <a:spcPct val="0"/>
              </a:spcBef>
            </a:pPr>
            <a:r>
              <a:rPr lang="en-US" sz="3449" b="1">
                <a:solidFill>
                  <a:srgbClr val="E3829C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5604502"/>
            <a:ext cx="6715741" cy="2070367"/>
            <a:chOff x="0" y="0"/>
            <a:chExt cx="1768755" cy="5452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68755" cy="545282"/>
            </a:xfrm>
            <a:custGeom>
              <a:avLst/>
              <a:gdLst/>
              <a:ahLst/>
              <a:cxnLst/>
              <a:rect l="l" t="t" r="r" b="b"/>
              <a:pathLst>
                <a:path w="1768755" h="545282">
                  <a:moveTo>
                    <a:pt x="23056" y="0"/>
                  </a:moveTo>
                  <a:lnTo>
                    <a:pt x="1745699" y="0"/>
                  </a:lnTo>
                  <a:cubicBezTo>
                    <a:pt x="1758432" y="0"/>
                    <a:pt x="1768755" y="10323"/>
                    <a:pt x="1768755" y="23056"/>
                  </a:cubicBezTo>
                  <a:lnTo>
                    <a:pt x="1768755" y="522226"/>
                  </a:lnTo>
                  <a:cubicBezTo>
                    <a:pt x="1768755" y="528341"/>
                    <a:pt x="1766326" y="534205"/>
                    <a:pt x="1762002" y="538529"/>
                  </a:cubicBezTo>
                  <a:cubicBezTo>
                    <a:pt x="1757678" y="542853"/>
                    <a:pt x="1751813" y="545282"/>
                    <a:pt x="1745699" y="545282"/>
                  </a:cubicBezTo>
                  <a:lnTo>
                    <a:pt x="23056" y="545282"/>
                  </a:lnTo>
                  <a:cubicBezTo>
                    <a:pt x="16941" y="545282"/>
                    <a:pt x="11077" y="542853"/>
                    <a:pt x="6753" y="538529"/>
                  </a:cubicBezTo>
                  <a:cubicBezTo>
                    <a:pt x="2429" y="534205"/>
                    <a:pt x="0" y="528341"/>
                    <a:pt x="0" y="522226"/>
                  </a:cubicBezTo>
                  <a:lnTo>
                    <a:pt x="0" y="23056"/>
                  </a:lnTo>
                  <a:cubicBezTo>
                    <a:pt x="0" y="16941"/>
                    <a:pt x="2429" y="11077"/>
                    <a:pt x="6753" y="6753"/>
                  </a:cubicBezTo>
                  <a:cubicBezTo>
                    <a:pt x="11077" y="2429"/>
                    <a:pt x="16941" y="0"/>
                    <a:pt x="23056" y="0"/>
                  </a:cubicBezTo>
                  <a:close/>
                </a:path>
              </a:pathLst>
            </a:custGeom>
            <a:solidFill>
              <a:srgbClr val="FFED4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768755" cy="602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media digitali hanno molti aspetti positivi, ma possono influenzarci quando li usiamo senza controllo.</a:t>
              </a:r>
            </a:p>
            <a:p>
              <a:pPr algn="ctr">
                <a:lnSpc>
                  <a:spcPts val="287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cosa più importante è imparare a usarli in modo equilibrato, così che ci facciano stare bene.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8031740"/>
            <a:ext cx="6715741" cy="72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tecnologia è fatta per servirci – non perché diventiamo dipendenti da essa.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649197"/>
            <a:ext cx="20040600" cy="9912191"/>
            <a:chOff x="0" y="0"/>
            <a:chExt cx="26720800" cy="132162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216128"/>
            </a:xfrm>
            <a:custGeom>
              <a:avLst/>
              <a:gdLst/>
              <a:ahLst/>
              <a:cxnLst/>
              <a:rect l="l" t="t" r="r" b="b"/>
              <a:pathLst>
                <a:path w="26720800" h="13216128">
                  <a:moveTo>
                    <a:pt x="0" y="6608064"/>
                  </a:moveTo>
                  <a:cubicBezTo>
                    <a:pt x="0" y="2958592"/>
                    <a:pt x="5981700" y="0"/>
                    <a:pt x="13360400" y="0"/>
                  </a:cubicBezTo>
                  <a:cubicBezTo>
                    <a:pt x="20739100" y="0"/>
                    <a:pt x="26720800" y="2958592"/>
                    <a:pt x="26720800" y="6608064"/>
                  </a:cubicBezTo>
                  <a:cubicBezTo>
                    <a:pt x="26720800" y="10257536"/>
                    <a:pt x="20739100" y="13216128"/>
                    <a:pt x="13360400" y="13216128"/>
                  </a:cubicBezTo>
                  <a:cubicBezTo>
                    <a:pt x="5981700" y="13216128"/>
                    <a:pt x="0" y="10257663"/>
                    <a:pt x="0" y="66080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942437" y="6401295"/>
            <a:ext cx="8403125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Riflessione e abitudini sane dei media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412545"/>
            <a:ext cx="14729841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3: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13560" y="1235658"/>
            <a:ext cx="4602480" cy="745617"/>
            <a:chOff x="0" y="0"/>
            <a:chExt cx="6136640" cy="994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36640" cy="994155"/>
            </a:xfrm>
            <a:custGeom>
              <a:avLst/>
              <a:gdLst/>
              <a:ahLst/>
              <a:cxnLst/>
              <a:rect l="l" t="t" r="r" b="b"/>
              <a:pathLst>
                <a:path w="6136640" h="994155">
                  <a:moveTo>
                    <a:pt x="0" y="0"/>
                  </a:moveTo>
                  <a:lnTo>
                    <a:pt x="6136640" y="0"/>
                  </a:lnTo>
                  <a:lnTo>
                    <a:pt x="6136640" y="994155"/>
                  </a:lnTo>
                  <a:lnTo>
                    <a:pt x="0" y="9941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439" b="-107111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6136640" cy="9846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Obiettivi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31502" y="2428742"/>
            <a:ext cx="8595360" cy="27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come i media digitali influenzano il nostro benessere.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31502" y="3300202"/>
            <a:ext cx="73456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Imparare a trovare un equilibrio tra il tempo con e senza schermi.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31502" y="4307404"/>
            <a:ext cx="745236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Sviluppare strategie personali per prenderci cura di noi mentre li utilizziamo.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31502" y="5486057"/>
            <a:ext cx="745236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strategie personali per prenderci cura di noi mentre li utilizziamo.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40480" y="7455427"/>
            <a:ext cx="896112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“I media fanno parte della nostra vita, ma siamo noi a decidere come usarli.”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427601" y="686352"/>
            <a:ext cx="5677519" cy="10455431"/>
            <a:chOff x="0" y="0"/>
            <a:chExt cx="7570026" cy="13940574"/>
          </a:xfrm>
        </p:grpSpPr>
        <p:sp>
          <p:nvSpPr>
            <p:cNvPr id="11" name="Freeform 11" descr="A cartoon of a child pointing up  AI-generated content may be incorrect."/>
            <p:cNvSpPr/>
            <p:nvPr/>
          </p:nvSpPr>
          <p:spPr>
            <a:xfrm>
              <a:off x="0" y="0"/>
              <a:ext cx="7569962" cy="13940537"/>
            </a:xfrm>
            <a:custGeom>
              <a:avLst/>
              <a:gdLst/>
              <a:ahLst/>
              <a:cxnLst/>
              <a:rect l="l" t="t" r="r" b="b"/>
              <a:pathLst>
                <a:path w="7569962" h="13940537">
                  <a:moveTo>
                    <a:pt x="0" y="0"/>
                  </a:moveTo>
                  <a:lnTo>
                    <a:pt x="7569962" y="0"/>
                  </a:lnTo>
                  <a:lnTo>
                    <a:pt x="7569962" y="13940537"/>
                  </a:lnTo>
                  <a:lnTo>
                    <a:pt x="0" y="13940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813560" y="2333492"/>
            <a:ext cx="391597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76412" y="3371639"/>
            <a:ext cx="465892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69924" y="4259779"/>
            <a:ext cx="478869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E3829C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56231" y="5409242"/>
            <a:ext cx="506254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37098" y="2337056"/>
            <a:ext cx="9122202" cy="5997848"/>
          </a:xfrm>
          <a:custGeom>
            <a:avLst/>
            <a:gdLst/>
            <a:ahLst/>
            <a:cxnLst/>
            <a:rect l="l" t="t" r="r" b="b"/>
            <a:pathLst>
              <a:path w="9122202" h="5997848">
                <a:moveTo>
                  <a:pt x="0" y="0"/>
                </a:moveTo>
                <a:lnTo>
                  <a:pt x="9122202" y="0"/>
                </a:lnTo>
                <a:lnTo>
                  <a:pt x="9122202" y="5997848"/>
                </a:lnTo>
                <a:lnTo>
                  <a:pt x="0" y="5997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604328" y="2260856"/>
            <a:ext cx="6439318" cy="156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Abbiamo già visto come i media influenzano </a:t>
            </a: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nostro benessere.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riflettiamo su come </a:t>
            </a: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vogliamo usarli da ora in poi.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4328" y="5667092"/>
            <a:ext cx="6439318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impariamo a creare le nostre regole per usare i media in modo equilibrato.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19551" y="2315393"/>
            <a:ext cx="6590927" cy="5656213"/>
          </a:xfrm>
          <a:custGeom>
            <a:avLst/>
            <a:gdLst/>
            <a:ahLst/>
            <a:cxnLst/>
            <a:rect l="l" t="t" r="r" b="b"/>
            <a:pathLst>
              <a:path w="6590927" h="5656213">
                <a:moveTo>
                  <a:pt x="0" y="0"/>
                </a:moveTo>
                <a:lnTo>
                  <a:pt x="6590927" y="0"/>
                </a:lnTo>
                <a:lnTo>
                  <a:pt x="6590927" y="5656214"/>
                </a:lnTo>
                <a:lnTo>
                  <a:pt x="0" y="56562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177818" y="6506632"/>
            <a:ext cx="4368604" cy="1695596"/>
            <a:chOff x="0" y="0"/>
            <a:chExt cx="1150579" cy="4465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50579" cy="446577"/>
            </a:xfrm>
            <a:custGeom>
              <a:avLst/>
              <a:gdLst/>
              <a:ahLst/>
              <a:cxnLst/>
              <a:rect l="l" t="t" r="r" b="b"/>
              <a:pathLst>
                <a:path w="1150579" h="446577">
                  <a:moveTo>
                    <a:pt x="40760" y="0"/>
                  </a:moveTo>
                  <a:lnTo>
                    <a:pt x="1109819" y="0"/>
                  </a:lnTo>
                  <a:cubicBezTo>
                    <a:pt x="1132330" y="0"/>
                    <a:pt x="1150579" y="18249"/>
                    <a:pt x="1150579" y="40760"/>
                  </a:cubicBezTo>
                  <a:lnTo>
                    <a:pt x="1150579" y="405817"/>
                  </a:lnTo>
                  <a:cubicBezTo>
                    <a:pt x="1150579" y="428328"/>
                    <a:pt x="1132330" y="446577"/>
                    <a:pt x="1109819" y="446577"/>
                  </a:cubicBezTo>
                  <a:lnTo>
                    <a:pt x="40760" y="446577"/>
                  </a:lnTo>
                  <a:cubicBezTo>
                    <a:pt x="18249" y="446577"/>
                    <a:pt x="0" y="428328"/>
                    <a:pt x="0" y="405817"/>
                  </a:cubicBezTo>
                  <a:lnTo>
                    <a:pt x="0" y="40760"/>
                  </a:lnTo>
                  <a:cubicBezTo>
                    <a:pt x="0" y="18249"/>
                    <a:pt x="18249" y="0"/>
                    <a:pt x="4076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150579" cy="465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Ricordate qualcosa che abbiamo imparato nei giorni scorsi?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150947" y="6506632"/>
            <a:ext cx="4368604" cy="1695596"/>
            <a:chOff x="0" y="0"/>
            <a:chExt cx="1150579" cy="4465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0579" cy="446577"/>
            </a:xfrm>
            <a:custGeom>
              <a:avLst/>
              <a:gdLst/>
              <a:ahLst/>
              <a:cxnLst/>
              <a:rect l="l" t="t" r="r" b="b"/>
              <a:pathLst>
                <a:path w="1150579" h="446577">
                  <a:moveTo>
                    <a:pt x="40760" y="0"/>
                  </a:moveTo>
                  <a:lnTo>
                    <a:pt x="1109819" y="0"/>
                  </a:lnTo>
                  <a:cubicBezTo>
                    <a:pt x="1132330" y="0"/>
                    <a:pt x="1150579" y="18249"/>
                    <a:pt x="1150579" y="40760"/>
                  </a:cubicBezTo>
                  <a:lnTo>
                    <a:pt x="1150579" y="405817"/>
                  </a:lnTo>
                  <a:cubicBezTo>
                    <a:pt x="1150579" y="428328"/>
                    <a:pt x="1132330" y="446577"/>
                    <a:pt x="1109819" y="446577"/>
                  </a:cubicBezTo>
                  <a:lnTo>
                    <a:pt x="40760" y="446577"/>
                  </a:lnTo>
                  <a:cubicBezTo>
                    <a:pt x="18249" y="446577"/>
                    <a:pt x="0" y="428328"/>
                    <a:pt x="0" y="405817"/>
                  </a:cubicBezTo>
                  <a:lnTo>
                    <a:pt x="0" y="40760"/>
                  </a:lnTo>
                  <a:cubicBezTo>
                    <a:pt x="0" y="18249"/>
                    <a:pt x="18249" y="0"/>
                    <a:pt x="40760" y="0"/>
                  </a:cubicBez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150579" cy="465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cambiamenti avete notato o provato a mettere in pratica dall’ultima sessione?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77818" y="1698152"/>
            <a:ext cx="8059656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Oggi: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177818" y="2797205"/>
            <a:ext cx="6445951" cy="638175"/>
            <a:chOff x="0" y="0"/>
            <a:chExt cx="8594601" cy="850900"/>
          </a:xfrm>
        </p:grpSpPr>
        <p:sp>
          <p:nvSpPr>
            <p:cNvPr id="11" name="TextBox 11"/>
            <p:cNvSpPr txBox="1"/>
            <p:nvPr/>
          </p:nvSpPr>
          <p:spPr>
            <a:xfrm>
              <a:off x="872402" y="19050"/>
              <a:ext cx="7722199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Riflettere su come ci sentiamo rispetto ai media.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29987" y="3896032"/>
            <a:ext cx="6493782" cy="638175"/>
            <a:chOff x="0" y="0"/>
            <a:chExt cx="8658376" cy="850900"/>
          </a:xfrm>
        </p:grpSpPr>
        <p:sp>
          <p:nvSpPr>
            <p:cNvPr id="14" name="TextBox 14"/>
            <p:cNvSpPr txBox="1"/>
            <p:nvPr/>
          </p:nvSpPr>
          <p:spPr>
            <a:xfrm>
              <a:off x="936178" y="19050"/>
              <a:ext cx="7722199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a disconnetterci quando ne abbiamo bisogno.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29987" y="4994859"/>
            <a:ext cx="6493782" cy="638175"/>
            <a:chOff x="0" y="0"/>
            <a:chExt cx="8658376" cy="850900"/>
          </a:xfrm>
        </p:grpSpPr>
        <p:sp>
          <p:nvSpPr>
            <p:cNvPr id="17" name="TextBox 17"/>
            <p:cNvSpPr txBox="1"/>
            <p:nvPr/>
          </p:nvSpPr>
          <p:spPr>
            <a:xfrm>
              <a:off x="936178" y="19050"/>
              <a:ext cx="7722199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Sviluppare i nostri obiettivi personali per il benessere digitale.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936178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9"/>
                </a:lnSpc>
                <a:spcBef>
                  <a:spcPct val="0"/>
                </a:spcBef>
              </a:pPr>
              <a:r>
                <a:rPr lang="en-US" sz="3449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7317" y="6180377"/>
            <a:ext cx="4071264" cy="1925026"/>
            <a:chOff x="0" y="0"/>
            <a:chExt cx="5428352" cy="2566702"/>
          </a:xfrm>
        </p:grpSpPr>
        <p:sp>
          <p:nvSpPr>
            <p:cNvPr id="3" name="Freeform 3"/>
            <p:cNvSpPr/>
            <p:nvPr/>
          </p:nvSpPr>
          <p:spPr>
            <a:xfrm>
              <a:off x="0" y="769746"/>
              <a:ext cx="1399494" cy="1796955"/>
            </a:xfrm>
            <a:custGeom>
              <a:avLst/>
              <a:gdLst/>
              <a:ahLst/>
              <a:cxnLst/>
              <a:rect l="l" t="t" r="r" b="b"/>
              <a:pathLst>
                <a:path w="1399494" h="1796955">
                  <a:moveTo>
                    <a:pt x="0" y="0"/>
                  </a:moveTo>
                  <a:lnTo>
                    <a:pt x="1399494" y="0"/>
                  </a:lnTo>
                  <a:lnTo>
                    <a:pt x="1399494" y="1796956"/>
                  </a:lnTo>
                  <a:lnTo>
                    <a:pt x="0" y="179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598766" y="0"/>
              <a:ext cx="1834423" cy="956957"/>
            </a:xfrm>
            <a:custGeom>
              <a:avLst/>
              <a:gdLst/>
              <a:ahLst/>
              <a:cxnLst/>
              <a:rect l="l" t="t" r="r" b="b"/>
              <a:pathLst>
                <a:path w="1834423" h="956957">
                  <a:moveTo>
                    <a:pt x="0" y="0"/>
                  </a:moveTo>
                  <a:lnTo>
                    <a:pt x="1834422" y="0"/>
                  </a:lnTo>
                  <a:lnTo>
                    <a:pt x="1834422" y="956957"/>
                  </a:lnTo>
                  <a:lnTo>
                    <a:pt x="0" y="956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707670" y="1328452"/>
              <a:ext cx="2720682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Sensazione di confusione o sovraccarico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11652" y="3635217"/>
            <a:ext cx="3800566" cy="1508283"/>
            <a:chOff x="0" y="0"/>
            <a:chExt cx="5067421" cy="201104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17481" cy="2011044"/>
            </a:xfrm>
            <a:custGeom>
              <a:avLst/>
              <a:gdLst/>
              <a:ahLst/>
              <a:cxnLst/>
              <a:rect l="l" t="t" r="r" b="b"/>
              <a:pathLst>
                <a:path w="1817481" h="2011044">
                  <a:moveTo>
                    <a:pt x="0" y="0"/>
                  </a:moveTo>
                  <a:lnTo>
                    <a:pt x="1817481" y="0"/>
                  </a:lnTo>
                  <a:lnTo>
                    <a:pt x="1817481" y="2011044"/>
                  </a:lnTo>
                  <a:lnTo>
                    <a:pt x="0" y="2011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808557" y="580072"/>
              <a:ext cx="2258864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Equilibrio o disconnessione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94673" y="6594567"/>
            <a:ext cx="3942061" cy="1753836"/>
            <a:chOff x="0" y="0"/>
            <a:chExt cx="5256081" cy="23384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26406" cy="2338448"/>
            </a:xfrm>
            <a:custGeom>
              <a:avLst/>
              <a:gdLst/>
              <a:ahLst/>
              <a:cxnLst/>
              <a:rect l="l" t="t" r="r" b="b"/>
              <a:pathLst>
                <a:path w="2426406" h="2338448">
                  <a:moveTo>
                    <a:pt x="0" y="0"/>
                  </a:moveTo>
                  <a:lnTo>
                    <a:pt x="2426406" y="0"/>
                  </a:lnTo>
                  <a:lnTo>
                    <a:pt x="2426406" y="2338448"/>
                  </a:lnTo>
                  <a:lnTo>
                    <a:pt x="0" y="2338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997217" y="776197"/>
              <a:ext cx="2258864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Mancanza di tempo libero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514179" y="3331653"/>
            <a:ext cx="4022556" cy="2115410"/>
            <a:chOff x="0" y="0"/>
            <a:chExt cx="5363407" cy="28205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41058" cy="2820547"/>
            </a:xfrm>
            <a:custGeom>
              <a:avLst/>
              <a:gdLst/>
              <a:ahLst/>
              <a:cxnLst/>
              <a:rect l="l" t="t" r="r" b="b"/>
              <a:pathLst>
                <a:path w="2641058" h="2820547">
                  <a:moveTo>
                    <a:pt x="0" y="0"/>
                  </a:moveTo>
                  <a:lnTo>
                    <a:pt x="2641058" y="0"/>
                  </a:lnTo>
                  <a:lnTo>
                    <a:pt x="2641058" y="2820547"/>
                  </a:lnTo>
                  <a:lnTo>
                    <a:pt x="0" y="282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104543" y="984824"/>
              <a:ext cx="2258864" cy="831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6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Esperienza positiva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1453383" y="3735486"/>
            <a:ext cx="6217418" cy="4114800"/>
          </a:xfrm>
          <a:custGeom>
            <a:avLst/>
            <a:gdLst/>
            <a:ahLst/>
            <a:cxnLst/>
            <a:rect l="l" t="t" r="r" b="b"/>
            <a:pathLst>
              <a:path w="6217418" h="4114800">
                <a:moveTo>
                  <a:pt x="0" y="0"/>
                </a:moveTo>
                <a:lnTo>
                  <a:pt x="6217418" y="0"/>
                </a:lnTo>
                <a:lnTo>
                  <a:pt x="62174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TextBox 16"/>
          <p:cNvSpPr txBox="1"/>
          <p:nvPr/>
        </p:nvSpPr>
        <p:spPr>
          <a:xfrm>
            <a:off x="1177818" y="1660052"/>
            <a:ext cx="8059656" cy="1452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Creiamo un disegno o uno schizzo che mostri come ci sentiamo rispetto all’</a:t>
            </a: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uso dei media digitali.</a:t>
            </a:r>
          </a:p>
          <a:p>
            <a:pPr algn="l">
              <a:lnSpc>
                <a:spcPts val="2870"/>
              </a:lnSpc>
            </a:pPr>
            <a:endParaRPr lang="en-US" sz="205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Esempio: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06237" y="1660052"/>
            <a:ext cx="5953063" cy="109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Formiamo gruppi di 3 persone e condividiamo le nostre emozioni per individuare elementi comuni.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48916" y="5534468"/>
            <a:ext cx="2656553" cy="2386068"/>
          </a:xfrm>
          <a:custGeom>
            <a:avLst/>
            <a:gdLst/>
            <a:ahLst/>
            <a:cxnLst/>
            <a:rect l="l" t="t" r="r" b="b"/>
            <a:pathLst>
              <a:path w="2656553" h="2386068">
                <a:moveTo>
                  <a:pt x="0" y="0"/>
                </a:moveTo>
                <a:lnTo>
                  <a:pt x="2656553" y="0"/>
                </a:lnTo>
                <a:lnTo>
                  <a:pt x="2656553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759357" y="6175236"/>
            <a:ext cx="2779703" cy="2783511"/>
          </a:xfrm>
          <a:custGeom>
            <a:avLst/>
            <a:gdLst/>
            <a:ahLst/>
            <a:cxnLst/>
            <a:rect l="l" t="t" r="r" b="b"/>
            <a:pathLst>
              <a:path w="2779703" h="2783511">
                <a:moveTo>
                  <a:pt x="0" y="0"/>
                </a:moveTo>
                <a:lnTo>
                  <a:pt x="2779703" y="0"/>
                </a:lnTo>
                <a:lnTo>
                  <a:pt x="2779703" y="2783511"/>
                </a:lnTo>
                <a:lnTo>
                  <a:pt x="0" y="27835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96" r="-1296" b="-245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393631" y="8182074"/>
            <a:ext cx="3206023" cy="1242334"/>
          </a:xfrm>
          <a:custGeom>
            <a:avLst/>
            <a:gdLst/>
            <a:ahLst/>
            <a:cxnLst/>
            <a:rect l="l" t="t" r="r" b="b"/>
            <a:pathLst>
              <a:path w="3206023" h="1242334">
                <a:moveTo>
                  <a:pt x="0" y="0"/>
                </a:moveTo>
                <a:lnTo>
                  <a:pt x="3206023" y="0"/>
                </a:lnTo>
                <a:lnTo>
                  <a:pt x="3206023" y="1242333"/>
                </a:lnTo>
                <a:lnTo>
                  <a:pt x="0" y="1242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4642537" y="6416664"/>
            <a:ext cx="1886106" cy="3007743"/>
          </a:xfrm>
          <a:custGeom>
            <a:avLst/>
            <a:gdLst/>
            <a:ahLst/>
            <a:cxnLst/>
            <a:rect l="l" t="t" r="r" b="b"/>
            <a:pathLst>
              <a:path w="1886106" h="3007743">
                <a:moveTo>
                  <a:pt x="0" y="0"/>
                </a:moveTo>
                <a:lnTo>
                  <a:pt x="1886106" y="0"/>
                </a:lnTo>
                <a:lnTo>
                  <a:pt x="1886106" y="3007743"/>
                </a:lnTo>
                <a:lnTo>
                  <a:pt x="0" y="30077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8104442" y="6586502"/>
            <a:ext cx="2007406" cy="2281144"/>
          </a:xfrm>
          <a:custGeom>
            <a:avLst/>
            <a:gdLst/>
            <a:ahLst/>
            <a:cxnLst/>
            <a:rect l="l" t="t" r="r" b="b"/>
            <a:pathLst>
              <a:path w="2007406" h="2281144">
                <a:moveTo>
                  <a:pt x="0" y="0"/>
                </a:moveTo>
                <a:lnTo>
                  <a:pt x="2007406" y="0"/>
                </a:lnTo>
                <a:lnTo>
                  <a:pt x="2007406" y="2281144"/>
                </a:lnTo>
                <a:lnTo>
                  <a:pt x="0" y="2281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5052062" y="6586502"/>
            <a:ext cx="2387165" cy="2372245"/>
          </a:xfrm>
          <a:custGeom>
            <a:avLst/>
            <a:gdLst/>
            <a:ahLst/>
            <a:cxnLst/>
            <a:rect l="l" t="t" r="r" b="b"/>
            <a:pathLst>
              <a:path w="2387165" h="2372245">
                <a:moveTo>
                  <a:pt x="0" y="0"/>
                </a:moveTo>
                <a:lnTo>
                  <a:pt x="2387164" y="0"/>
                </a:lnTo>
                <a:lnTo>
                  <a:pt x="2387164" y="2372245"/>
                </a:lnTo>
                <a:lnTo>
                  <a:pt x="0" y="23722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5378314" y="3224408"/>
            <a:ext cx="7531372" cy="1614292"/>
            <a:chOff x="0" y="0"/>
            <a:chExt cx="10041830" cy="215238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114800" cy="2152389"/>
              <a:chOff x="0" y="0"/>
              <a:chExt cx="812800" cy="42516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425163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25163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349904"/>
                    </a:lnTo>
                    <a:cubicBezTo>
                      <a:pt x="812800" y="391469"/>
                      <a:pt x="779105" y="425163"/>
                      <a:pt x="737541" y="425163"/>
                    </a:cubicBezTo>
                    <a:lnTo>
                      <a:pt x="75259" y="425163"/>
                    </a:lnTo>
                    <a:cubicBezTo>
                      <a:pt x="33695" y="425163"/>
                      <a:pt x="0" y="391469"/>
                      <a:pt x="0" y="349904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70C7D6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812800" cy="4442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0"/>
                  </a:lnSpc>
                </a:pPr>
                <a:r>
                  <a:rPr lang="en-US" sz="2050" b="1" dirty="0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Quali </a:t>
                </a:r>
                <a:r>
                  <a:rPr lang="en-US" sz="2050" b="1" dirty="0" err="1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vantaggi</a:t>
                </a:r>
                <a:r>
                  <a:rPr lang="en-US" sz="2050" b="1" dirty="0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 ha </a:t>
                </a:r>
                <a:r>
                  <a:rPr lang="en-US" sz="2050" b="1" dirty="0" err="1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disconnettersi</a:t>
                </a:r>
                <a:r>
                  <a:rPr lang="en-US" sz="2050" b="1" dirty="0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 ogni tanto?</a:t>
                </a: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5927030" y="0"/>
              <a:ext cx="4114800" cy="2152389"/>
              <a:chOff x="0" y="0"/>
              <a:chExt cx="812800" cy="42516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425163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25163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349904"/>
                    </a:lnTo>
                    <a:cubicBezTo>
                      <a:pt x="812800" y="391469"/>
                      <a:pt x="779105" y="425163"/>
                      <a:pt x="737541" y="425163"/>
                    </a:cubicBezTo>
                    <a:lnTo>
                      <a:pt x="75259" y="425163"/>
                    </a:lnTo>
                    <a:cubicBezTo>
                      <a:pt x="33695" y="425163"/>
                      <a:pt x="0" y="391469"/>
                      <a:pt x="0" y="349904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FED4C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812800" cy="4442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0"/>
                  </a:lnSpc>
                </a:pPr>
                <a:r>
                  <a:rPr lang="en-US" sz="2050" b="1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Quali attività ti piace fare senza schermi?</a:t>
                </a:r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5114172" y="952500"/>
            <a:ext cx="8059656" cy="44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9"/>
              </a:lnSpc>
            </a:pPr>
            <a:r>
              <a:rPr lang="en-US" sz="244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Momenti per disconnettersi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14172" y="1660052"/>
            <a:ext cx="8059656" cy="109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Creiamo un poster, scritto o disegnato, per migliorare il benessere emotivo.</a:t>
            </a:r>
          </a:p>
          <a:p>
            <a:pPr algn="ctr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Deve contenere obiettivi realistici.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627174" y="5227604"/>
            <a:ext cx="7546654" cy="36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Esempi: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72090" y="3812211"/>
            <a:ext cx="2656553" cy="2386068"/>
          </a:xfrm>
          <a:custGeom>
            <a:avLst/>
            <a:gdLst/>
            <a:ahLst/>
            <a:cxnLst/>
            <a:rect l="l" t="t" r="r" b="b"/>
            <a:pathLst>
              <a:path w="2656553" h="2386068">
                <a:moveTo>
                  <a:pt x="0" y="0"/>
                </a:moveTo>
                <a:lnTo>
                  <a:pt x="2656553" y="0"/>
                </a:lnTo>
                <a:lnTo>
                  <a:pt x="2656553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61398" y="1028700"/>
            <a:ext cx="2779703" cy="2783511"/>
          </a:xfrm>
          <a:custGeom>
            <a:avLst/>
            <a:gdLst/>
            <a:ahLst/>
            <a:cxnLst/>
            <a:rect l="l" t="t" r="r" b="b"/>
            <a:pathLst>
              <a:path w="2779703" h="2783511">
                <a:moveTo>
                  <a:pt x="0" y="0"/>
                </a:moveTo>
                <a:lnTo>
                  <a:pt x="2779703" y="0"/>
                </a:lnTo>
                <a:lnTo>
                  <a:pt x="2779703" y="2783511"/>
                </a:lnTo>
                <a:lnTo>
                  <a:pt x="0" y="27835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96" r="-1296" b="-245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377974" y="7299369"/>
            <a:ext cx="3206023" cy="1242334"/>
          </a:xfrm>
          <a:custGeom>
            <a:avLst/>
            <a:gdLst/>
            <a:ahLst/>
            <a:cxnLst/>
            <a:rect l="l" t="t" r="r" b="b"/>
            <a:pathLst>
              <a:path w="3206023" h="1242334">
                <a:moveTo>
                  <a:pt x="0" y="0"/>
                </a:moveTo>
                <a:lnTo>
                  <a:pt x="3206022" y="0"/>
                </a:lnTo>
                <a:lnTo>
                  <a:pt x="3206022" y="1242334"/>
                </a:lnTo>
                <a:lnTo>
                  <a:pt x="0" y="12423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4642537" y="6416664"/>
            <a:ext cx="1886106" cy="3007743"/>
          </a:xfrm>
          <a:custGeom>
            <a:avLst/>
            <a:gdLst/>
            <a:ahLst/>
            <a:cxnLst/>
            <a:rect l="l" t="t" r="r" b="b"/>
            <a:pathLst>
              <a:path w="1886106" h="3007743">
                <a:moveTo>
                  <a:pt x="0" y="0"/>
                </a:moveTo>
                <a:lnTo>
                  <a:pt x="1886106" y="0"/>
                </a:lnTo>
                <a:lnTo>
                  <a:pt x="1886106" y="3007743"/>
                </a:lnTo>
                <a:lnTo>
                  <a:pt x="0" y="30077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10750565" y="4135520"/>
            <a:ext cx="2007406" cy="2281144"/>
          </a:xfrm>
          <a:custGeom>
            <a:avLst/>
            <a:gdLst/>
            <a:ahLst/>
            <a:cxnLst/>
            <a:rect l="l" t="t" r="r" b="b"/>
            <a:pathLst>
              <a:path w="2007406" h="2281144">
                <a:moveTo>
                  <a:pt x="0" y="0"/>
                </a:moveTo>
                <a:lnTo>
                  <a:pt x="2007406" y="0"/>
                </a:lnTo>
                <a:lnTo>
                  <a:pt x="2007406" y="2281144"/>
                </a:lnTo>
                <a:lnTo>
                  <a:pt x="0" y="2281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14141478" y="1028700"/>
            <a:ext cx="2387165" cy="2372245"/>
          </a:xfrm>
          <a:custGeom>
            <a:avLst/>
            <a:gdLst/>
            <a:ahLst/>
            <a:cxnLst/>
            <a:rect l="l" t="t" r="r" b="b"/>
            <a:pathLst>
              <a:path w="2387165" h="2372245">
                <a:moveTo>
                  <a:pt x="0" y="0"/>
                </a:moveTo>
                <a:lnTo>
                  <a:pt x="2387165" y="0"/>
                </a:lnTo>
                <a:lnTo>
                  <a:pt x="2387165" y="2372245"/>
                </a:lnTo>
                <a:lnTo>
                  <a:pt x="0" y="23722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2137616" y="1640782"/>
            <a:ext cx="4802889" cy="109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0"/>
              </a:lnSpc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presentiamo il nostro poster e creiamo una lista comune come promemoria per il gruppo.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37616" y="3441719"/>
            <a:ext cx="4802889" cy="398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0"/>
              </a:lnSpc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nostra lista comune</a:t>
            </a:r>
          </a:p>
          <a:p>
            <a:pPr algn="ctr">
              <a:lnSpc>
                <a:spcPts val="2870"/>
              </a:lnSpc>
            </a:pPr>
            <a:endParaRPr lang="en-US" sz="205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72090" y="4390017"/>
            <a:ext cx="2656553" cy="2386068"/>
          </a:xfrm>
          <a:custGeom>
            <a:avLst/>
            <a:gdLst/>
            <a:ahLst/>
            <a:cxnLst/>
            <a:rect l="l" t="t" r="r" b="b"/>
            <a:pathLst>
              <a:path w="2656553" h="2386068">
                <a:moveTo>
                  <a:pt x="0" y="0"/>
                </a:moveTo>
                <a:lnTo>
                  <a:pt x="2656553" y="0"/>
                </a:lnTo>
                <a:lnTo>
                  <a:pt x="2656553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61398" y="1606506"/>
            <a:ext cx="2779703" cy="2783511"/>
          </a:xfrm>
          <a:custGeom>
            <a:avLst/>
            <a:gdLst/>
            <a:ahLst/>
            <a:cxnLst/>
            <a:rect l="l" t="t" r="r" b="b"/>
            <a:pathLst>
              <a:path w="2779703" h="2783511">
                <a:moveTo>
                  <a:pt x="0" y="0"/>
                </a:moveTo>
                <a:lnTo>
                  <a:pt x="2779703" y="0"/>
                </a:lnTo>
                <a:lnTo>
                  <a:pt x="2779703" y="2783511"/>
                </a:lnTo>
                <a:lnTo>
                  <a:pt x="0" y="27835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96" r="-1296" b="-245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750565" y="4713327"/>
            <a:ext cx="2007406" cy="2281144"/>
          </a:xfrm>
          <a:custGeom>
            <a:avLst/>
            <a:gdLst/>
            <a:ahLst/>
            <a:cxnLst/>
            <a:rect l="l" t="t" r="r" b="b"/>
            <a:pathLst>
              <a:path w="2007406" h="2281144">
                <a:moveTo>
                  <a:pt x="0" y="0"/>
                </a:moveTo>
                <a:lnTo>
                  <a:pt x="2007406" y="0"/>
                </a:lnTo>
                <a:lnTo>
                  <a:pt x="2007406" y="2281143"/>
                </a:lnTo>
                <a:lnTo>
                  <a:pt x="0" y="22811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4141478" y="1606506"/>
            <a:ext cx="2387165" cy="2372245"/>
          </a:xfrm>
          <a:custGeom>
            <a:avLst/>
            <a:gdLst/>
            <a:ahLst/>
            <a:cxnLst/>
            <a:rect l="l" t="t" r="r" b="b"/>
            <a:pathLst>
              <a:path w="2387165" h="2372245">
                <a:moveTo>
                  <a:pt x="0" y="0"/>
                </a:moveTo>
                <a:lnTo>
                  <a:pt x="2387165" y="0"/>
                </a:lnTo>
                <a:lnTo>
                  <a:pt x="2387165" y="2372245"/>
                </a:lnTo>
                <a:lnTo>
                  <a:pt x="0" y="23722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2260679" y="5756319"/>
            <a:ext cx="2646544" cy="1543050"/>
            <a:chOff x="0" y="0"/>
            <a:chExt cx="697032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7032" cy="406400"/>
            </a:xfrm>
            <a:custGeom>
              <a:avLst/>
              <a:gdLst/>
              <a:ahLst/>
              <a:cxnLst/>
              <a:rect l="l" t="t" r="r" b="b"/>
              <a:pathLst>
                <a:path w="697032" h="406400">
                  <a:moveTo>
                    <a:pt x="78983" y="0"/>
                  </a:moveTo>
                  <a:lnTo>
                    <a:pt x="618049" y="0"/>
                  </a:lnTo>
                  <a:cubicBezTo>
                    <a:pt x="638997" y="0"/>
                    <a:pt x="659086" y="8321"/>
                    <a:pt x="673899" y="23134"/>
                  </a:cubicBezTo>
                  <a:cubicBezTo>
                    <a:pt x="688711" y="37946"/>
                    <a:pt x="697032" y="58035"/>
                    <a:pt x="697032" y="78983"/>
                  </a:cubicBezTo>
                  <a:lnTo>
                    <a:pt x="697032" y="327417"/>
                  </a:lnTo>
                  <a:cubicBezTo>
                    <a:pt x="697032" y="371038"/>
                    <a:pt x="661670" y="406400"/>
                    <a:pt x="618049" y="406400"/>
                  </a:cubicBezTo>
                  <a:lnTo>
                    <a:pt x="78983" y="406400"/>
                  </a:lnTo>
                  <a:cubicBezTo>
                    <a:pt x="58035" y="406400"/>
                    <a:pt x="37946" y="398079"/>
                    <a:pt x="23134" y="383266"/>
                  </a:cubicBezTo>
                  <a:cubicBezTo>
                    <a:pt x="8321" y="368454"/>
                    <a:pt x="0" y="348365"/>
                    <a:pt x="0" y="327417"/>
                  </a:cubicBezTo>
                  <a:lnTo>
                    <a:pt x="0" y="78983"/>
                  </a:lnTo>
                  <a:cubicBezTo>
                    <a:pt x="0" y="58035"/>
                    <a:pt x="8321" y="37946"/>
                    <a:pt x="23134" y="23134"/>
                  </a:cubicBezTo>
                  <a:cubicBezTo>
                    <a:pt x="37946" y="8321"/>
                    <a:pt x="58035" y="0"/>
                    <a:pt x="78983" y="0"/>
                  </a:cubicBez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697032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ha motivato a scegliere questo cambiamento?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876424" y="5756319"/>
            <a:ext cx="2600716" cy="1543050"/>
            <a:chOff x="0" y="0"/>
            <a:chExt cx="684962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84962" cy="406400"/>
            </a:xfrm>
            <a:custGeom>
              <a:avLst/>
              <a:gdLst/>
              <a:ahLst/>
              <a:cxnLst/>
              <a:rect l="l" t="t" r="r" b="b"/>
              <a:pathLst>
                <a:path w="684962" h="406400">
                  <a:moveTo>
                    <a:pt x="80375" y="0"/>
                  </a:moveTo>
                  <a:lnTo>
                    <a:pt x="604588" y="0"/>
                  </a:lnTo>
                  <a:cubicBezTo>
                    <a:pt x="648977" y="0"/>
                    <a:pt x="684962" y="35985"/>
                    <a:pt x="684962" y="80375"/>
                  </a:cubicBezTo>
                  <a:lnTo>
                    <a:pt x="684962" y="326025"/>
                  </a:lnTo>
                  <a:cubicBezTo>
                    <a:pt x="684962" y="347342"/>
                    <a:pt x="676494" y="367786"/>
                    <a:pt x="661421" y="382859"/>
                  </a:cubicBezTo>
                  <a:cubicBezTo>
                    <a:pt x="646348" y="397932"/>
                    <a:pt x="625904" y="406400"/>
                    <a:pt x="604588" y="406400"/>
                  </a:cubicBezTo>
                  <a:lnTo>
                    <a:pt x="80375" y="406400"/>
                  </a:lnTo>
                  <a:cubicBezTo>
                    <a:pt x="35985" y="406400"/>
                    <a:pt x="0" y="370415"/>
                    <a:pt x="0" y="326025"/>
                  </a:cubicBezTo>
                  <a:lnTo>
                    <a:pt x="0" y="80375"/>
                  </a:lnTo>
                  <a:cubicBezTo>
                    <a:pt x="0" y="35985"/>
                    <a:pt x="35985" y="0"/>
                    <a:pt x="80375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684962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aiuterà a metterlo in pratica?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950547" y="7715250"/>
            <a:ext cx="2600716" cy="1543050"/>
            <a:chOff x="0" y="0"/>
            <a:chExt cx="684962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4962" cy="406400"/>
            </a:xfrm>
            <a:custGeom>
              <a:avLst/>
              <a:gdLst/>
              <a:ahLst/>
              <a:cxnLst/>
              <a:rect l="l" t="t" r="r" b="b"/>
              <a:pathLst>
                <a:path w="684962" h="406400">
                  <a:moveTo>
                    <a:pt x="80375" y="0"/>
                  </a:moveTo>
                  <a:lnTo>
                    <a:pt x="604588" y="0"/>
                  </a:lnTo>
                  <a:cubicBezTo>
                    <a:pt x="648977" y="0"/>
                    <a:pt x="684962" y="35985"/>
                    <a:pt x="684962" y="80375"/>
                  </a:cubicBezTo>
                  <a:lnTo>
                    <a:pt x="684962" y="326025"/>
                  </a:lnTo>
                  <a:cubicBezTo>
                    <a:pt x="684962" y="347342"/>
                    <a:pt x="676494" y="367786"/>
                    <a:pt x="661421" y="382859"/>
                  </a:cubicBezTo>
                  <a:cubicBezTo>
                    <a:pt x="646348" y="397932"/>
                    <a:pt x="625904" y="406400"/>
                    <a:pt x="604588" y="406400"/>
                  </a:cubicBezTo>
                  <a:lnTo>
                    <a:pt x="80375" y="406400"/>
                  </a:lnTo>
                  <a:cubicBezTo>
                    <a:pt x="35985" y="406400"/>
                    <a:pt x="0" y="370415"/>
                    <a:pt x="0" y="326025"/>
                  </a:cubicBezTo>
                  <a:lnTo>
                    <a:pt x="0" y="80375"/>
                  </a:lnTo>
                  <a:cubicBezTo>
                    <a:pt x="0" y="35985"/>
                    <a:pt x="35985" y="0"/>
                    <a:pt x="8037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684962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piacerebbe sentirti dopo averlo realizzato?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967465" y="1156970"/>
            <a:ext cx="4802889" cy="398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0"/>
              </a:lnSpc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nostra lista comune</a:t>
            </a:r>
          </a:p>
          <a:p>
            <a:pPr algn="ctr">
              <a:lnSpc>
                <a:spcPts val="2870"/>
              </a:lnSpc>
            </a:pPr>
            <a:endParaRPr lang="en-US" sz="205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  <a:p>
            <a:pPr marL="442596" lvl="1" indent="-221298" algn="ctr">
              <a:lnSpc>
                <a:spcPts val="2870"/>
              </a:lnSpc>
              <a:buFont typeface="Arial"/>
              <a:buChar char="•"/>
            </a:pPr>
            <a:r>
              <a:rPr lang="en-US" sz="205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______________________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62148" y="7858125"/>
            <a:ext cx="6051958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gli altri può ispirarti a migliorare.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33168" y="507830"/>
            <a:ext cx="9821663" cy="7464464"/>
          </a:xfrm>
          <a:custGeom>
            <a:avLst/>
            <a:gdLst/>
            <a:ahLst/>
            <a:cxnLst/>
            <a:rect l="l" t="t" r="r" b="b"/>
            <a:pathLst>
              <a:path w="9821663" h="7464464">
                <a:moveTo>
                  <a:pt x="0" y="0"/>
                </a:moveTo>
                <a:lnTo>
                  <a:pt x="9821664" y="0"/>
                </a:lnTo>
                <a:lnTo>
                  <a:pt x="9821664" y="7464465"/>
                </a:lnTo>
                <a:lnTo>
                  <a:pt x="0" y="74644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796169" y="5935249"/>
            <a:ext cx="3086100" cy="2037045"/>
            <a:chOff x="0" y="0"/>
            <a:chExt cx="812800" cy="5365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6506"/>
            </a:xfrm>
            <a:custGeom>
              <a:avLst/>
              <a:gdLst/>
              <a:ahLst/>
              <a:cxnLst/>
              <a:rect l="l" t="t" r="r" b="b"/>
              <a:pathLst>
                <a:path w="812800" h="536506">
                  <a:moveTo>
                    <a:pt x="52681" y="0"/>
                  </a:moveTo>
                  <a:lnTo>
                    <a:pt x="760119" y="0"/>
                  </a:lnTo>
                  <a:cubicBezTo>
                    <a:pt x="789214" y="0"/>
                    <a:pt x="812800" y="23586"/>
                    <a:pt x="812800" y="52681"/>
                  </a:cubicBezTo>
                  <a:lnTo>
                    <a:pt x="812800" y="483824"/>
                  </a:lnTo>
                  <a:cubicBezTo>
                    <a:pt x="812800" y="512919"/>
                    <a:pt x="789214" y="536506"/>
                    <a:pt x="760119" y="536506"/>
                  </a:cubicBezTo>
                  <a:lnTo>
                    <a:pt x="52681" y="536506"/>
                  </a:lnTo>
                  <a:cubicBezTo>
                    <a:pt x="38709" y="536506"/>
                    <a:pt x="25310" y="530955"/>
                    <a:pt x="15430" y="521076"/>
                  </a:cubicBezTo>
                  <a:cubicBezTo>
                    <a:pt x="5550" y="511196"/>
                    <a:pt x="0" y="497796"/>
                    <a:pt x="0" y="483824"/>
                  </a:cubicBezTo>
                  <a:lnTo>
                    <a:pt x="0" y="52681"/>
                  </a:lnTo>
                  <a:cubicBezTo>
                    <a:pt x="0" y="23586"/>
                    <a:pt x="23586" y="0"/>
                    <a:pt x="52681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555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hai imparato su di te e sulle tue abitudini digitali?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311786" y="5935249"/>
            <a:ext cx="3086100" cy="2037045"/>
            <a:chOff x="0" y="0"/>
            <a:chExt cx="812800" cy="5365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6506"/>
            </a:xfrm>
            <a:custGeom>
              <a:avLst/>
              <a:gdLst/>
              <a:ahLst/>
              <a:cxnLst/>
              <a:rect l="l" t="t" r="r" b="b"/>
              <a:pathLst>
                <a:path w="812800" h="536506">
                  <a:moveTo>
                    <a:pt x="52681" y="0"/>
                  </a:moveTo>
                  <a:lnTo>
                    <a:pt x="760119" y="0"/>
                  </a:lnTo>
                  <a:cubicBezTo>
                    <a:pt x="789214" y="0"/>
                    <a:pt x="812800" y="23586"/>
                    <a:pt x="812800" y="52681"/>
                  </a:cubicBezTo>
                  <a:lnTo>
                    <a:pt x="812800" y="483824"/>
                  </a:lnTo>
                  <a:cubicBezTo>
                    <a:pt x="812800" y="512919"/>
                    <a:pt x="789214" y="536506"/>
                    <a:pt x="760119" y="536506"/>
                  </a:cubicBezTo>
                  <a:lnTo>
                    <a:pt x="52681" y="536506"/>
                  </a:lnTo>
                  <a:cubicBezTo>
                    <a:pt x="38709" y="536506"/>
                    <a:pt x="25310" y="530955"/>
                    <a:pt x="15430" y="521076"/>
                  </a:cubicBezTo>
                  <a:cubicBezTo>
                    <a:pt x="5550" y="511196"/>
                    <a:pt x="0" y="497796"/>
                    <a:pt x="0" y="483824"/>
                  </a:cubicBezTo>
                  <a:lnTo>
                    <a:pt x="0" y="52681"/>
                  </a:lnTo>
                  <a:cubicBezTo>
                    <a:pt x="0" y="23586"/>
                    <a:pt x="23586" y="0"/>
                    <a:pt x="52681" y="0"/>
                  </a:cubicBez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555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vuoi continuare a mettere in pratica da ora in poi?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118943" y="8743428"/>
            <a:ext cx="8050113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tecnologia fa parte della nostra vita… </a:t>
            </a:r>
          </a:p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il nostro benessere dipende da come scegliamo di usarla.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649197"/>
            <a:ext cx="20040600" cy="9912191"/>
            <a:chOff x="0" y="0"/>
            <a:chExt cx="26720800" cy="132162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216128"/>
            </a:xfrm>
            <a:custGeom>
              <a:avLst/>
              <a:gdLst/>
              <a:ahLst/>
              <a:cxnLst/>
              <a:rect l="l" t="t" r="r" b="b"/>
              <a:pathLst>
                <a:path w="26720800" h="13216128">
                  <a:moveTo>
                    <a:pt x="0" y="6608064"/>
                  </a:moveTo>
                  <a:cubicBezTo>
                    <a:pt x="0" y="2958592"/>
                    <a:pt x="5981700" y="0"/>
                    <a:pt x="13360400" y="0"/>
                  </a:cubicBezTo>
                  <a:cubicBezTo>
                    <a:pt x="20739100" y="0"/>
                    <a:pt x="26720800" y="2958592"/>
                    <a:pt x="26720800" y="6608064"/>
                  </a:cubicBezTo>
                  <a:cubicBezTo>
                    <a:pt x="26720800" y="10257536"/>
                    <a:pt x="20739100" y="13216128"/>
                    <a:pt x="13360400" y="13216128"/>
                  </a:cubicBezTo>
                  <a:cubicBezTo>
                    <a:pt x="5981700" y="13216128"/>
                    <a:pt x="0" y="10257663"/>
                    <a:pt x="0" y="66080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942437" y="6401295"/>
            <a:ext cx="8403125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Dibattito su fake news e social network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412545"/>
            <a:ext cx="14729841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complementari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33939" y="1009650"/>
            <a:ext cx="622012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Identificheremo post reali e falsi su Instagram.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359DE0-D096-94B2-CF31-21F3F9792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948" y="1257300"/>
            <a:ext cx="5969452" cy="8763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898457" y="704850"/>
            <a:ext cx="249108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vedi qui?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67400" y="738940"/>
            <a:ext cx="6903720" cy="1294923"/>
            <a:chOff x="0" y="0"/>
            <a:chExt cx="9204960" cy="17265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04960" cy="1726563"/>
            </a:xfrm>
            <a:custGeom>
              <a:avLst/>
              <a:gdLst/>
              <a:ahLst/>
              <a:cxnLst/>
              <a:rect l="l" t="t" r="r" b="b"/>
              <a:pathLst>
                <a:path w="9204960" h="1726563">
                  <a:moveTo>
                    <a:pt x="0" y="0"/>
                  </a:moveTo>
                  <a:lnTo>
                    <a:pt x="9204960" y="0"/>
                  </a:lnTo>
                  <a:lnTo>
                    <a:pt x="9204960" y="1726563"/>
                  </a:lnTo>
                  <a:lnTo>
                    <a:pt x="0" y="172656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8607" r="5077" b="-4860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9204960" cy="1717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536"/>
                </a:lnSpc>
              </a:pPr>
              <a:r>
                <a:rPr lang="en-US" sz="42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 giorni per riflettere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65960" y="2667000"/>
            <a:ext cx="4145280" cy="4754880"/>
            <a:chOff x="0" y="0"/>
            <a:chExt cx="552704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27040" cy="6339713"/>
            </a:xfrm>
            <a:custGeom>
              <a:avLst/>
              <a:gdLst/>
              <a:ahLst/>
              <a:cxnLst/>
              <a:rect l="l" t="t" r="r" b="b"/>
              <a:pathLst>
                <a:path w="5527040" h="6339713">
                  <a:moveTo>
                    <a:pt x="0" y="921131"/>
                  </a:moveTo>
                  <a:cubicBezTo>
                    <a:pt x="0" y="412369"/>
                    <a:pt x="412369" y="0"/>
                    <a:pt x="921131" y="0"/>
                  </a:cubicBezTo>
                  <a:lnTo>
                    <a:pt x="4605909" y="0"/>
                  </a:lnTo>
                  <a:cubicBezTo>
                    <a:pt x="5114671" y="0"/>
                    <a:pt x="5527040" y="412369"/>
                    <a:pt x="5527040" y="921131"/>
                  </a:cubicBezTo>
                  <a:lnTo>
                    <a:pt x="5527040" y="5418582"/>
                  </a:lnTo>
                  <a:cubicBezTo>
                    <a:pt x="5527040" y="5927344"/>
                    <a:pt x="5114671" y="6339713"/>
                    <a:pt x="4605909" y="6339713"/>
                  </a:cubicBezTo>
                  <a:lnTo>
                    <a:pt x="921131" y="6339713"/>
                  </a:lnTo>
                  <a:cubicBezTo>
                    <a:pt x="412369" y="6339840"/>
                    <a:pt x="0" y="5927344"/>
                    <a:pt x="0" y="5418582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261360" y="3034665"/>
            <a:ext cx="150876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Giorno 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93620" y="3663401"/>
            <a:ext cx="3444240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Media digitali e benessere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644640" y="2667000"/>
            <a:ext cx="4145280" cy="4754880"/>
            <a:chOff x="0" y="0"/>
            <a:chExt cx="5527040" cy="63398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27040" cy="6339713"/>
            </a:xfrm>
            <a:custGeom>
              <a:avLst/>
              <a:gdLst/>
              <a:ahLst/>
              <a:cxnLst/>
              <a:rect l="l" t="t" r="r" b="b"/>
              <a:pathLst>
                <a:path w="5527040" h="6339713">
                  <a:moveTo>
                    <a:pt x="0" y="921131"/>
                  </a:moveTo>
                  <a:cubicBezTo>
                    <a:pt x="0" y="412369"/>
                    <a:pt x="412369" y="0"/>
                    <a:pt x="921131" y="0"/>
                  </a:cubicBezTo>
                  <a:lnTo>
                    <a:pt x="4605909" y="0"/>
                  </a:lnTo>
                  <a:cubicBezTo>
                    <a:pt x="5114671" y="0"/>
                    <a:pt x="5527040" y="412369"/>
                    <a:pt x="5527040" y="921131"/>
                  </a:cubicBezTo>
                  <a:lnTo>
                    <a:pt x="5527040" y="5418582"/>
                  </a:lnTo>
                  <a:cubicBezTo>
                    <a:pt x="5527040" y="5927344"/>
                    <a:pt x="5114671" y="6339713"/>
                    <a:pt x="4605909" y="6339713"/>
                  </a:cubicBezTo>
                  <a:lnTo>
                    <a:pt x="921131" y="6339713"/>
                  </a:lnTo>
                  <a:cubicBezTo>
                    <a:pt x="412369" y="6339840"/>
                    <a:pt x="0" y="5927344"/>
                    <a:pt x="0" y="5418582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886700" y="3034665"/>
            <a:ext cx="17678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Giorno 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40880" y="3663401"/>
            <a:ext cx="3444240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Uso sano dei media digitali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582400" y="2667000"/>
            <a:ext cx="4145280" cy="4754880"/>
            <a:chOff x="0" y="0"/>
            <a:chExt cx="5527040" cy="63398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527040" cy="6339840"/>
            </a:xfrm>
            <a:custGeom>
              <a:avLst/>
              <a:gdLst/>
              <a:ahLst/>
              <a:cxnLst/>
              <a:rect l="l" t="t" r="r" b="b"/>
              <a:pathLst>
                <a:path w="5527040" h="6339840">
                  <a:moveTo>
                    <a:pt x="0" y="921131"/>
                  </a:moveTo>
                  <a:cubicBezTo>
                    <a:pt x="0" y="412369"/>
                    <a:pt x="412369" y="0"/>
                    <a:pt x="921131" y="0"/>
                  </a:cubicBezTo>
                  <a:lnTo>
                    <a:pt x="4605909" y="0"/>
                  </a:lnTo>
                  <a:cubicBezTo>
                    <a:pt x="5114671" y="0"/>
                    <a:pt x="5527040" y="412369"/>
                    <a:pt x="5527040" y="921131"/>
                  </a:cubicBezTo>
                  <a:lnTo>
                    <a:pt x="5527040" y="5418709"/>
                  </a:lnTo>
                  <a:cubicBezTo>
                    <a:pt x="5527040" y="5927471"/>
                    <a:pt x="5114671" y="6339840"/>
                    <a:pt x="4605909" y="6339840"/>
                  </a:cubicBezTo>
                  <a:lnTo>
                    <a:pt x="921131" y="6339840"/>
                  </a:lnTo>
                  <a:cubicBezTo>
                    <a:pt x="412369" y="6339840"/>
                    <a:pt x="0" y="5927344"/>
                    <a:pt x="0" y="541870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771120" y="3034665"/>
            <a:ext cx="17678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Giorno 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32920" y="3663401"/>
            <a:ext cx="3444240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Riflessione e abitudini sane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293620" y="5219786"/>
            <a:ext cx="344424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Parliamo di come i media digitali ci fanno sentire.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40880" y="5219786"/>
            <a:ext cx="3444240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Analizziamo gli effetti positivi e negativi.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932920" y="5219786"/>
            <a:ext cx="3444240" cy="174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Creiamo le nostre regole e obiettivi per prenderci cura del nostro benessere digitale.</a:t>
            </a: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685732-C6E9-7440-4CF0-C68AAC3AD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257300"/>
            <a:ext cx="5638800" cy="850404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898457" y="704850"/>
            <a:ext cx="249108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vedi qui?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9A0175-FC52-F51F-9305-79169AEF1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015618"/>
            <a:ext cx="5791200" cy="854748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898457" y="704850"/>
            <a:ext cx="249108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vedi qui?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15859F-9039-E2FB-20EF-E3945295F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22692"/>
            <a:ext cx="6096000" cy="897380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898457" y="704850"/>
            <a:ext cx="249108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vedi qui?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B8A900-AE80-F17B-55BB-87D263245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940180"/>
            <a:ext cx="5669016" cy="847052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898457" y="704850"/>
            <a:ext cx="249108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20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vedi qui?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F3301B3-C1BF-D904-EC15-27C1A7803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948" y="1257300"/>
            <a:ext cx="5761819" cy="84582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62302" y="1482768"/>
            <a:ext cx="4213442" cy="1066278"/>
            <a:chOff x="0" y="0"/>
            <a:chExt cx="1109713" cy="2808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9713" cy="280830"/>
            </a:xfrm>
            <a:custGeom>
              <a:avLst/>
              <a:gdLst/>
              <a:ahLst/>
              <a:cxnLst/>
              <a:rect l="l" t="t" r="r" b="b"/>
              <a:pathLst>
                <a:path w="1109713" h="280830">
                  <a:moveTo>
                    <a:pt x="1109713" y="45936"/>
                  </a:moveTo>
                  <a:lnTo>
                    <a:pt x="1109713" y="234895"/>
                  </a:lnTo>
                  <a:cubicBezTo>
                    <a:pt x="1109713" y="247078"/>
                    <a:pt x="1104874" y="258762"/>
                    <a:pt x="1096259" y="267376"/>
                  </a:cubicBezTo>
                  <a:cubicBezTo>
                    <a:pt x="1087644" y="275991"/>
                    <a:pt x="1075960" y="280830"/>
                    <a:pt x="1063777" y="280830"/>
                  </a:cubicBezTo>
                  <a:lnTo>
                    <a:pt x="45936" y="280830"/>
                  </a:lnTo>
                  <a:cubicBezTo>
                    <a:pt x="33753" y="280830"/>
                    <a:pt x="22069" y="275991"/>
                    <a:pt x="13454" y="267376"/>
                  </a:cubicBezTo>
                  <a:cubicBezTo>
                    <a:pt x="4840" y="258762"/>
                    <a:pt x="0" y="247078"/>
                    <a:pt x="0" y="234895"/>
                  </a:cubicBezTo>
                  <a:lnTo>
                    <a:pt x="0" y="45936"/>
                  </a:lnTo>
                  <a:cubicBezTo>
                    <a:pt x="0" y="33753"/>
                    <a:pt x="4840" y="22069"/>
                    <a:pt x="13454" y="13454"/>
                  </a:cubicBezTo>
                  <a:cubicBezTo>
                    <a:pt x="22069" y="4840"/>
                    <a:pt x="33753" y="0"/>
                    <a:pt x="45936" y="0"/>
                  </a:cubicBezTo>
                  <a:lnTo>
                    <a:pt x="1063777" y="0"/>
                  </a:lnTo>
                  <a:cubicBezTo>
                    <a:pt x="1089147" y="0"/>
                    <a:pt x="1109713" y="20566"/>
                    <a:pt x="1109713" y="45936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9713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Nessuna immagine del profilo</a:t>
              </a:r>
            </a:p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L’account non è verificato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92576" y="4805689"/>
            <a:ext cx="6139319" cy="1066278"/>
            <a:chOff x="0" y="0"/>
            <a:chExt cx="1616940" cy="2808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6940" cy="280830"/>
            </a:xfrm>
            <a:custGeom>
              <a:avLst/>
              <a:gdLst/>
              <a:ahLst/>
              <a:cxnLst/>
              <a:rect l="l" t="t" r="r" b="b"/>
              <a:pathLst>
                <a:path w="1616940" h="280830">
                  <a:moveTo>
                    <a:pt x="1616940" y="31526"/>
                  </a:moveTo>
                  <a:lnTo>
                    <a:pt x="1616940" y="249304"/>
                  </a:lnTo>
                  <a:cubicBezTo>
                    <a:pt x="1616940" y="257666"/>
                    <a:pt x="1613619" y="265684"/>
                    <a:pt x="1607706" y="271597"/>
                  </a:cubicBezTo>
                  <a:cubicBezTo>
                    <a:pt x="1601794" y="277509"/>
                    <a:pt x="1593775" y="280830"/>
                    <a:pt x="1585414" y="280830"/>
                  </a:cubicBezTo>
                  <a:lnTo>
                    <a:pt x="31526" y="280830"/>
                  </a:lnTo>
                  <a:cubicBezTo>
                    <a:pt x="23165" y="280830"/>
                    <a:pt x="15146" y="277509"/>
                    <a:pt x="9234" y="271597"/>
                  </a:cubicBezTo>
                  <a:cubicBezTo>
                    <a:pt x="3321" y="265684"/>
                    <a:pt x="0" y="257666"/>
                    <a:pt x="0" y="249304"/>
                  </a:cubicBezTo>
                  <a:lnTo>
                    <a:pt x="0" y="31526"/>
                  </a:lnTo>
                  <a:cubicBezTo>
                    <a:pt x="0" y="23165"/>
                    <a:pt x="3321" y="15146"/>
                    <a:pt x="9234" y="9234"/>
                  </a:cubicBezTo>
                  <a:cubicBezTo>
                    <a:pt x="15146" y="3321"/>
                    <a:pt x="23165" y="0"/>
                    <a:pt x="31526" y="0"/>
                  </a:cubicBezTo>
                  <a:lnTo>
                    <a:pt x="1585414" y="0"/>
                  </a:lnTo>
                  <a:cubicBezTo>
                    <a:pt x="1602825" y="0"/>
                    <a:pt x="1616940" y="14115"/>
                    <a:pt x="1616940" y="31526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616940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Nei veri concorsi non vengono richiesti dati personali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52699" y="7467339"/>
            <a:ext cx="4323045" cy="1227087"/>
            <a:chOff x="0" y="0"/>
            <a:chExt cx="1138580" cy="3231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38580" cy="323183"/>
            </a:xfrm>
            <a:custGeom>
              <a:avLst/>
              <a:gdLst/>
              <a:ahLst/>
              <a:cxnLst/>
              <a:rect l="l" t="t" r="r" b="b"/>
              <a:pathLst>
                <a:path w="1138580" h="323183">
                  <a:moveTo>
                    <a:pt x="1138580" y="44771"/>
                  </a:moveTo>
                  <a:lnTo>
                    <a:pt x="1138580" y="278412"/>
                  </a:lnTo>
                  <a:cubicBezTo>
                    <a:pt x="1138580" y="290286"/>
                    <a:pt x="1133863" y="301674"/>
                    <a:pt x="1125467" y="310070"/>
                  </a:cubicBezTo>
                  <a:cubicBezTo>
                    <a:pt x="1117070" y="318466"/>
                    <a:pt x="1105683" y="323183"/>
                    <a:pt x="1093809" y="323183"/>
                  </a:cubicBezTo>
                  <a:lnTo>
                    <a:pt x="44771" y="323183"/>
                  </a:lnTo>
                  <a:cubicBezTo>
                    <a:pt x="20045" y="323183"/>
                    <a:pt x="0" y="303139"/>
                    <a:pt x="0" y="278412"/>
                  </a:cubicBezTo>
                  <a:lnTo>
                    <a:pt x="0" y="44771"/>
                  </a:lnTo>
                  <a:cubicBezTo>
                    <a:pt x="0" y="20045"/>
                    <a:pt x="20045" y="0"/>
                    <a:pt x="44771" y="0"/>
                  </a:cubicBezTo>
                  <a:lnTo>
                    <a:pt x="1093809" y="0"/>
                  </a:lnTo>
                  <a:cubicBezTo>
                    <a:pt x="1118535" y="0"/>
                    <a:pt x="1138580" y="20045"/>
                    <a:pt x="1138580" y="44771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138580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descrizione è vaga</a:t>
              </a:r>
            </a:p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ci sono vere condizioni di partecipazione al concorso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822089" y="7467339"/>
            <a:ext cx="3871317" cy="1066278"/>
            <a:chOff x="0" y="0"/>
            <a:chExt cx="1019606" cy="2808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9606" cy="280830"/>
            </a:xfrm>
            <a:custGeom>
              <a:avLst/>
              <a:gdLst/>
              <a:ahLst/>
              <a:cxnLst/>
              <a:rect l="l" t="t" r="r" b="b"/>
              <a:pathLst>
                <a:path w="1019606" h="280830">
                  <a:moveTo>
                    <a:pt x="1019606" y="49995"/>
                  </a:moveTo>
                  <a:lnTo>
                    <a:pt x="1019606" y="230835"/>
                  </a:lnTo>
                  <a:cubicBezTo>
                    <a:pt x="1019606" y="258447"/>
                    <a:pt x="997222" y="280830"/>
                    <a:pt x="969611" y="280830"/>
                  </a:cubicBezTo>
                  <a:lnTo>
                    <a:pt x="49995" y="280830"/>
                  </a:lnTo>
                  <a:cubicBezTo>
                    <a:pt x="22384" y="280830"/>
                    <a:pt x="0" y="258447"/>
                    <a:pt x="0" y="230835"/>
                  </a:cubicBezTo>
                  <a:lnTo>
                    <a:pt x="0" y="49995"/>
                  </a:lnTo>
                  <a:cubicBezTo>
                    <a:pt x="0" y="22384"/>
                    <a:pt x="22384" y="0"/>
                    <a:pt x="49995" y="0"/>
                  </a:cubicBezTo>
                  <a:lnTo>
                    <a:pt x="969611" y="0"/>
                  </a:lnTo>
                  <a:cubicBezTo>
                    <a:pt x="997222" y="0"/>
                    <a:pt x="1019606" y="22384"/>
                    <a:pt x="1019606" y="49995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019606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nomi dei like non sono affidabili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822089" y="3452486"/>
            <a:ext cx="3699084" cy="1066278"/>
            <a:chOff x="0" y="0"/>
            <a:chExt cx="974244" cy="2808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4244" cy="280830"/>
            </a:xfrm>
            <a:custGeom>
              <a:avLst/>
              <a:gdLst/>
              <a:ahLst/>
              <a:cxnLst/>
              <a:rect l="l" t="t" r="r" b="b"/>
              <a:pathLst>
                <a:path w="974244" h="280830">
                  <a:moveTo>
                    <a:pt x="974244" y="52323"/>
                  </a:moveTo>
                  <a:lnTo>
                    <a:pt x="974244" y="228507"/>
                  </a:lnTo>
                  <a:cubicBezTo>
                    <a:pt x="974244" y="257405"/>
                    <a:pt x="950819" y="280830"/>
                    <a:pt x="921921" y="280830"/>
                  </a:cubicBezTo>
                  <a:lnTo>
                    <a:pt x="52323" y="280830"/>
                  </a:lnTo>
                  <a:cubicBezTo>
                    <a:pt x="23426" y="280830"/>
                    <a:pt x="0" y="257405"/>
                    <a:pt x="0" y="228507"/>
                  </a:cubicBezTo>
                  <a:lnTo>
                    <a:pt x="0" y="52323"/>
                  </a:lnTo>
                  <a:cubicBezTo>
                    <a:pt x="0" y="23426"/>
                    <a:pt x="23426" y="0"/>
                    <a:pt x="52323" y="0"/>
                  </a:cubicBezTo>
                  <a:lnTo>
                    <a:pt x="921921" y="0"/>
                  </a:lnTo>
                  <a:cubicBezTo>
                    <a:pt x="950819" y="0"/>
                    <a:pt x="974244" y="23426"/>
                    <a:pt x="974244" y="52323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974244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Foto e testo molto generici</a:t>
              </a:r>
            </a:p>
          </p:txBody>
        </p:sp>
      </p:grpSp>
      <p:sp>
        <p:nvSpPr>
          <p:cNvPr id="18" name="AutoShape 18"/>
          <p:cNvSpPr/>
          <p:nvPr/>
        </p:nvSpPr>
        <p:spPr>
          <a:xfrm>
            <a:off x="11284072" y="3640377"/>
            <a:ext cx="1538017" cy="345249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10783031" y="7836596"/>
            <a:ext cx="2039058" cy="16388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 flipV="1">
            <a:off x="5575744" y="1684573"/>
            <a:ext cx="1236558" cy="331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 flipV="1">
            <a:off x="3962235" y="4297993"/>
            <a:ext cx="3213926" cy="50769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22" name="AutoShape 22"/>
          <p:cNvSpPr/>
          <p:nvPr/>
        </p:nvSpPr>
        <p:spPr>
          <a:xfrm>
            <a:off x="5575744" y="8080883"/>
            <a:ext cx="1236558" cy="5320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F3C5836B-7E8F-A259-22B6-D8722A519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084822"/>
            <a:ext cx="5503478" cy="840207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62302" y="1482768"/>
            <a:ext cx="4213442" cy="1066278"/>
            <a:chOff x="0" y="0"/>
            <a:chExt cx="1109713" cy="2808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9713" cy="280830"/>
            </a:xfrm>
            <a:custGeom>
              <a:avLst/>
              <a:gdLst/>
              <a:ahLst/>
              <a:cxnLst/>
              <a:rect l="l" t="t" r="r" b="b"/>
              <a:pathLst>
                <a:path w="1109713" h="280830">
                  <a:moveTo>
                    <a:pt x="1109713" y="45936"/>
                  </a:moveTo>
                  <a:lnTo>
                    <a:pt x="1109713" y="234895"/>
                  </a:lnTo>
                  <a:cubicBezTo>
                    <a:pt x="1109713" y="247078"/>
                    <a:pt x="1104874" y="258762"/>
                    <a:pt x="1096259" y="267376"/>
                  </a:cubicBezTo>
                  <a:cubicBezTo>
                    <a:pt x="1087644" y="275991"/>
                    <a:pt x="1075960" y="280830"/>
                    <a:pt x="1063777" y="280830"/>
                  </a:cubicBezTo>
                  <a:lnTo>
                    <a:pt x="45936" y="280830"/>
                  </a:lnTo>
                  <a:cubicBezTo>
                    <a:pt x="33753" y="280830"/>
                    <a:pt x="22069" y="275991"/>
                    <a:pt x="13454" y="267376"/>
                  </a:cubicBezTo>
                  <a:cubicBezTo>
                    <a:pt x="4840" y="258762"/>
                    <a:pt x="0" y="247078"/>
                    <a:pt x="0" y="234895"/>
                  </a:cubicBezTo>
                  <a:lnTo>
                    <a:pt x="0" y="45936"/>
                  </a:lnTo>
                  <a:cubicBezTo>
                    <a:pt x="0" y="33753"/>
                    <a:pt x="4840" y="22069"/>
                    <a:pt x="13454" y="13454"/>
                  </a:cubicBezTo>
                  <a:cubicBezTo>
                    <a:pt x="22069" y="4840"/>
                    <a:pt x="33753" y="0"/>
                    <a:pt x="45936" y="0"/>
                  </a:cubicBezTo>
                  <a:lnTo>
                    <a:pt x="1063777" y="0"/>
                  </a:lnTo>
                  <a:cubicBezTo>
                    <a:pt x="1089147" y="0"/>
                    <a:pt x="1109713" y="20566"/>
                    <a:pt x="1109713" y="45936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9713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L’account non è verificato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46048" y="4509356"/>
            <a:ext cx="7031799" cy="1066278"/>
            <a:chOff x="0" y="0"/>
            <a:chExt cx="1851996" cy="2808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996" cy="280830"/>
            </a:xfrm>
            <a:custGeom>
              <a:avLst/>
              <a:gdLst/>
              <a:ahLst/>
              <a:cxnLst/>
              <a:rect l="l" t="t" r="r" b="b"/>
              <a:pathLst>
                <a:path w="1851996" h="280830">
                  <a:moveTo>
                    <a:pt x="1851996" y="27525"/>
                  </a:moveTo>
                  <a:lnTo>
                    <a:pt x="1851996" y="253306"/>
                  </a:lnTo>
                  <a:cubicBezTo>
                    <a:pt x="1851996" y="268507"/>
                    <a:pt x="1839673" y="280830"/>
                    <a:pt x="1824472" y="280830"/>
                  </a:cubicBezTo>
                  <a:lnTo>
                    <a:pt x="27525" y="280830"/>
                  </a:lnTo>
                  <a:cubicBezTo>
                    <a:pt x="12323" y="280830"/>
                    <a:pt x="0" y="268507"/>
                    <a:pt x="0" y="253306"/>
                  </a:cubicBezTo>
                  <a:lnTo>
                    <a:pt x="0" y="27525"/>
                  </a:lnTo>
                  <a:cubicBezTo>
                    <a:pt x="0" y="12323"/>
                    <a:pt x="12323" y="0"/>
                    <a:pt x="27525" y="0"/>
                  </a:cubicBezTo>
                  <a:lnTo>
                    <a:pt x="1824472" y="0"/>
                  </a:lnTo>
                  <a:cubicBezTo>
                    <a:pt x="1839673" y="0"/>
                    <a:pt x="1851996" y="12323"/>
                    <a:pt x="1851996" y="27525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851996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Viene citata un’associazione inventata: “El Atlético andino” non esiste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52699" y="7467339"/>
            <a:ext cx="4323045" cy="1227087"/>
            <a:chOff x="0" y="0"/>
            <a:chExt cx="1138580" cy="3231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38580" cy="323183"/>
            </a:xfrm>
            <a:custGeom>
              <a:avLst/>
              <a:gdLst/>
              <a:ahLst/>
              <a:cxnLst/>
              <a:rect l="l" t="t" r="r" b="b"/>
              <a:pathLst>
                <a:path w="1138580" h="323183">
                  <a:moveTo>
                    <a:pt x="1138580" y="44771"/>
                  </a:moveTo>
                  <a:lnTo>
                    <a:pt x="1138580" y="278412"/>
                  </a:lnTo>
                  <a:cubicBezTo>
                    <a:pt x="1138580" y="290286"/>
                    <a:pt x="1133863" y="301674"/>
                    <a:pt x="1125467" y="310070"/>
                  </a:cubicBezTo>
                  <a:cubicBezTo>
                    <a:pt x="1117070" y="318466"/>
                    <a:pt x="1105683" y="323183"/>
                    <a:pt x="1093809" y="323183"/>
                  </a:cubicBezTo>
                  <a:lnTo>
                    <a:pt x="44771" y="323183"/>
                  </a:lnTo>
                  <a:cubicBezTo>
                    <a:pt x="20045" y="323183"/>
                    <a:pt x="0" y="303139"/>
                    <a:pt x="0" y="278412"/>
                  </a:cubicBezTo>
                  <a:lnTo>
                    <a:pt x="0" y="44771"/>
                  </a:lnTo>
                  <a:cubicBezTo>
                    <a:pt x="0" y="20045"/>
                    <a:pt x="20045" y="0"/>
                    <a:pt x="44771" y="0"/>
                  </a:cubicBezTo>
                  <a:lnTo>
                    <a:pt x="1093809" y="0"/>
                  </a:lnTo>
                  <a:cubicBezTo>
                    <a:pt x="1118535" y="0"/>
                    <a:pt x="1138580" y="20045"/>
                    <a:pt x="1138580" y="44771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138580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Vengono richiesti like e condivisioni per aumentare la visibilità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5575744" y="1684573"/>
            <a:ext cx="1236558" cy="331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 flipV="1">
            <a:off x="3861947" y="3297071"/>
            <a:ext cx="5053686" cy="121228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>
            <a:off x="5575744" y="8080883"/>
            <a:ext cx="1236558" cy="5320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12822089" y="5698038"/>
            <a:ext cx="4685509" cy="1531887"/>
            <a:chOff x="0" y="0"/>
            <a:chExt cx="1234044" cy="4034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34043" cy="403460"/>
            </a:xfrm>
            <a:custGeom>
              <a:avLst/>
              <a:gdLst/>
              <a:ahLst/>
              <a:cxnLst/>
              <a:rect l="l" t="t" r="r" b="b"/>
              <a:pathLst>
                <a:path w="1234043" h="403460">
                  <a:moveTo>
                    <a:pt x="1234043" y="41308"/>
                  </a:moveTo>
                  <a:lnTo>
                    <a:pt x="1234043" y="362152"/>
                  </a:lnTo>
                  <a:cubicBezTo>
                    <a:pt x="1234043" y="384966"/>
                    <a:pt x="1215549" y="403460"/>
                    <a:pt x="1192736" y="403460"/>
                  </a:cubicBezTo>
                  <a:lnTo>
                    <a:pt x="41308" y="403460"/>
                  </a:lnTo>
                  <a:cubicBezTo>
                    <a:pt x="18494" y="403460"/>
                    <a:pt x="0" y="384966"/>
                    <a:pt x="0" y="362152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234044" cy="422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ci </a:t>
              </a:r>
              <a:r>
                <a:rPr lang="en-US" sz="205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</a:t>
              </a: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5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fonti</a:t>
              </a: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5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ufficiali</a:t>
              </a: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(né del club né </a:t>
              </a:r>
              <a:r>
                <a:rPr lang="en-US" sz="205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dell’account</a:t>
              </a: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di Francesco né </a:t>
              </a:r>
              <a:r>
                <a:rPr lang="en-US" sz="205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dei</a:t>
              </a: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media </a:t>
              </a:r>
              <a:r>
                <a:rPr lang="en-US" sz="205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sportivi</a:t>
              </a:r>
              <a:r>
                <a:rPr lang="en-US" sz="20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822089" y="7533593"/>
            <a:ext cx="4685509" cy="1531887"/>
            <a:chOff x="0" y="0"/>
            <a:chExt cx="1234044" cy="40346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4043" cy="403460"/>
            </a:xfrm>
            <a:custGeom>
              <a:avLst/>
              <a:gdLst/>
              <a:ahLst/>
              <a:cxnLst/>
              <a:rect l="l" t="t" r="r" b="b"/>
              <a:pathLst>
                <a:path w="1234043" h="403460">
                  <a:moveTo>
                    <a:pt x="1234043" y="41308"/>
                  </a:moveTo>
                  <a:lnTo>
                    <a:pt x="1234043" y="362152"/>
                  </a:lnTo>
                  <a:cubicBezTo>
                    <a:pt x="1234043" y="384966"/>
                    <a:pt x="1215549" y="403460"/>
                    <a:pt x="1192736" y="403460"/>
                  </a:cubicBezTo>
                  <a:lnTo>
                    <a:pt x="41308" y="403460"/>
                  </a:lnTo>
                  <a:cubicBezTo>
                    <a:pt x="18494" y="403460"/>
                    <a:pt x="0" y="384966"/>
                    <a:pt x="0" y="362152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34044" cy="422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Vengono usate espressioni per attirare l’attenzione: “esclusivo”, “segui il nostro account”, “domani”, “trasferimento segreto”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822089" y="3452486"/>
            <a:ext cx="4437211" cy="768785"/>
            <a:chOff x="0" y="0"/>
            <a:chExt cx="1168648" cy="20247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68648" cy="202478"/>
            </a:xfrm>
            <a:custGeom>
              <a:avLst/>
              <a:gdLst/>
              <a:ahLst/>
              <a:cxnLst/>
              <a:rect l="l" t="t" r="r" b="b"/>
              <a:pathLst>
                <a:path w="1168648" h="202478">
                  <a:moveTo>
                    <a:pt x="1168648" y="43619"/>
                  </a:moveTo>
                  <a:lnTo>
                    <a:pt x="1168648" y="158859"/>
                  </a:lnTo>
                  <a:cubicBezTo>
                    <a:pt x="1168648" y="170428"/>
                    <a:pt x="1164053" y="181522"/>
                    <a:pt x="1155872" y="189703"/>
                  </a:cubicBezTo>
                  <a:cubicBezTo>
                    <a:pt x="1147692" y="197883"/>
                    <a:pt x="1136597" y="202478"/>
                    <a:pt x="1125029" y="202478"/>
                  </a:cubicBezTo>
                  <a:lnTo>
                    <a:pt x="43619" y="202478"/>
                  </a:lnTo>
                  <a:cubicBezTo>
                    <a:pt x="32051" y="202478"/>
                    <a:pt x="20956" y="197883"/>
                    <a:pt x="12776" y="189703"/>
                  </a:cubicBezTo>
                  <a:cubicBezTo>
                    <a:pt x="4596" y="181522"/>
                    <a:pt x="0" y="170428"/>
                    <a:pt x="0" y="158859"/>
                  </a:cubicBezTo>
                  <a:lnTo>
                    <a:pt x="0" y="43619"/>
                  </a:lnTo>
                  <a:cubicBezTo>
                    <a:pt x="0" y="32051"/>
                    <a:pt x="4596" y="20956"/>
                    <a:pt x="12776" y="12776"/>
                  </a:cubicBezTo>
                  <a:cubicBezTo>
                    <a:pt x="20956" y="4596"/>
                    <a:pt x="32051" y="0"/>
                    <a:pt x="43619" y="0"/>
                  </a:cubicBezTo>
                  <a:lnTo>
                    <a:pt x="1125029" y="0"/>
                  </a:lnTo>
                  <a:cubicBezTo>
                    <a:pt x="1136597" y="0"/>
                    <a:pt x="1147692" y="4596"/>
                    <a:pt x="1155872" y="12776"/>
                  </a:cubicBezTo>
                  <a:cubicBezTo>
                    <a:pt x="1164053" y="20956"/>
                    <a:pt x="1168648" y="32051"/>
                    <a:pt x="1168648" y="43619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1168648" cy="221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Foto e testo molto generici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11284072" y="3640377"/>
            <a:ext cx="1538017" cy="19650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V="1">
            <a:off x="10591800" y="6463980"/>
            <a:ext cx="2230289" cy="134651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V="1">
            <a:off x="11049209" y="8299537"/>
            <a:ext cx="177288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FDE0DB56-DAB3-A9D2-5108-07E056C2A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399" y="1015617"/>
            <a:ext cx="5800273" cy="856087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62302" y="1482768"/>
            <a:ext cx="4213442" cy="1066278"/>
            <a:chOff x="0" y="0"/>
            <a:chExt cx="1109713" cy="2808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9713" cy="280830"/>
            </a:xfrm>
            <a:custGeom>
              <a:avLst/>
              <a:gdLst/>
              <a:ahLst/>
              <a:cxnLst/>
              <a:rect l="l" t="t" r="r" b="b"/>
              <a:pathLst>
                <a:path w="1109713" h="280830">
                  <a:moveTo>
                    <a:pt x="1109713" y="45936"/>
                  </a:moveTo>
                  <a:lnTo>
                    <a:pt x="1109713" y="234895"/>
                  </a:lnTo>
                  <a:cubicBezTo>
                    <a:pt x="1109713" y="247078"/>
                    <a:pt x="1104874" y="258762"/>
                    <a:pt x="1096259" y="267376"/>
                  </a:cubicBezTo>
                  <a:cubicBezTo>
                    <a:pt x="1087644" y="275991"/>
                    <a:pt x="1075960" y="280830"/>
                    <a:pt x="1063777" y="280830"/>
                  </a:cubicBezTo>
                  <a:lnTo>
                    <a:pt x="45936" y="280830"/>
                  </a:lnTo>
                  <a:cubicBezTo>
                    <a:pt x="33753" y="280830"/>
                    <a:pt x="22069" y="275991"/>
                    <a:pt x="13454" y="267376"/>
                  </a:cubicBezTo>
                  <a:cubicBezTo>
                    <a:pt x="4840" y="258762"/>
                    <a:pt x="0" y="247078"/>
                    <a:pt x="0" y="234895"/>
                  </a:cubicBezTo>
                  <a:lnTo>
                    <a:pt x="0" y="45936"/>
                  </a:lnTo>
                  <a:cubicBezTo>
                    <a:pt x="0" y="33753"/>
                    <a:pt x="4840" y="22069"/>
                    <a:pt x="13454" y="13454"/>
                  </a:cubicBezTo>
                  <a:cubicBezTo>
                    <a:pt x="22069" y="4840"/>
                    <a:pt x="33753" y="0"/>
                    <a:pt x="45936" y="0"/>
                  </a:cubicBezTo>
                  <a:lnTo>
                    <a:pt x="1063777" y="0"/>
                  </a:lnTo>
                  <a:cubicBezTo>
                    <a:pt x="1089147" y="0"/>
                    <a:pt x="1109713" y="20566"/>
                    <a:pt x="1109713" y="45936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9713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L’account non è verificato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95505" y="4509356"/>
            <a:ext cx="4072525" cy="1066278"/>
            <a:chOff x="0" y="0"/>
            <a:chExt cx="1072599" cy="2808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2599" cy="280830"/>
            </a:xfrm>
            <a:custGeom>
              <a:avLst/>
              <a:gdLst/>
              <a:ahLst/>
              <a:cxnLst/>
              <a:rect l="l" t="t" r="r" b="b"/>
              <a:pathLst>
                <a:path w="1072599" h="280830">
                  <a:moveTo>
                    <a:pt x="1072599" y="47525"/>
                  </a:moveTo>
                  <a:lnTo>
                    <a:pt x="1072599" y="233305"/>
                  </a:lnTo>
                  <a:cubicBezTo>
                    <a:pt x="1072599" y="245910"/>
                    <a:pt x="1067592" y="257998"/>
                    <a:pt x="1058679" y="266911"/>
                  </a:cubicBezTo>
                  <a:cubicBezTo>
                    <a:pt x="1049767" y="275823"/>
                    <a:pt x="1037678" y="280830"/>
                    <a:pt x="1025074" y="280830"/>
                  </a:cubicBezTo>
                  <a:lnTo>
                    <a:pt x="47525" y="280830"/>
                  </a:lnTo>
                  <a:cubicBezTo>
                    <a:pt x="34921" y="280830"/>
                    <a:pt x="22833" y="275823"/>
                    <a:pt x="13920" y="266911"/>
                  </a:cubicBezTo>
                  <a:cubicBezTo>
                    <a:pt x="5007" y="257998"/>
                    <a:pt x="0" y="245910"/>
                    <a:pt x="0" y="233305"/>
                  </a:cubicBezTo>
                  <a:lnTo>
                    <a:pt x="0" y="47525"/>
                  </a:lnTo>
                  <a:cubicBezTo>
                    <a:pt x="0" y="34921"/>
                    <a:pt x="5007" y="22833"/>
                    <a:pt x="13920" y="13920"/>
                  </a:cubicBezTo>
                  <a:cubicBezTo>
                    <a:pt x="22833" y="5007"/>
                    <a:pt x="34921" y="0"/>
                    <a:pt x="47525" y="0"/>
                  </a:cubicBezTo>
                  <a:lnTo>
                    <a:pt x="1025074" y="0"/>
                  </a:lnTo>
                  <a:cubicBezTo>
                    <a:pt x="1037678" y="0"/>
                    <a:pt x="1049767" y="5007"/>
                    <a:pt x="1058679" y="13920"/>
                  </a:cubicBezTo>
                  <a:cubicBezTo>
                    <a:pt x="1067592" y="22833"/>
                    <a:pt x="1072599" y="34921"/>
                    <a:pt x="1072599" y="47525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2599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Foto di scarsa qualità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5505" y="7766398"/>
            <a:ext cx="4323045" cy="1066278"/>
            <a:chOff x="0" y="0"/>
            <a:chExt cx="1138580" cy="2808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8580" cy="280830"/>
            </a:xfrm>
            <a:custGeom>
              <a:avLst/>
              <a:gdLst/>
              <a:ahLst/>
              <a:cxnLst/>
              <a:rect l="l" t="t" r="r" b="b"/>
              <a:pathLst>
                <a:path w="1138580" h="280830">
                  <a:moveTo>
                    <a:pt x="1138580" y="44771"/>
                  </a:moveTo>
                  <a:lnTo>
                    <a:pt x="1138580" y="236059"/>
                  </a:lnTo>
                  <a:cubicBezTo>
                    <a:pt x="1138580" y="260786"/>
                    <a:pt x="1118535" y="280830"/>
                    <a:pt x="1093809" y="280830"/>
                  </a:cubicBezTo>
                  <a:lnTo>
                    <a:pt x="44771" y="280830"/>
                  </a:lnTo>
                  <a:cubicBezTo>
                    <a:pt x="20045" y="280830"/>
                    <a:pt x="0" y="260786"/>
                    <a:pt x="0" y="236059"/>
                  </a:cubicBezTo>
                  <a:lnTo>
                    <a:pt x="0" y="44771"/>
                  </a:lnTo>
                  <a:cubicBezTo>
                    <a:pt x="0" y="20045"/>
                    <a:pt x="20045" y="0"/>
                    <a:pt x="44771" y="0"/>
                  </a:cubicBezTo>
                  <a:lnTo>
                    <a:pt x="1093809" y="0"/>
                  </a:lnTo>
                  <a:cubicBezTo>
                    <a:pt x="1118535" y="0"/>
                    <a:pt x="1138580" y="20045"/>
                    <a:pt x="1138580" y="44771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138580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Una persona famosa avrebbe molti commenti sotto il post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5575744" y="1684573"/>
            <a:ext cx="1236558" cy="331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 flipV="1">
            <a:off x="3431767" y="3297071"/>
            <a:ext cx="5483867" cy="121228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V="1">
            <a:off x="5718550" y="7533593"/>
            <a:ext cx="1638814" cy="76594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12822089" y="5698038"/>
            <a:ext cx="4685509" cy="1066278"/>
            <a:chOff x="0" y="0"/>
            <a:chExt cx="1234044" cy="2808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34043" cy="280830"/>
            </a:xfrm>
            <a:custGeom>
              <a:avLst/>
              <a:gdLst/>
              <a:ahLst/>
              <a:cxnLst/>
              <a:rect l="l" t="t" r="r" b="b"/>
              <a:pathLst>
                <a:path w="1234043" h="280830">
                  <a:moveTo>
                    <a:pt x="1234043" y="41308"/>
                  </a:moveTo>
                  <a:lnTo>
                    <a:pt x="1234043" y="239523"/>
                  </a:lnTo>
                  <a:cubicBezTo>
                    <a:pt x="1234043" y="262336"/>
                    <a:pt x="1215549" y="280830"/>
                    <a:pt x="1192736" y="280830"/>
                  </a:cubicBezTo>
                  <a:lnTo>
                    <a:pt x="41308" y="280830"/>
                  </a:lnTo>
                  <a:cubicBezTo>
                    <a:pt x="18494" y="280830"/>
                    <a:pt x="0" y="262336"/>
                    <a:pt x="0" y="239523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234044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Promette qualcosa che non esiste</a:t>
              </a:r>
            </a:p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(tipico clickbait)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822089" y="7533593"/>
            <a:ext cx="4685509" cy="1066278"/>
            <a:chOff x="0" y="0"/>
            <a:chExt cx="1234044" cy="28083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4043" cy="280830"/>
            </a:xfrm>
            <a:custGeom>
              <a:avLst/>
              <a:gdLst/>
              <a:ahLst/>
              <a:cxnLst/>
              <a:rect l="l" t="t" r="r" b="b"/>
              <a:pathLst>
                <a:path w="1234043" h="280830">
                  <a:moveTo>
                    <a:pt x="1234043" y="41308"/>
                  </a:moveTo>
                  <a:lnTo>
                    <a:pt x="1234043" y="239523"/>
                  </a:lnTo>
                  <a:cubicBezTo>
                    <a:pt x="1234043" y="262336"/>
                    <a:pt x="1215549" y="280830"/>
                    <a:pt x="1192736" y="280830"/>
                  </a:cubicBezTo>
                  <a:lnTo>
                    <a:pt x="41308" y="280830"/>
                  </a:lnTo>
                  <a:cubicBezTo>
                    <a:pt x="18494" y="280830"/>
                    <a:pt x="0" y="262336"/>
                    <a:pt x="0" y="239523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34044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Usa i commenti come prova</a:t>
              </a:r>
            </a:p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(manipolazione dell’engagement)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822089" y="3452486"/>
            <a:ext cx="4437211" cy="1227087"/>
            <a:chOff x="0" y="0"/>
            <a:chExt cx="1168648" cy="32318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68648" cy="323183"/>
            </a:xfrm>
            <a:custGeom>
              <a:avLst/>
              <a:gdLst/>
              <a:ahLst/>
              <a:cxnLst/>
              <a:rect l="l" t="t" r="r" b="b"/>
              <a:pathLst>
                <a:path w="1168648" h="323183">
                  <a:moveTo>
                    <a:pt x="1168648" y="43619"/>
                  </a:moveTo>
                  <a:lnTo>
                    <a:pt x="1168648" y="279564"/>
                  </a:lnTo>
                  <a:cubicBezTo>
                    <a:pt x="1168648" y="291133"/>
                    <a:pt x="1164053" y="302227"/>
                    <a:pt x="1155872" y="310408"/>
                  </a:cubicBezTo>
                  <a:cubicBezTo>
                    <a:pt x="1147692" y="318588"/>
                    <a:pt x="1136597" y="323183"/>
                    <a:pt x="1125029" y="323183"/>
                  </a:cubicBezTo>
                  <a:lnTo>
                    <a:pt x="43619" y="323183"/>
                  </a:lnTo>
                  <a:cubicBezTo>
                    <a:pt x="32051" y="323183"/>
                    <a:pt x="20956" y="318588"/>
                    <a:pt x="12776" y="310408"/>
                  </a:cubicBezTo>
                  <a:cubicBezTo>
                    <a:pt x="4596" y="302227"/>
                    <a:pt x="0" y="291133"/>
                    <a:pt x="0" y="279564"/>
                  </a:cubicBezTo>
                  <a:lnTo>
                    <a:pt x="0" y="43619"/>
                  </a:lnTo>
                  <a:cubicBezTo>
                    <a:pt x="0" y="32051"/>
                    <a:pt x="4596" y="20956"/>
                    <a:pt x="12776" y="12776"/>
                  </a:cubicBezTo>
                  <a:cubicBezTo>
                    <a:pt x="20956" y="4596"/>
                    <a:pt x="32051" y="0"/>
                    <a:pt x="43619" y="0"/>
                  </a:cubicBezTo>
                  <a:lnTo>
                    <a:pt x="1125029" y="0"/>
                  </a:lnTo>
                  <a:cubicBezTo>
                    <a:pt x="1136597" y="0"/>
                    <a:pt x="1147692" y="4596"/>
                    <a:pt x="1155872" y="12776"/>
                  </a:cubicBezTo>
                  <a:cubicBezTo>
                    <a:pt x="1164053" y="20956"/>
                    <a:pt x="1168648" y="32051"/>
                    <a:pt x="1168648" y="43619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1168648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peso che “solleva” è irrealistico</a:t>
              </a:r>
            </a:p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(una sola persona non potrebbe farlo)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11346702" y="3123678"/>
            <a:ext cx="1475387" cy="94235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V="1">
            <a:off x="10297647" y="6231177"/>
            <a:ext cx="2524441" cy="186324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V="1">
            <a:off x="9702661" y="8066732"/>
            <a:ext cx="3119428" cy="3922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2FFF4B9-42AA-54E1-E451-E4F75C236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22692"/>
            <a:ext cx="5992473" cy="882140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62302" y="1482768"/>
            <a:ext cx="4213442" cy="1066278"/>
            <a:chOff x="0" y="0"/>
            <a:chExt cx="1109713" cy="2808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9713" cy="280830"/>
            </a:xfrm>
            <a:custGeom>
              <a:avLst/>
              <a:gdLst/>
              <a:ahLst/>
              <a:cxnLst/>
              <a:rect l="l" t="t" r="r" b="b"/>
              <a:pathLst>
                <a:path w="1109713" h="280830">
                  <a:moveTo>
                    <a:pt x="1109713" y="45936"/>
                  </a:moveTo>
                  <a:lnTo>
                    <a:pt x="1109713" y="234895"/>
                  </a:lnTo>
                  <a:cubicBezTo>
                    <a:pt x="1109713" y="247078"/>
                    <a:pt x="1104874" y="258762"/>
                    <a:pt x="1096259" y="267376"/>
                  </a:cubicBezTo>
                  <a:cubicBezTo>
                    <a:pt x="1087644" y="275991"/>
                    <a:pt x="1075960" y="280830"/>
                    <a:pt x="1063777" y="280830"/>
                  </a:cubicBezTo>
                  <a:lnTo>
                    <a:pt x="45936" y="280830"/>
                  </a:lnTo>
                  <a:cubicBezTo>
                    <a:pt x="33753" y="280830"/>
                    <a:pt x="22069" y="275991"/>
                    <a:pt x="13454" y="267376"/>
                  </a:cubicBezTo>
                  <a:cubicBezTo>
                    <a:pt x="4840" y="258762"/>
                    <a:pt x="0" y="247078"/>
                    <a:pt x="0" y="234895"/>
                  </a:cubicBezTo>
                  <a:lnTo>
                    <a:pt x="0" y="45936"/>
                  </a:lnTo>
                  <a:cubicBezTo>
                    <a:pt x="0" y="33753"/>
                    <a:pt x="4840" y="22069"/>
                    <a:pt x="13454" y="13454"/>
                  </a:cubicBezTo>
                  <a:cubicBezTo>
                    <a:pt x="22069" y="4840"/>
                    <a:pt x="33753" y="0"/>
                    <a:pt x="45936" y="0"/>
                  </a:cubicBezTo>
                  <a:lnTo>
                    <a:pt x="1063777" y="0"/>
                  </a:lnTo>
                  <a:cubicBezTo>
                    <a:pt x="1089147" y="0"/>
                    <a:pt x="1109713" y="20566"/>
                    <a:pt x="1109713" y="45936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9713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c’è immagine del profilo e l’account non è verificato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95505" y="4509356"/>
            <a:ext cx="4072525" cy="1531887"/>
            <a:chOff x="0" y="0"/>
            <a:chExt cx="1072599" cy="4034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2599" cy="403460"/>
            </a:xfrm>
            <a:custGeom>
              <a:avLst/>
              <a:gdLst/>
              <a:ahLst/>
              <a:cxnLst/>
              <a:rect l="l" t="t" r="r" b="b"/>
              <a:pathLst>
                <a:path w="1072599" h="403460">
                  <a:moveTo>
                    <a:pt x="1072599" y="47525"/>
                  </a:moveTo>
                  <a:lnTo>
                    <a:pt x="1072599" y="355935"/>
                  </a:lnTo>
                  <a:cubicBezTo>
                    <a:pt x="1072599" y="368539"/>
                    <a:pt x="1067592" y="380627"/>
                    <a:pt x="1058679" y="389540"/>
                  </a:cubicBezTo>
                  <a:cubicBezTo>
                    <a:pt x="1049767" y="398453"/>
                    <a:pt x="1037678" y="403460"/>
                    <a:pt x="1025074" y="403460"/>
                  </a:cubicBezTo>
                  <a:lnTo>
                    <a:pt x="47525" y="403460"/>
                  </a:lnTo>
                  <a:cubicBezTo>
                    <a:pt x="34921" y="403460"/>
                    <a:pt x="22833" y="398453"/>
                    <a:pt x="13920" y="389540"/>
                  </a:cubicBezTo>
                  <a:cubicBezTo>
                    <a:pt x="5007" y="380627"/>
                    <a:pt x="0" y="368539"/>
                    <a:pt x="0" y="355935"/>
                  </a:cubicBezTo>
                  <a:lnTo>
                    <a:pt x="0" y="47525"/>
                  </a:lnTo>
                  <a:cubicBezTo>
                    <a:pt x="0" y="34921"/>
                    <a:pt x="5007" y="22833"/>
                    <a:pt x="13920" y="13920"/>
                  </a:cubicBezTo>
                  <a:cubicBezTo>
                    <a:pt x="22833" y="5007"/>
                    <a:pt x="34921" y="0"/>
                    <a:pt x="47525" y="0"/>
                  </a:cubicBezTo>
                  <a:lnTo>
                    <a:pt x="1025074" y="0"/>
                  </a:lnTo>
                  <a:cubicBezTo>
                    <a:pt x="1037678" y="0"/>
                    <a:pt x="1049767" y="5007"/>
                    <a:pt x="1058679" y="13920"/>
                  </a:cubicBezTo>
                  <a:cubicBezTo>
                    <a:pt x="1067592" y="22833"/>
                    <a:pt x="1072599" y="34921"/>
                    <a:pt x="1072599" y="47525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2599" cy="422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Foto di scarsa qualità e proveniente da un altro film</a:t>
              </a:r>
            </a:p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(non ha nulla a che vedere con il contenuto)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5505" y="7766398"/>
            <a:ext cx="4323045" cy="1227087"/>
            <a:chOff x="0" y="0"/>
            <a:chExt cx="1138580" cy="3231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8580" cy="323183"/>
            </a:xfrm>
            <a:custGeom>
              <a:avLst/>
              <a:gdLst/>
              <a:ahLst/>
              <a:cxnLst/>
              <a:rect l="l" t="t" r="r" b="b"/>
              <a:pathLst>
                <a:path w="1138580" h="323183">
                  <a:moveTo>
                    <a:pt x="1138580" y="44771"/>
                  </a:moveTo>
                  <a:lnTo>
                    <a:pt x="1138580" y="278412"/>
                  </a:lnTo>
                  <a:cubicBezTo>
                    <a:pt x="1138580" y="290286"/>
                    <a:pt x="1133863" y="301674"/>
                    <a:pt x="1125467" y="310070"/>
                  </a:cubicBezTo>
                  <a:cubicBezTo>
                    <a:pt x="1117070" y="318466"/>
                    <a:pt x="1105683" y="323183"/>
                    <a:pt x="1093809" y="323183"/>
                  </a:cubicBezTo>
                  <a:lnTo>
                    <a:pt x="44771" y="323183"/>
                  </a:lnTo>
                  <a:cubicBezTo>
                    <a:pt x="20045" y="323183"/>
                    <a:pt x="0" y="303139"/>
                    <a:pt x="0" y="278412"/>
                  </a:cubicBezTo>
                  <a:lnTo>
                    <a:pt x="0" y="44771"/>
                  </a:lnTo>
                  <a:cubicBezTo>
                    <a:pt x="0" y="20045"/>
                    <a:pt x="20045" y="0"/>
                    <a:pt x="44771" y="0"/>
                  </a:cubicBezTo>
                  <a:lnTo>
                    <a:pt x="1093809" y="0"/>
                  </a:lnTo>
                  <a:cubicBezTo>
                    <a:pt x="1118535" y="0"/>
                    <a:pt x="1138580" y="20045"/>
                    <a:pt x="1138580" y="44771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138580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fisiologicamente impossibile cantare per 4 minuti senza respirare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5575744" y="1684573"/>
            <a:ext cx="1236558" cy="331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 flipV="1">
            <a:off x="3431767" y="3281414"/>
            <a:ext cx="3380535" cy="122794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V="1">
            <a:off x="5718550" y="6925125"/>
            <a:ext cx="1093752" cy="145481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12573791" y="2262514"/>
            <a:ext cx="4685509" cy="1227087"/>
            <a:chOff x="0" y="0"/>
            <a:chExt cx="1234044" cy="3231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34043" cy="323183"/>
            </a:xfrm>
            <a:custGeom>
              <a:avLst/>
              <a:gdLst/>
              <a:ahLst/>
              <a:cxnLst/>
              <a:rect l="l" t="t" r="r" b="b"/>
              <a:pathLst>
                <a:path w="1234043" h="323183">
                  <a:moveTo>
                    <a:pt x="1234043" y="41308"/>
                  </a:moveTo>
                  <a:lnTo>
                    <a:pt x="1234043" y="281876"/>
                  </a:lnTo>
                  <a:cubicBezTo>
                    <a:pt x="1234043" y="304689"/>
                    <a:pt x="1215549" y="323183"/>
                    <a:pt x="1192736" y="323183"/>
                  </a:cubicBezTo>
                  <a:lnTo>
                    <a:pt x="41308" y="323183"/>
                  </a:lnTo>
                  <a:cubicBezTo>
                    <a:pt x="18494" y="323183"/>
                    <a:pt x="0" y="304689"/>
                    <a:pt x="0" y="281876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234044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Una squadra professionistica non pubblicherebbe tattiche “segrete” su Instagram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872697" y="7660232"/>
            <a:ext cx="4685509" cy="1227087"/>
            <a:chOff x="0" y="0"/>
            <a:chExt cx="1234044" cy="3231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4043" cy="323183"/>
            </a:xfrm>
            <a:custGeom>
              <a:avLst/>
              <a:gdLst/>
              <a:ahLst/>
              <a:cxnLst/>
              <a:rect l="l" t="t" r="r" b="b"/>
              <a:pathLst>
                <a:path w="1234043" h="323183">
                  <a:moveTo>
                    <a:pt x="1234043" y="41308"/>
                  </a:moveTo>
                  <a:lnTo>
                    <a:pt x="1234043" y="281876"/>
                  </a:lnTo>
                  <a:cubicBezTo>
                    <a:pt x="1234043" y="304689"/>
                    <a:pt x="1215549" y="323183"/>
                    <a:pt x="1192736" y="323183"/>
                  </a:cubicBezTo>
                  <a:lnTo>
                    <a:pt x="41308" y="323183"/>
                  </a:lnTo>
                  <a:cubicBezTo>
                    <a:pt x="18494" y="323183"/>
                    <a:pt x="0" y="304689"/>
                    <a:pt x="0" y="281876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34044" cy="342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Richiede like in cambio di qualcosa</a:t>
              </a:r>
            </a:p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(esca per la viralità)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946237" y="5275300"/>
            <a:ext cx="4437211" cy="922287"/>
            <a:chOff x="0" y="0"/>
            <a:chExt cx="1168648" cy="24290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68648" cy="242907"/>
            </a:xfrm>
            <a:custGeom>
              <a:avLst/>
              <a:gdLst/>
              <a:ahLst/>
              <a:cxnLst/>
              <a:rect l="l" t="t" r="r" b="b"/>
              <a:pathLst>
                <a:path w="1168648" h="242907">
                  <a:moveTo>
                    <a:pt x="1168648" y="43619"/>
                  </a:moveTo>
                  <a:lnTo>
                    <a:pt x="1168648" y="199288"/>
                  </a:lnTo>
                  <a:cubicBezTo>
                    <a:pt x="1168648" y="210856"/>
                    <a:pt x="1164053" y="221951"/>
                    <a:pt x="1155872" y="230131"/>
                  </a:cubicBezTo>
                  <a:cubicBezTo>
                    <a:pt x="1147692" y="238311"/>
                    <a:pt x="1136597" y="242907"/>
                    <a:pt x="1125029" y="242907"/>
                  </a:cubicBezTo>
                  <a:lnTo>
                    <a:pt x="43619" y="242907"/>
                  </a:lnTo>
                  <a:cubicBezTo>
                    <a:pt x="32051" y="242907"/>
                    <a:pt x="20956" y="238311"/>
                    <a:pt x="12776" y="230131"/>
                  </a:cubicBezTo>
                  <a:cubicBezTo>
                    <a:pt x="4596" y="221951"/>
                    <a:pt x="0" y="210856"/>
                    <a:pt x="0" y="199288"/>
                  </a:cubicBezTo>
                  <a:lnTo>
                    <a:pt x="0" y="43619"/>
                  </a:lnTo>
                  <a:cubicBezTo>
                    <a:pt x="0" y="32051"/>
                    <a:pt x="4596" y="20956"/>
                    <a:pt x="12776" y="12776"/>
                  </a:cubicBezTo>
                  <a:cubicBezTo>
                    <a:pt x="20956" y="4596"/>
                    <a:pt x="32051" y="0"/>
                    <a:pt x="43619" y="0"/>
                  </a:cubicBezTo>
                  <a:lnTo>
                    <a:pt x="1125029" y="0"/>
                  </a:lnTo>
                  <a:cubicBezTo>
                    <a:pt x="1136597" y="0"/>
                    <a:pt x="1147692" y="4596"/>
                    <a:pt x="1155872" y="12776"/>
                  </a:cubicBezTo>
                  <a:cubicBezTo>
                    <a:pt x="1164053" y="20956"/>
                    <a:pt x="1168648" y="32051"/>
                    <a:pt x="1168648" y="43619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1168648" cy="261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mostra alcuna prova reale</a:t>
              </a:r>
            </a:p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(data, fonte, link o screenshot)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 flipV="1">
            <a:off x="11205784" y="5736443"/>
            <a:ext cx="1740453" cy="2155215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V="1">
            <a:off x="11722483" y="2876057"/>
            <a:ext cx="851308" cy="343552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V="1">
            <a:off x="11256393" y="8273776"/>
            <a:ext cx="1616304" cy="45273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5D30748-EFC2-5A28-0765-85F3B9458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510" y="1226089"/>
            <a:ext cx="5513994" cy="823889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62302" y="1482768"/>
            <a:ext cx="4213442" cy="1066278"/>
            <a:chOff x="0" y="0"/>
            <a:chExt cx="1109713" cy="2808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9713" cy="280830"/>
            </a:xfrm>
            <a:custGeom>
              <a:avLst/>
              <a:gdLst/>
              <a:ahLst/>
              <a:cxnLst/>
              <a:rect l="l" t="t" r="r" b="b"/>
              <a:pathLst>
                <a:path w="1109713" h="280830">
                  <a:moveTo>
                    <a:pt x="1109713" y="45936"/>
                  </a:moveTo>
                  <a:lnTo>
                    <a:pt x="1109713" y="234895"/>
                  </a:lnTo>
                  <a:cubicBezTo>
                    <a:pt x="1109713" y="247078"/>
                    <a:pt x="1104874" y="258762"/>
                    <a:pt x="1096259" y="267376"/>
                  </a:cubicBezTo>
                  <a:cubicBezTo>
                    <a:pt x="1087644" y="275991"/>
                    <a:pt x="1075960" y="280830"/>
                    <a:pt x="1063777" y="280830"/>
                  </a:cubicBezTo>
                  <a:lnTo>
                    <a:pt x="45936" y="280830"/>
                  </a:lnTo>
                  <a:cubicBezTo>
                    <a:pt x="33753" y="280830"/>
                    <a:pt x="22069" y="275991"/>
                    <a:pt x="13454" y="267376"/>
                  </a:cubicBezTo>
                  <a:cubicBezTo>
                    <a:pt x="4840" y="258762"/>
                    <a:pt x="0" y="247078"/>
                    <a:pt x="0" y="234895"/>
                  </a:cubicBezTo>
                  <a:lnTo>
                    <a:pt x="0" y="45936"/>
                  </a:lnTo>
                  <a:cubicBezTo>
                    <a:pt x="0" y="33753"/>
                    <a:pt x="4840" y="22069"/>
                    <a:pt x="13454" y="13454"/>
                  </a:cubicBezTo>
                  <a:cubicBezTo>
                    <a:pt x="22069" y="4840"/>
                    <a:pt x="33753" y="0"/>
                    <a:pt x="45936" y="0"/>
                  </a:cubicBezTo>
                  <a:lnTo>
                    <a:pt x="1063777" y="0"/>
                  </a:lnTo>
                  <a:cubicBezTo>
                    <a:pt x="1089147" y="0"/>
                    <a:pt x="1109713" y="20566"/>
                    <a:pt x="1109713" y="45936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9713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Anche se la foto di Iga è reale, l’account non è verificato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11505" y="6894288"/>
            <a:ext cx="4072525" cy="1836687"/>
            <a:chOff x="0" y="0"/>
            <a:chExt cx="1072599" cy="48373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2599" cy="483737"/>
            </a:xfrm>
            <a:custGeom>
              <a:avLst/>
              <a:gdLst/>
              <a:ahLst/>
              <a:cxnLst/>
              <a:rect l="l" t="t" r="r" b="b"/>
              <a:pathLst>
                <a:path w="1072599" h="483737">
                  <a:moveTo>
                    <a:pt x="1072599" y="47525"/>
                  </a:moveTo>
                  <a:lnTo>
                    <a:pt x="1072599" y="436211"/>
                  </a:lnTo>
                  <a:cubicBezTo>
                    <a:pt x="1072599" y="448816"/>
                    <a:pt x="1067592" y="460904"/>
                    <a:pt x="1058679" y="469817"/>
                  </a:cubicBezTo>
                  <a:cubicBezTo>
                    <a:pt x="1049767" y="478729"/>
                    <a:pt x="1037678" y="483737"/>
                    <a:pt x="1025074" y="483737"/>
                  </a:cubicBezTo>
                  <a:lnTo>
                    <a:pt x="47525" y="483737"/>
                  </a:lnTo>
                  <a:cubicBezTo>
                    <a:pt x="34921" y="483737"/>
                    <a:pt x="22833" y="478729"/>
                    <a:pt x="13920" y="469817"/>
                  </a:cubicBezTo>
                  <a:cubicBezTo>
                    <a:pt x="5007" y="460904"/>
                    <a:pt x="0" y="448816"/>
                    <a:pt x="0" y="436211"/>
                  </a:cubicBezTo>
                  <a:lnTo>
                    <a:pt x="0" y="47525"/>
                  </a:lnTo>
                  <a:cubicBezTo>
                    <a:pt x="0" y="34921"/>
                    <a:pt x="5007" y="22833"/>
                    <a:pt x="13920" y="13920"/>
                  </a:cubicBezTo>
                  <a:cubicBezTo>
                    <a:pt x="22833" y="5007"/>
                    <a:pt x="34921" y="0"/>
                    <a:pt x="47525" y="0"/>
                  </a:cubicBezTo>
                  <a:lnTo>
                    <a:pt x="1025074" y="0"/>
                  </a:lnTo>
                  <a:cubicBezTo>
                    <a:pt x="1037678" y="0"/>
                    <a:pt x="1049767" y="5007"/>
                    <a:pt x="1058679" y="13920"/>
                  </a:cubicBezTo>
                  <a:cubicBezTo>
                    <a:pt x="1067592" y="22833"/>
                    <a:pt x="1072599" y="34921"/>
                    <a:pt x="1072599" y="47525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2599" cy="502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foto proviene dal suo profilo Instagram e non ha nulla a che vedere con il contenuto, oltre a essere di bassa qualità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4114" y="3664445"/>
            <a:ext cx="4323045" cy="1066278"/>
            <a:chOff x="0" y="0"/>
            <a:chExt cx="1138580" cy="2808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8580" cy="280830"/>
            </a:xfrm>
            <a:custGeom>
              <a:avLst/>
              <a:gdLst/>
              <a:ahLst/>
              <a:cxnLst/>
              <a:rect l="l" t="t" r="r" b="b"/>
              <a:pathLst>
                <a:path w="1138580" h="280830">
                  <a:moveTo>
                    <a:pt x="1138580" y="44771"/>
                  </a:moveTo>
                  <a:lnTo>
                    <a:pt x="1138580" y="236059"/>
                  </a:lnTo>
                  <a:cubicBezTo>
                    <a:pt x="1138580" y="260786"/>
                    <a:pt x="1118535" y="280830"/>
                    <a:pt x="1093809" y="280830"/>
                  </a:cubicBezTo>
                  <a:lnTo>
                    <a:pt x="44771" y="280830"/>
                  </a:lnTo>
                  <a:cubicBezTo>
                    <a:pt x="20045" y="280830"/>
                    <a:pt x="0" y="260786"/>
                    <a:pt x="0" y="236059"/>
                  </a:cubicBezTo>
                  <a:lnTo>
                    <a:pt x="0" y="44771"/>
                  </a:lnTo>
                  <a:cubicBezTo>
                    <a:pt x="0" y="20045"/>
                    <a:pt x="20045" y="0"/>
                    <a:pt x="44771" y="0"/>
                  </a:cubicBezTo>
                  <a:lnTo>
                    <a:pt x="1093809" y="0"/>
                  </a:lnTo>
                  <a:cubicBezTo>
                    <a:pt x="1118535" y="0"/>
                    <a:pt x="1138580" y="20045"/>
                    <a:pt x="1138580" y="44771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138580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Attribuisce a una persona famosa una challenge falsa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5575744" y="1684573"/>
            <a:ext cx="1236558" cy="331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 flipV="1">
            <a:off x="3647768" y="5981850"/>
            <a:ext cx="3405266" cy="91243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V="1">
            <a:off x="5577159" y="2659112"/>
            <a:ext cx="1357773" cy="153847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12872697" y="7660232"/>
            <a:ext cx="4685509" cy="1066278"/>
            <a:chOff x="0" y="0"/>
            <a:chExt cx="1234044" cy="2808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34043" cy="280830"/>
            </a:xfrm>
            <a:custGeom>
              <a:avLst/>
              <a:gdLst/>
              <a:ahLst/>
              <a:cxnLst/>
              <a:rect l="l" t="t" r="r" b="b"/>
              <a:pathLst>
                <a:path w="1234043" h="280830">
                  <a:moveTo>
                    <a:pt x="1234043" y="41308"/>
                  </a:moveTo>
                  <a:lnTo>
                    <a:pt x="1234043" y="239523"/>
                  </a:lnTo>
                  <a:cubicBezTo>
                    <a:pt x="1234043" y="262336"/>
                    <a:pt x="1215549" y="280830"/>
                    <a:pt x="1192736" y="280830"/>
                  </a:cubicBezTo>
                  <a:lnTo>
                    <a:pt x="41308" y="280830"/>
                  </a:lnTo>
                  <a:cubicBezTo>
                    <a:pt x="18494" y="280830"/>
                    <a:pt x="0" y="262336"/>
                    <a:pt x="0" y="239523"/>
                  </a:cubicBezTo>
                  <a:lnTo>
                    <a:pt x="0" y="41308"/>
                  </a:lnTo>
                  <a:cubicBezTo>
                    <a:pt x="0" y="18494"/>
                    <a:pt x="18494" y="0"/>
                    <a:pt x="41308" y="0"/>
                  </a:cubicBezTo>
                  <a:lnTo>
                    <a:pt x="1192736" y="0"/>
                  </a:lnTo>
                  <a:cubicBezTo>
                    <a:pt x="1215549" y="0"/>
                    <a:pt x="1234043" y="18494"/>
                    <a:pt x="1234043" y="41308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234044" cy="299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Incoraggia a filmarsi e a esporsi senza riflettere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946237" y="5275300"/>
            <a:ext cx="4437211" cy="768785"/>
            <a:chOff x="0" y="0"/>
            <a:chExt cx="1168648" cy="2024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68648" cy="202478"/>
            </a:xfrm>
            <a:custGeom>
              <a:avLst/>
              <a:gdLst/>
              <a:ahLst/>
              <a:cxnLst/>
              <a:rect l="l" t="t" r="r" b="b"/>
              <a:pathLst>
                <a:path w="1168648" h="202478">
                  <a:moveTo>
                    <a:pt x="1168648" y="43619"/>
                  </a:moveTo>
                  <a:lnTo>
                    <a:pt x="1168648" y="158859"/>
                  </a:lnTo>
                  <a:cubicBezTo>
                    <a:pt x="1168648" y="170428"/>
                    <a:pt x="1164053" y="181522"/>
                    <a:pt x="1155872" y="189703"/>
                  </a:cubicBezTo>
                  <a:cubicBezTo>
                    <a:pt x="1147692" y="197883"/>
                    <a:pt x="1136597" y="202478"/>
                    <a:pt x="1125029" y="202478"/>
                  </a:cubicBezTo>
                  <a:lnTo>
                    <a:pt x="43619" y="202478"/>
                  </a:lnTo>
                  <a:cubicBezTo>
                    <a:pt x="32051" y="202478"/>
                    <a:pt x="20956" y="197883"/>
                    <a:pt x="12776" y="189703"/>
                  </a:cubicBezTo>
                  <a:cubicBezTo>
                    <a:pt x="4596" y="181522"/>
                    <a:pt x="0" y="170428"/>
                    <a:pt x="0" y="158859"/>
                  </a:cubicBezTo>
                  <a:lnTo>
                    <a:pt x="0" y="43619"/>
                  </a:lnTo>
                  <a:cubicBezTo>
                    <a:pt x="0" y="32051"/>
                    <a:pt x="4596" y="20956"/>
                    <a:pt x="12776" y="12776"/>
                  </a:cubicBezTo>
                  <a:cubicBezTo>
                    <a:pt x="20956" y="4596"/>
                    <a:pt x="32051" y="0"/>
                    <a:pt x="43619" y="0"/>
                  </a:cubicBezTo>
                  <a:lnTo>
                    <a:pt x="1125029" y="0"/>
                  </a:lnTo>
                  <a:cubicBezTo>
                    <a:pt x="1136597" y="0"/>
                    <a:pt x="1147692" y="4596"/>
                    <a:pt x="1155872" y="12776"/>
                  </a:cubicBezTo>
                  <a:cubicBezTo>
                    <a:pt x="1164053" y="20956"/>
                    <a:pt x="1168648" y="32051"/>
                    <a:pt x="1168648" y="43619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168648" cy="221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0"/>
                </a:lnSpc>
              </a:pPr>
              <a:r>
                <a:rPr lang="en-US" sz="20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Promuove un’attività non sicura</a:t>
              </a:r>
            </a:p>
          </p:txBody>
        </p:sp>
      </p:grpSp>
      <p:sp>
        <p:nvSpPr>
          <p:cNvPr id="21" name="AutoShape 21"/>
          <p:cNvSpPr/>
          <p:nvPr/>
        </p:nvSpPr>
        <p:spPr>
          <a:xfrm flipV="1">
            <a:off x="11205784" y="5659692"/>
            <a:ext cx="1740453" cy="2231966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2" name="AutoShape 22"/>
          <p:cNvSpPr/>
          <p:nvPr/>
        </p:nvSpPr>
        <p:spPr>
          <a:xfrm flipV="1">
            <a:off x="11256393" y="8193371"/>
            <a:ext cx="1616304" cy="53313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7D75F8-FE9C-C51E-C020-01FF42DD4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67400" y="579672"/>
            <a:ext cx="6553200" cy="1294923"/>
            <a:chOff x="0" y="0"/>
            <a:chExt cx="8737600" cy="17265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37600" cy="1726563"/>
            </a:xfrm>
            <a:custGeom>
              <a:avLst/>
              <a:gdLst/>
              <a:ahLst/>
              <a:cxnLst/>
              <a:rect l="l" t="t" r="r" b="b"/>
              <a:pathLst>
                <a:path w="8737600" h="1726563">
                  <a:moveTo>
                    <a:pt x="0" y="0"/>
                  </a:moveTo>
                  <a:lnTo>
                    <a:pt x="8737600" y="0"/>
                  </a:lnTo>
                  <a:lnTo>
                    <a:pt x="8737600" y="1726563"/>
                  </a:lnTo>
                  <a:lnTo>
                    <a:pt x="0" y="172656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8607" b="-4860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8737600" cy="1717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536"/>
                </a:lnSpc>
              </a:pPr>
              <a:r>
                <a:rPr lang="en-US" sz="42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Punti importanti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861560" y="2251016"/>
            <a:ext cx="4145280" cy="2662374"/>
            <a:chOff x="0" y="0"/>
            <a:chExt cx="5527040" cy="3549831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527040" cy="3549831"/>
              <a:chOff x="0" y="0"/>
              <a:chExt cx="5527040" cy="35498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5527040" cy="3549760"/>
              </a:xfrm>
              <a:custGeom>
                <a:avLst/>
                <a:gdLst/>
                <a:ahLst/>
                <a:cxnLst/>
                <a:rect l="l" t="t" r="r" b="b"/>
                <a:pathLst>
                  <a:path w="5527040" h="3549760">
                    <a:moveTo>
                      <a:pt x="0" y="515764"/>
                    </a:moveTo>
                    <a:cubicBezTo>
                      <a:pt x="0" y="230895"/>
                      <a:pt x="412369" y="0"/>
                      <a:pt x="921131" y="0"/>
                    </a:cubicBezTo>
                    <a:lnTo>
                      <a:pt x="4605909" y="0"/>
                    </a:lnTo>
                    <a:cubicBezTo>
                      <a:pt x="5114671" y="0"/>
                      <a:pt x="5527040" y="230895"/>
                      <a:pt x="5527040" y="515764"/>
                    </a:cubicBezTo>
                    <a:lnTo>
                      <a:pt x="5527040" y="3033997"/>
                    </a:lnTo>
                    <a:cubicBezTo>
                      <a:pt x="5527040" y="3318865"/>
                      <a:pt x="5114671" y="3549760"/>
                      <a:pt x="4605909" y="3549760"/>
                    </a:cubicBezTo>
                    <a:lnTo>
                      <a:pt x="921131" y="3549760"/>
                    </a:lnTo>
                    <a:cubicBezTo>
                      <a:pt x="412369" y="3549831"/>
                      <a:pt x="0" y="3318865"/>
                      <a:pt x="0" y="3033997"/>
                    </a:cubicBezTo>
                    <a:lnTo>
                      <a:pt x="0" y="515764"/>
                    </a:lnTo>
                    <a:close/>
                  </a:path>
                </a:pathLst>
              </a:custGeom>
              <a:solidFill>
                <a:srgbClr val="50B264"/>
              </a:solid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467360" y="1400266"/>
              <a:ext cx="4592320" cy="730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 media digitali possono essere molto utili e divertenti.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81160" y="2251016"/>
            <a:ext cx="4145280" cy="2662374"/>
            <a:chOff x="0" y="0"/>
            <a:chExt cx="5527040" cy="354983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527040" cy="3549831"/>
              <a:chOff x="0" y="0"/>
              <a:chExt cx="5527040" cy="354983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527040" cy="3549760"/>
              </a:xfrm>
              <a:custGeom>
                <a:avLst/>
                <a:gdLst/>
                <a:ahLst/>
                <a:cxnLst/>
                <a:rect l="l" t="t" r="r" b="b"/>
                <a:pathLst>
                  <a:path w="5527040" h="3549760">
                    <a:moveTo>
                      <a:pt x="0" y="515764"/>
                    </a:moveTo>
                    <a:cubicBezTo>
                      <a:pt x="0" y="230895"/>
                      <a:pt x="412369" y="0"/>
                      <a:pt x="921131" y="0"/>
                    </a:cubicBezTo>
                    <a:lnTo>
                      <a:pt x="4605909" y="0"/>
                    </a:lnTo>
                    <a:cubicBezTo>
                      <a:pt x="5114671" y="0"/>
                      <a:pt x="5527040" y="230895"/>
                      <a:pt x="5527040" y="515764"/>
                    </a:cubicBezTo>
                    <a:lnTo>
                      <a:pt x="5527040" y="3033997"/>
                    </a:lnTo>
                    <a:cubicBezTo>
                      <a:pt x="5527040" y="3318865"/>
                      <a:pt x="5114671" y="3549760"/>
                      <a:pt x="4605909" y="3549760"/>
                    </a:cubicBezTo>
                    <a:lnTo>
                      <a:pt x="921131" y="3549760"/>
                    </a:lnTo>
                    <a:cubicBezTo>
                      <a:pt x="412369" y="3549831"/>
                      <a:pt x="0" y="3318865"/>
                      <a:pt x="0" y="3033997"/>
                    </a:cubicBezTo>
                    <a:lnTo>
                      <a:pt x="0" y="515764"/>
                    </a:ln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467360" y="1044666"/>
              <a:ext cx="4592320" cy="1441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Possono anche influenzare il nostro sonno, la concentrazione e come ci sentiamo.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861560" y="5556423"/>
            <a:ext cx="4145280" cy="2662374"/>
            <a:chOff x="0" y="0"/>
            <a:chExt cx="5527040" cy="3549831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5527040" cy="3549831"/>
              <a:chOff x="0" y="0"/>
              <a:chExt cx="5527040" cy="354983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5527040" cy="3549831"/>
              </a:xfrm>
              <a:custGeom>
                <a:avLst/>
                <a:gdLst/>
                <a:ahLst/>
                <a:cxnLst/>
                <a:rect l="l" t="t" r="r" b="b"/>
                <a:pathLst>
                  <a:path w="5527040" h="3549831">
                    <a:moveTo>
                      <a:pt x="0" y="515764"/>
                    </a:moveTo>
                    <a:cubicBezTo>
                      <a:pt x="0" y="230895"/>
                      <a:pt x="412369" y="0"/>
                      <a:pt x="921131" y="0"/>
                    </a:cubicBezTo>
                    <a:lnTo>
                      <a:pt x="4605909" y="0"/>
                    </a:lnTo>
                    <a:cubicBezTo>
                      <a:pt x="5114671" y="0"/>
                      <a:pt x="5527040" y="230895"/>
                      <a:pt x="5527040" y="515764"/>
                    </a:cubicBezTo>
                    <a:lnTo>
                      <a:pt x="5527040" y="3034068"/>
                    </a:lnTo>
                    <a:cubicBezTo>
                      <a:pt x="5527040" y="3318936"/>
                      <a:pt x="5114671" y="3549831"/>
                      <a:pt x="4605909" y="3549831"/>
                    </a:cubicBezTo>
                    <a:lnTo>
                      <a:pt x="921131" y="3549831"/>
                    </a:lnTo>
                    <a:cubicBezTo>
                      <a:pt x="412369" y="3549831"/>
                      <a:pt x="0" y="3318865"/>
                      <a:pt x="0" y="3034068"/>
                    </a:cubicBezTo>
                    <a:close/>
                  </a:path>
                </a:pathLst>
              </a:custGeom>
              <a:solidFill>
                <a:srgbClr val="E3829C"/>
              </a:solid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467360" y="1400266"/>
              <a:ext cx="4592320" cy="730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Fare pause è importante per proteggere corpo e mente.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81160" y="5556423"/>
            <a:ext cx="4145280" cy="2662374"/>
            <a:chOff x="0" y="0"/>
            <a:chExt cx="5527040" cy="3549831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5527040" cy="3549831"/>
              <a:chOff x="0" y="0"/>
              <a:chExt cx="5527040" cy="354983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527040" cy="3549760"/>
              </a:xfrm>
              <a:custGeom>
                <a:avLst/>
                <a:gdLst/>
                <a:ahLst/>
                <a:cxnLst/>
                <a:rect l="l" t="t" r="r" b="b"/>
                <a:pathLst>
                  <a:path w="5527040" h="3549760">
                    <a:moveTo>
                      <a:pt x="0" y="515764"/>
                    </a:moveTo>
                    <a:cubicBezTo>
                      <a:pt x="0" y="230895"/>
                      <a:pt x="412369" y="0"/>
                      <a:pt x="921131" y="0"/>
                    </a:cubicBezTo>
                    <a:lnTo>
                      <a:pt x="4605909" y="0"/>
                    </a:lnTo>
                    <a:cubicBezTo>
                      <a:pt x="5114671" y="0"/>
                      <a:pt x="5527040" y="230895"/>
                      <a:pt x="5527040" y="515764"/>
                    </a:cubicBezTo>
                    <a:lnTo>
                      <a:pt x="5527040" y="3033997"/>
                    </a:lnTo>
                    <a:cubicBezTo>
                      <a:pt x="5527040" y="3318865"/>
                      <a:pt x="5114671" y="3549760"/>
                      <a:pt x="4605909" y="3549760"/>
                    </a:cubicBezTo>
                    <a:lnTo>
                      <a:pt x="921131" y="3549760"/>
                    </a:lnTo>
                    <a:cubicBezTo>
                      <a:pt x="412369" y="3549831"/>
                      <a:pt x="0" y="3318865"/>
                      <a:pt x="0" y="3033997"/>
                    </a:cubicBezTo>
                    <a:close/>
                  </a:path>
                </a:pathLst>
              </a:custGeom>
              <a:solidFill>
                <a:srgbClr val="FFED4C"/>
              </a:solid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467360" y="1400266"/>
              <a:ext cx="4592320" cy="730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Imparare ad autoregolarsi fa parte del benessere digitale.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30750" y="451783"/>
            <a:ext cx="8066766" cy="11079899"/>
            <a:chOff x="0" y="0"/>
            <a:chExt cx="9985972" cy="13715975"/>
          </a:xfrm>
        </p:grpSpPr>
        <p:sp>
          <p:nvSpPr>
            <p:cNvPr id="3" name="Freeform 3" descr="A cartoon of a person holding a phone  AI-generated content may be incorrect."/>
            <p:cNvSpPr/>
            <p:nvPr/>
          </p:nvSpPr>
          <p:spPr>
            <a:xfrm>
              <a:off x="0" y="0"/>
              <a:ext cx="9986010" cy="13716000"/>
            </a:xfrm>
            <a:custGeom>
              <a:avLst/>
              <a:gdLst/>
              <a:ahLst/>
              <a:cxnLst/>
              <a:rect l="l" t="t" r="r" b="b"/>
              <a:pathLst>
                <a:path w="9986010" h="13716000">
                  <a:moveTo>
                    <a:pt x="0" y="0"/>
                  </a:moveTo>
                  <a:lnTo>
                    <a:pt x="9986010" y="0"/>
                  </a:lnTo>
                  <a:lnTo>
                    <a:pt x="998601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4585" r="-29420" b="-97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81200" y="1028700"/>
            <a:ext cx="6251734" cy="3086100"/>
            <a:chOff x="0" y="0"/>
            <a:chExt cx="164655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46555" cy="812800"/>
            </a:xfrm>
            <a:custGeom>
              <a:avLst/>
              <a:gdLst/>
              <a:ahLst/>
              <a:cxnLst/>
              <a:rect l="l" t="t" r="r" b="b"/>
              <a:pathLst>
                <a:path w="1646555" h="812800">
                  <a:moveTo>
                    <a:pt x="1646555" y="35913"/>
                  </a:moveTo>
                  <a:lnTo>
                    <a:pt x="1646555" y="776887"/>
                  </a:lnTo>
                  <a:cubicBezTo>
                    <a:pt x="1646555" y="796721"/>
                    <a:pt x="1630476" y="812800"/>
                    <a:pt x="1610642" y="812800"/>
                  </a:cubicBezTo>
                  <a:lnTo>
                    <a:pt x="35913" y="812800"/>
                  </a:lnTo>
                  <a:cubicBezTo>
                    <a:pt x="16079" y="812800"/>
                    <a:pt x="0" y="796721"/>
                    <a:pt x="0" y="776887"/>
                  </a:cubicBezTo>
                  <a:lnTo>
                    <a:pt x="0" y="35913"/>
                  </a:lnTo>
                  <a:cubicBezTo>
                    <a:pt x="0" y="16079"/>
                    <a:pt x="16079" y="0"/>
                    <a:pt x="35913" y="0"/>
                  </a:cubicBezTo>
                  <a:lnTo>
                    <a:pt x="1610642" y="0"/>
                  </a:lnTo>
                  <a:cubicBezTo>
                    <a:pt x="1620167" y="0"/>
                    <a:pt x="1629302" y="3784"/>
                    <a:pt x="1636036" y="10519"/>
                  </a:cubicBezTo>
                  <a:cubicBezTo>
                    <a:pt x="1642771" y="17253"/>
                    <a:pt x="1646555" y="26388"/>
                    <a:pt x="1646555" y="35913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646555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 media digitali non sono né buoni né cattivi. Tutto dipende da come li utilizziamo e da quanto li utilizziamo.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230283" y="5867400"/>
            <a:ext cx="1790233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20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Perché?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3300" y="4810125"/>
            <a:ext cx="31242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Sei d’accordo?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216640" y="7779087"/>
            <a:ext cx="637032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inizieremo a scoprire come i media digitali possono aiutarci… e come possiamo prenderci cura di noi mentre li utilizziamo.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81998" y="2048570"/>
            <a:ext cx="51358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E3829C"/>
                </a:solidFill>
                <a:latin typeface="Poppins Bold"/>
                <a:ea typeface="Poppins Bold"/>
                <a:cs typeface="Poppins Bold"/>
                <a:sym typeface="Poppins Bold"/>
              </a:rPr>
              <a:t>Quanto tempo pensi di passare ogni giorno davanti agli schermi?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372963" y="3053763"/>
            <a:ext cx="555395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Come ti senti quando stai online per molto tempo?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72963" y="4198058"/>
            <a:ext cx="555395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Quale attività ti diverte di più senza schermi?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13872" y="1146067"/>
            <a:ext cx="3272133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Prima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iniziare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…</a:t>
            </a:r>
          </a:p>
        </p:txBody>
      </p:sp>
      <p:grpSp>
        <p:nvGrpSpPr>
          <p:cNvPr id="7" name="Group 7"/>
          <p:cNvGrpSpPr/>
          <p:nvPr/>
        </p:nvGrpSpPr>
        <p:grpSpPr>
          <a:xfrm rot="-5400000">
            <a:off x="11211354" y="1404061"/>
            <a:ext cx="6380902" cy="5830634"/>
            <a:chOff x="0" y="0"/>
            <a:chExt cx="8507870" cy="7774178"/>
          </a:xfrm>
        </p:grpSpPr>
        <p:sp>
          <p:nvSpPr>
            <p:cNvPr id="8" name="Freeform 8" descr="Cartoon of a child in a pink dress  AI-generated content may be incorrect."/>
            <p:cNvSpPr/>
            <p:nvPr/>
          </p:nvSpPr>
          <p:spPr>
            <a:xfrm>
              <a:off x="0" y="0"/>
              <a:ext cx="8507857" cy="7774178"/>
            </a:xfrm>
            <a:custGeom>
              <a:avLst/>
              <a:gdLst/>
              <a:ahLst/>
              <a:cxnLst/>
              <a:rect l="l" t="t" r="r" b="b"/>
              <a:pathLst>
                <a:path w="8507857" h="7774178">
                  <a:moveTo>
                    <a:pt x="0" y="0"/>
                  </a:moveTo>
                  <a:lnTo>
                    <a:pt x="8507857" y="0"/>
                  </a:lnTo>
                  <a:lnTo>
                    <a:pt x="8507857" y="7774178"/>
                  </a:lnTo>
                  <a:lnTo>
                    <a:pt x="0" y="7774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82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616813" y="5891822"/>
            <a:ext cx="79248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impareremo: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16813" y="6703562"/>
            <a:ext cx="7604760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Riflettere su come utilizziamo i media digitali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616813" y="7404669"/>
            <a:ext cx="7604760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Riconoscere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le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emozioni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che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proviamo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quando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li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usiamo</a:t>
            </a: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Aptos"/>
              <a:cs typeface="Poppins" panose="00000500000000000000" pitchFamily="2" charset="0"/>
              <a:sym typeface="Apto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616813" y="8105775"/>
            <a:ext cx="7604760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Capire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come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influenzano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il nostro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benessere</a:t>
            </a: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Aptos"/>
              <a:cs typeface="Poppins" panose="00000500000000000000" pitchFamily="2" charset="0"/>
              <a:sym typeface="Aptos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4157748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806440" y="6208395"/>
            <a:ext cx="6675120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Analizziamo il nostro benessere digitale.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115063"/>
            <a:ext cx="14729841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1:</a:t>
            </a:r>
          </a:p>
          <a:p>
            <a:pPr algn="ctr">
              <a:lnSpc>
                <a:spcPts val="5880"/>
              </a:lnSpc>
            </a:pPr>
            <a:r>
              <a:rPr lang="en-US" sz="4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Media digitali e benessere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42718" y="5841414"/>
            <a:ext cx="3060539" cy="3589119"/>
          </a:xfrm>
          <a:custGeom>
            <a:avLst/>
            <a:gdLst/>
            <a:ahLst/>
            <a:cxnLst/>
            <a:rect l="l" t="t" r="r" b="b"/>
            <a:pathLst>
              <a:path w="3060539" h="3589119">
                <a:moveTo>
                  <a:pt x="0" y="0"/>
                </a:moveTo>
                <a:lnTo>
                  <a:pt x="3060540" y="0"/>
                </a:lnTo>
                <a:lnTo>
                  <a:pt x="3060540" y="3589119"/>
                </a:lnTo>
                <a:lnTo>
                  <a:pt x="0" y="3589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676924" y="5508164"/>
            <a:ext cx="3344711" cy="3922369"/>
          </a:xfrm>
          <a:custGeom>
            <a:avLst/>
            <a:gdLst/>
            <a:ahLst/>
            <a:cxnLst/>
            <a:rect l="l" t="t" r="r" b="b"/>
            <a:pathLst>
              <a:path w="3344711" h="3922369">
                <a:moveTo>
                  <a:pt x="0" y="0"/>
                </a:moveTo>
                <a:lnTo>
                  <a:pt x="3344711" y="0"/>
                </a:lnTo>
                <a:lnTo>
                  <a:pt x="3344711" y="3922369"/>
                </a:lnTo>
                <a:lnTo>
                  <a:pt x="0" y="39223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35" r="-863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2346960" y="1198750"/>
            <a:ext cx="6446520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Testo stampato o proiettato: “Una giornata con Felix e Sam”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pennarelli / gessetti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o fogli per annotare le impressioni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Dadi con emozioni e media (opzionale, per la seconda parte)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 o in gruppi di 4–5 student*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51720" y="1198750"/>
            <a:ext cx="5989320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Analizzeremo come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l’uso dei media digitali influisce su come ci sentiamo a livello fisico, emotivo e sociale.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Condivideremo esperienze su emozioni e abitudini e riconosceremo come i diversi media ci influenzano.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2339</Words>
  <Application>Microsoft Office PowerPoint</Application>
  <PresentationFormat>Custom</PresentationFormat>
  <Paragraphs>330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Aptos Bold</vt:lpstr>
      <vt:lpstr>Calibri</vt:lpstr>
      <vt:lpstr>Poppins Medium</vt:lpstr>
      <vt:lpstr>Poppins Italics</vt:lpstr>
      <vt:lpstr>Arial</vt:lpstr>
      <vt:lpstr>Aptos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M8_Uso dei media digitali e salute mentale_Scuola secondaria di primo grado</dc:title>
  <cp:lastModifiedBy>Itzel Gn</cp:lastModifiedBy>
  <cp:revision>3</cp:revision>
  <dcterms:created xsi:type="dcterms:W3CDTF">2006-08-16T00:00:00Z</dcterms:created>
  <dcterms:modified xsi:type="dcterms:W3CDTF">2026-04-08T16:43:11Z</dcterms:modified>
  <dc:identifier>DAHEy1qux9o</dc:identifier>
</cp:coreProperties>
</file>