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Aptos Bold" panose="020B0604020202020204" charset="0"/>
      <p:regular r:id="rId37"/>
    </p:embeddedFont>
    <p:embeddedFont>
      <p:font typeface="Poppins" panose="00000500000000000000" pitchFamily="2" charset="0"/>
      <p:regular r:id="rId38"/>
      <p:bold r:id="rId39"/>
      <p:italic r:id="rId40"/>
      <p:boldItalic r:id="rId41"/>
    </p:embeddedFont>
    <p:embeddedFont>
      <p:font typeface="Poppins Bold" panose="00000800000000000000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5553" y="1028700"/>
            <a:ext cx="7780622" cy="3581400"/>
            <a:chOff x="0" y="0"/>
            <a:chExt cx="10374162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74162" cy="4775200"/>
            </a:xfrm>
            <a:custGeom>
              <a:avLst/>
              <a:gdLst/>
              <a:ahLst/>
              <a:cxnLst/>
              <a:rect l="l" t="t" r="r" b="b"/>
              <a:pathLst>
                <a:path w="10374162" h="4775200">
                  <a:moveTo>
                    <a:pt x="0" y="0"/>
                  </a:moveTo>
                  <a:lnTo>
                    <a:pt x="10374162" y="0"/>
                  </a:lnTo>
                  <a:lnTo>
                    <a:pt x="10374162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r="-76284" b="-24623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0374162" cy="47656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marL="0" lvl="0" indent="0" algn="ctr">
                <a:lnSpc>
                  <a:spcPts val="5184"/>
                </a:lnSpc>
                <a:spcBef>
                  <a:spcPct val="0"/>
                </a:spcBef>
              </a:pPr>
              <a:r>
                <a:rPr lang="en-US" sz="48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Module 9</a:t>
              </a:r>
            </a:p>
            <a:p>
              <a:pPr marL="0" lvl="0" indent="0" algn="ctr">
                <a:lnSpc>
                  <a:spcPts val="5184"/>
                </a:lnSpc>
                <a:spcBef>
                  <a:spcPct val="0"/>
                </a:spcBef>
              </a:pPr>
              <a:r>
                <a:rPr lang="en-US" sz="48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Children's Rights</a:t>
              </a:r>
            </a:p>
            <a:p>
              <a:pPr marL="0" lvl="0" indent="0" algn="ctr">
                <a:lnSpc>
                  <a:spcPts val="5184"/>
                </a:lnSpc>
                <a:spcBef>
                  <a:spcPct val="0"/>
                </a:spcBef>
              </a:pPr>
              <a:endParaRPr lang="en-US" sz="48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marL="0" lvl="0" indent="0" algn="ctr">
                <a:lnSpc>
                  <a:spcPts val="2268"/>
                </a:lnSpc>
                <a:spcBef>
                  <a:spcPct val="0"/>
                </a:spcBef>
              </a:pPr>
              <a:r>
                <a:rPr lang="en-US" sz="21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rights do I have? How are they experienced in my environment and in the world?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066622" y="1352222"/>
            <a:ext cx="7573077" cy="7582555"/>
          </a:xfrm>
          <a:custGeom>
            <a:avLst/>
            <a:gdLst/>
            <a:ahLst/>
            <a:cxnLst/>
            <a:rect l="l" t="t" r="r" b="b"/>
            <a:pathLst>
              <a:path w="7573077" h="7582555">
                <a:moveTo>
                  <a:pt x="0" y="0"/>
                </a:moveTo>
                <a:lnTo>
                  <a:pt x="7573076" y="0"/>
                </a:lnTo>
                <a:lnTo>
                  <a:pt x="7573076" y="7582556"/>
                </a:lnTo>
                <a:lnTo>
                  <a:pt x="0" y="7582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6703" y="8674921"/>
            <a:ext cx="941832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1st and 2nd year of lower secondary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9562" y="-463553"/>
            <a:ext cx="18907125" cy="12604747"/>
            <a:chOff x="0" y="0"/>
            <a:chExt cx="25209500" cy="16806329"/>
          </a:xfrm>
        </p:grpSpPr>
        <p:sp>
          <p:nvSpPr>
            <p:cNvPr id="3" name="Freeform 3" descr="A child with books on stairs  AI-generated content may be incorrect."/>
            <p:cNvSpPr/>
            <p:nvPr/>
          </p:nvSpPr>
          <p:spPr>
            <a:xfrm>
              <a:off x="0" y="0"/>
              <a:ext cx="25209500" cy="16806290"/>
            </a:xfrm>
            <a:custGeom>
              <a:avLst/>
              <a:gdLst/>
              <a:ahLst/>
              <a:cxnLst/>
              <a:rect l="l" t="t" r="r" b="b"/>
              <a:pathLst>
                <a:path w="25209500" h="16806290">
                  <a:moveTo>
                    <a:pt x="0" y="0"/>
                  </a:moveTo>
                  <a:lnTo>
                    <a:pt x="25209500" y="0"/>
                  </a:lnTo>
                  <a:lnTo>
                    <a:pt x="25209500" y="16806290"/>
                  </a:lnTo>
                  <a:lnTo>
                    <a:pt x="0" y="1680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98443" y="-897255"/>
            <a:ext cx="8199120" cy="13472160"/>
            <a:chOff x="0" y="0"/>
            <a:chExt cx="109321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932160" cy="17962880"/>
            </a:xfrm>
            <a:custGeom>
              <a:avLst/>
              <a:gdLst/>
              <a:ahLst/>
              <a:cxnLst/>
              <a:rect l="l" t="t" r="r" b="b"/>
              <a:pathLst>
                <a:path w="10932160" h="17962880">
                  <a:moveTo>
                    <a:pt x="0" y="0"/>
                  </a:moveTo>
                  <a:lnTo>
                    <a:pt x="10932160" y="0"/>
                  </a:lnTo>
                  <a:lnTo>
                    <a:pt x="109321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94520" y="-726918"/>
            <a:ext cx="8957894" cy="13472160"/>
            <a:chOff x="0" y="0"/>
            <a:chExt cx="11943859" cy="17962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943859" cy="17962880"/>
            </a:xfrm>
            <a:custGeom>
              <a:avLst/>
              <a:gdLst/>
              <a:ahLst/>
              <a:cxnLst/>
              <a:rect l="l" t="t" r="r" b="b"/>
              <a:pathLst>
                <a:path w="11943859" h="17962880">
                  <a:moveTo>
                    <a:pt x="0" y="0"/>
                  </a:moveTo>
                  <a:lnTo>
                    <a:pt x="11943859" y="0"/>
                  </a:lnTo>
                  <a:lnTo>
                    <a:pt x="11943859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 is being violated?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should change so that this right is respected?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Who could intervene and how?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718" y="-897255"/>
            <a:ext cx="11422380" cy="17133570"/>
            <a:chOff x="0" y="0"/>
            <a:chExt cx="15229840" cy="22844760"/>
          </a:xfrm>
        </p:grpSpPr>
        <p:sp>
          <p:nvSpPr>
            <p:cNvPr id="3" name="Freeform 3" descr="A person working on a wood surface  AI-generated content may be incorrect."/>
            <p:cNvSpPr/>
            <p:nvPr/>
          </p:nvSpPr>
          <p:spPr>
            <a:xfrm>
              <a:off x="0" y="0"/>
              <a:ext cx="15229839" cy="22844761"/>
            </a:xfrm>
            <a:custGeom>
              <a:avLst/>
              <a:gdLst/>
              <a:ahLst/>
              <a:cxnLst/>
              <a:rect l="l" t="t" r="r" b="b"/>
              <a:pathLst>
                <a:path w="15229839" h="22844761">
                  <a:moveTo>
                    <a:pt x="0" y="0"/>
                  </a:moveTo>
                  <a:lnTo>
                    <a:pt x="15229839" y="0"/>
                  </a:lnTo>
                  <a:lnTo>
                    <a:pt x="15229839" y="22844761"/>
                  </a:lnTo>
                  <a:lnTo>
                    <a:pt x="0" y="22844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22757" y="-897255"/>
            <a:ext cx="4608195" cy="13472160"/>
            <a:chOff x="0" y="0"/>
            <a:chExt cx="61442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44260" cy="17962880"/>
            </a:xfrm>
            <a:custGeom>
              <a:avLst/>
              <a:gdLst/>
              <a:ahLst/>
              <a:cxnLst/>
              <a:rect l="l" t="t" r="r" b="b"/>
              <a:pathLst>
                <a:path w="6144260" h="17962880">
                  <a:moveTo>
                    <a:pt x="0" y="0"/>
                  </a:moveTo>
                  <a:lnTo>
                    <a:pt x="6144260" y="0"/>
                  </a:lnTo>
                  <a:lnTo>
                    <a:pt x="61442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 is being violated?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should change so that this right is respected?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Who could intervene and how?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2890" y="-228600"/>
            <a:ext cx="18657570" cy="12438383"/>
            <a:chOff x="0" y="0"/>
            <a:chExt cx="24876760" cy="16584511"/>
          </a:xfrm>
        </p:grpSpPr>
        <p:sp>
          <p:nvSpPr>
            <p:cNvPr id="3" name="Freeform 3" descr="A person walking on a path  AI-generated content may be incorrect."/>
            <p:cNvSpPr/>
            <p:nvPr/>
          </p:nvSpPr>
          <p:spPr>
            <a:xfrm>
              <a:off x="0" y="0"/>
              <a:ext cx="24876761" cy="16584549"/>
            </a:xfrm>
            <a:custGeom>
              <a:avLst/>
              <a:gdLst/>
              <a:ahLst/>
              <a:cxnLst/>
              <a:rect l="l" t="t" r="r" b="b"/>
              <a:pathLst>
                <a:path w="24876761" h="16584549">
                  <a:moveTo>
                    <a:pt x="0" y="0"/>
                  </a:moveTo>
                  <a:lnTo>
                    <a:pt x="24876761" y="0"/>
                  </a:lnTo>
                  <a:lnTo>
                    <a:pt x="24876761" y="16584549"/>
                  </a:lnTo>
                  <a:lnTo>
                    <a:pt x="0" y="16584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2890" y="-228600"/>
            <a:ext cx="18657570" cy="12438383"/>
            <a:chOff x="0" y="0"/>
            <a:chExt cx="24876760" cy="16584511"/>
          </a:xfrm>
        </p:grpSpPr>
        <p:sp>
          <p:nvSpPr>
            <p:cNvPr id="3" name="Freeform 3" descr="A person walking on a path  AI-generated content may be incorrect."/>
            <p:cNvSpPr/>
            <p:nvPr/>
          </p:nvSpPr>
          <p:spPr>
            <a:xfrm>
              <a:off x="0" y="0"/>
              <a:ext cx="24876761" cy="16584549"/>
            </a:xfrm>
            <a:custGeom>
              <a:avLst/>
              <a:gdLst/>
              <a:ahLst/>
              <a:cxnLst/>
              <a:rect l="l" t="t" r="r" b="b"/>
              <a:pathLst>
                <a:path w="24876761" h="16584549">
                  <a:moveTo>
                    <a:pt x="0" y="0"/>
                  </a:moveTo>
                  <a:lnTo>
                    <a:pt x="24876761" y="0"/>
                  </a:lnTo>
                  <a:lnTo>
                    <a:pt x="24876761" y="16584549"/>
                  </a:lnTo>
                  <a:lnTo>
                    <a:pt x="0" y="16584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98443" y="-897255"/>
            <a:ext cx="8199120" cy="13472160"/>
            <a:chOff x="0" y="0"/>
            <a:chExt cx="109321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932160" cy="17962880"/>
            </a:xfrm>
            <a:custGeom>
              <a:avLst/>
              <a:gdLst/>
              <a:ahLst/>
              <a:cxnLst/>
              <a:rect l="l" t="t" r="r" b="b"/>
              <a:pathLst>
                <a:path w="10932160" h="17962880">
                  <a:moveTo>
                    <a:pt x="0" y="0"/>
                  </a:moveTo>
                  <a:lnTo>
                    <a:pt x="10932160" y="0"/>
                  </a:lnTo>
                  <a:lnTo>
                    <a:pt x="109321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32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 is being violated?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should change so that this right is respected?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Who could intervene and how?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48668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08911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Ethical Dilemmas of Daily Life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072409"/>
            <a:ext cx="556260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Cards with dilemmas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to collect ideas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61950" lvl="1" indent="-180975" algn="l">
              <a:lnSpc>
                <a:spcPts val="2400"/>
              </a:lnSpc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22120" y="5160645"/>
            <a:ext cx="5928360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 real-life dilemmas from young people's lives.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the right involved.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Explore options and consequences.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Conduct a brief structured debate.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61950" lvl="1" indent="-180975" algn="l">
              <a:lnSpc>
                <a:spcPts val="2400"/>
              </a:lnSpc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269794" y="1608058"/>
            <a:ext cx="9996811" cy="10287000"/>
            <a:chOff x="0" y="0"/>
            <a:chExt cx="13329082" cy="13716000"/>
          </a:xfrm>
        </p:grpSpPr>
        <p:sp>
          <p:nvSpPr>
            <p:cNvPr id="5" name="Freeform 5" descr="A cartoon of a child with his finger on his face  AI-generated content may be incorrect."/>
            <p:cNvSpPr/>
            <p:nvPr/>
          </p:nvSpPr>
          <p:spPr>
            <a:xfrm>
              <a:off x="0" y="0"/>
              <a:ext cx="13329031" cy="13716000"/>
            </a:xfrm>
            <a:custGeom>
              <a:avLst/>
              <a:gdLst/>
              <a:ahLst/>
              <a:cxnLst/>
              <a:rect l="l" t="t" r="r" b="b"/>
              <a:pathLst>
                <a:path w="13329031" h="13716000">
                  <a:moveTo>
                    <a:pt x="0" y="0"/>
                  </a:moveTo>
                  <a:lnTo>
                    <a:pt x="13329031" y="0"/>
                  </a:lnTo>
                  <a:lnTo>
                    <a:pt x="13329031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106714" y="1836658"/>
            <a:ext cx="3977640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option would be the fairest and why?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14057" y="2629852"/>
            <a:ext cx="5621655" cy="5027295"/>
            <a:chOff x="0" y="0"/>
            <a:chExt cx="1480600" cy="1324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0601" cy="1324061"/>
            </a:xfrm>
            <a:custGeom>
              <a:avLst/>
              <a:gdLst/>
              <a:ahLst/>
              <a:cxnLst/>
              <a:rect l="l" t="t" r="r" b="b"/>
              <a:pathLst>
                <a:path w="1480601" h="1324061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282746"/>
                  </a:lnTo>
                  <a:cubicBezTo>
                    <a:pt x="1480601" y="1293704"/>
                    <a:pt x="1476248" y="1304212"/>
                    <a:pt x="1468500" y="1311960"/>
                  </a:cubicBezTo>
                  <a:cubicBezTo>
                    <a:pt x="1460752" y="1319708"/>
                    <a:pt x="1450243" y="1324061"/>
                    <a:pt x="1439286" y="1324061"/>
                  </a:cubicBezTo>
                  <a:lnTo>
                    <a:pt x="41315" y="1324061"/>
                  </a:lnTo>
                  <a:cubicBezTo>
                    <a:pt x="30357" y="1324061"/>
                    <a:pt x="19849" y="1319708"/>
                    <a:pt x="12101" y="1311960"/>
                  </a:cubicBezTo>
                  <a:cubicBezTo>
                    <a:pt x="4353" y="1304212"/>
                    <a:pt x="0" y="1293704"/>
                    <a:pt x="0" y="1282746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480600" cy="13431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 the class, the same people are always chosen to represent the group and others are never given the opportunity.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306050" y="1080278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rights are involved?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6420" y="996458"/>
            <a:ext cx="62671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28020" y="1782913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Equality / non-discrimination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Participation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Fair and inclusive education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315450" y="3733324"/>
            <a:ext cx="7075170" cy="1813808"/>
            <a:chOff x="0" y="0"/>
            <a:chExt cx="9433560" cy="2418410"/>
          </a:xfrm>
        </p:grpSpPr>
        <p:sp>
          <p:nvSpPr>
            <p:cNvPr id="9" name="TextBox 9"/>
            <p:cNvSpPr txBox="1"/>
            <p:nvPr/>
          </p:nvSpPr>
          <p:spPr>
            <a:xfrm>
              <a:off x="1320800" y="3238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Where does the ethical conflict arise?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016760" y="764235"/>
              <a:ext cx="741680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same people are always favored.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principle of justice is violated.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endPara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Exclusion becomes normalized.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35440" y="6680759"/>
            <a:ext cx="7833360" cy="2199111"/>
            <a:chOff x="0" y="0"/>
            <a:chExt cx="10444480" cy="2932148"/>
          </a:xfrm>
        </p:grpSpPr>
        <p:sp>
          <p:nvSpPr>
            <p:cNvPr id="13" name="TextBox 13"/>
            <p:cNvSpPr txBox="1"/>
            <p:nvPr/>
          </p:nvSpPr>
          <p:spPr>
            <a:xfrm>
              <a:off x="1427480" y="5778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options would the person involved have?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123440" y="871573"/>
              <a:ext cx="8321040" cy="2060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Express how they feel.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 directly for an opportunity.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Seek support.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Reflect together on the situation.</a:t>
              </a:r>
            </a:p>
            <a:p>
              <a:pPr marL="361950" lvl="1" indent="-180975" algn="l">
                <a:lnSpc>
                  <a:spcPts val="2400"/>
                </a:lnSpc>
              </a:pPr>
              <a:endPara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20253" y="2629852"/>
            <a:ext cx="5621655" cy="5027295"/>
            <a:chOff x="0" y="0"/>
            <a:chExt cx="7495540" cy="6703060"/>
          </a:xfrm>
        </p:grpSpPr>
        <p:sp>
          <p:nvSpPr>
            <p:cNvPr id="3" name="Freeform 3"/>
            <p:cNvSpPr/>
            <p:nvPr/>
          </p:nvSpPr>
          <p:spPr>
            <a:xfrm>
              <a:off x="19050" y="19050"/>
              <a:ext cx="7457440" cy="6664960"/>
            </a:xfrm>
            <a:custGeom>
              <a:avLst/>
              <a:gdLst/>
              <a:ahLst/>
              <a:cxnLst/>
              <a:rect l="l" t="t" r="r" b="b"/>
              <a:pathLst>
                <a:path w="7457440" h="6664960">
                  <a:moveTo>
                    <a:pt x="0" y="1110869"/>
                  </a:moveTo>
                  <a:cubicBezTo>
                    <a:pt x="0" y="497332"/>
                    <a:pt x="497586" y="0"/>
                    <a:pt x="1111504" y="0"/>
                  </a:cubicBezTo>
                  <a:lnTo>
                    <a:pt x="6345936" y="0"/>
                  </a:lnTo>
                  <a:cubicBezTo>
                    <a:pt x="6959854" y="0"/>
                    <a:pt x="7457440" y="497332"/>
                    <a:pt x="7457440" y="1110869"/>
                  </a:cubicBezTo>
                  <a:lnTo>
                    <a:pt x="7457440" y="5554091"/>
                  </a:lnTo>
                  <a:cubicBezTo>
                    <a:pt x="7457440" y="6167628"/>
                    <a:pt x="6959854" y="6664960"/>
                    <a:pt x="6345936" y="6664960"/>
                  </a:cubicBezTo>
                  <a:lnTo>
                    <a:pt x="1111504" y="6664960"/>
                  </a:lnTo>
                  <a:cubicBezTo>
                    <a:pt x="497586" y="6664960"/>
                    <a:pt x="0" y="6167628"/>
                    <a:pt x="0" y="5554091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495540" cy="6703060"/>
            </a:xfrm>
            <a:custGeom>
              <a:avLst/>
              <a:gdLst/>
              <a:ahLst/>
              <a:cxnLst/>
              <a:rect l="l" t="t" r="r" b="b"/>
              <a:pathLst>
                <a:path w="7495540" h="6703060">
                  <a:moveTo>
                    <a:pt x="0" y="1129919"/>
                  </a:moveTo>
                  <a:cubicBezTo>
                    <a:pt x="0" y="505841"/>
                    <a:pt x="506222" y="0"/>
                    <a:pt x="1130554" y="0"/>
                  </a:cubicBezTo>
                  <a:lnTo>
                    <a:pt x="6364986" y="0"/>
                  </a:lnTo>
                  <a:lnTo>
                    <a:pt x="6364986" y="19050"/>
                  </a:lnTo>
                  <a:lnTo>
                    <a:pt x="6364986" y="0"/>
                  </a:lnTo>
                  <a:cubicBezTo>
                    <a:pt x="6989318" y="0"/>
                    <a:pt x="7495540" y="505841"/>
                    <a:pt x="7495540" y="1129919"/>
                  </a:cubicBezTo>
                  <a:lnTo>
                    <a:pt x="7476490" y="1129919"/>
                  </a:lnTo>
                  <a:lnTo>
                    <a:pt x="7495540" y="1129919"/>
                  </a:lnTo>
                  <a:lnTo>
                    <a:pt x="7495540" y="5573141"/>
                  </a:lnTo>
                  <a:lnTo>
                    <a:pt x="7476490" y="5573141"/>
                  </a:lnTo>
                  <a:lnTo>
                    <a:pt x="7495540" y="5573141"/>
                  </a:lnTo>
                  <a:cubicBezTo>
                    <a:pt x="7495540" y="6197219"/>
                    <a:pt x="6989318" y="6703060"/>
                    <a:pt x="6364986" y="6703060"/>
                  </a:cubicBezTo>
                  <a:lnTo>
                    <a:pt x="6364986" y="6684010"/>
                  </a:lnTo>
                  <a:lnTo>
                    <a:pt x="6364986" y="6703060"/>
                  </a:lnTo>
                  <a:lnTo>
                    <a:pt x="1130554" y="6703060"/>
                  </a:lnTo>
                  <a:lnTo>
                    <a:pt x="1130554" y="6684010"/>
                  </a:lnTo>
                  <a:lnTo>
                    <a:pt x="1130554" y="6703060"/>
                  </a:lnTo>
                  <a:cubicBezTo>
                    <a:pt x="506222" y="6703060"/>
                    <a:pt x="0" y="6197219"/>
                    <a:pt x="0" y="5573141"/>
                  </a:cubicBezTo>
                  <a:lnTo>
                    <a:pt x="0" y="1129919"/>
                  </a:lnTo>
                  <a:lnTo>
                    <a:pt x="19050" y="1129919"/>
                  </a:lnTo>
                  <a:lnTo>
                    <a:pt x="0" y="1129919"/>
                  </a:lnTo>
                  <a:moveTo>
                    <a:pt x="38100" y="1129919"/>
                  </a:moveTo>
                  <a:lnTo>
                    <a:pt x="38100" y="5573141"/>
                  </a:lnTo>
                  <a:lnTo>
                    <a:pt x="19050" y="5573141"/>
                  </a:lnTo>
                  <a:lnTo>
                    <a:pt x="38100" y="5573141"/>
                  </a:lnTo>
                  <a:cubicBezTo>
                    <a:pt x="38100" y="6176137"/>
                    <a:pt x="527177" y="6664960"/>
                    <a:pt x="1130554" y="6664960"/>
                  </a:cubicBezTo>
                  <a:lnTo>
                    <a:pt x="6364986" y="6664960"/>
                  </a:lnTo>
                  <a:cubicBezTo>
                    <a:pt x="6968363" y="6664960"/>
                    <a:pt x="7457440" y="6176137"/>
                    <a:pt x="7457440" y="5573141"/>
                  </a:cubicBezTo>
                  <a:lnTo>
                    <a:pt x="7457440" y="1129919"/>
                  </a:lnTo>
                  <a:cubicBezTo>
                    <a:pt x="7457440" y="526923"/>
                    <a:pt x="6968363" y="38100"/>
                    <a:pt x="6364986" y="38100"/>
                  </a:cubicBezTo>
                  <a:lnTo>
                    <a:pt x="1130554" y="38100"/>
                  </a:lnTo>
                  <a:lnTo>
                    <a:pt x="1130554" y="19050"/>
                  </a:lnTo>
                  <a:lnTo>
                    <a:pt x="1130554" y="38100"/>
                  </a:lnTo>
                  <a:cubicBezTo>
                    <a:pt x="527177" y="38100"/>
                    <a:pt x="38100" y="526923"/>
                    <a:pt x="38100" y="1129919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7495540" cy="6731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240"/>
                </a:lnSpc>
                <a:spcBef>
                  <a:spcPct val="0"/>
                </a:spcBef>
              </a:pPr>
              <a:r>
                <a:rPr lang="en-US" sz="27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They make "joke" jokes, but always about the same person and they are no longer funny.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20253" y="2546366"/>
            <a:ext cx="5621655" cy="5245063"/>
            <a:chOff x="0" y="0"/>
            <a:chExt cx="1480600" cy="13814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0601" cy="1381416"/>
            </a:xfrm>
            <a:custGeom>
              <a:avLst/>
              <a:gdLst/>
              <a:ahLst/>
              <a:cxnLst/>
              <a:rect l="l" t="t" r="r" b="b"/>
              <a:pathLst>
                <a:path w="1480601" h="1381416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340101"/>
                  </a:lnTo>
                  <a:cubicBezTo>
                    <a:pt x="1480601" y="1351058"/>
                    <a:pt x="1476248" y="1361567"/>
                    <a:pt x="1468500" y="1369315"/>
                  </a:cubicBezTo>
                  <a:cubicBezTo>
                    <a:pt x="1460752" y="1377063"/>
                    <a:pt x="1450243" y="1381416"/>
                    <a:pt x="1439286" y="1381416"/>
                  </a:cubicBezTo>
                  <a:lnTo>
                    <a:pt x="41315" y="1381416"/>
                  </a:lnTo>
                  <a:cubicBezTo>
                    <a:pt x="30357" y="1381416"/>
                    <a:pt x="19849" y="1377063"/>
                    <a:pt x="12101" y="1369315"/>
                  </a:cubicBezTo>
                  <a:cubicBezTo>
                    <a:pt x="4353" y="1361567"/>
                    <a:pt x="0" y="1351058"/>
                    <a:pt x="0" y="1340101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480600" cy="1400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They make "jokes for fun", but always about the same person, and they are no longer funny.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306050" y="961615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rights are involved?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56420" y="873985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28020" y="151561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Respect and personal dignity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Equality and non-discrimination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safe environment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Moral and emotional integrity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315450" y="3407854"/>
            <a:ext cx="7433310" cy="2224612"/>
            <a:chOff x="0" y="0"/>
            <a:chExt cx="9911080" cy="2966149"/>
          </a:xfrm>
        </p:grpSpPr>
        <p:sp>
          <p:nvSpPr>
            <p:cNvPr id="13" name="TextBox 13"/>
            <p:cNvSpPr txBox="1"/>
            <p:nvPr/>
          </p:nvSpPr>
          <p:spPr>
            <a:xfrm>
              <a:off x="13208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Where does the ethical conflict arise?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016760" y="905574"/>
              <a:ext cx="7894320" cy="2060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One-sided jokes.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harm is justified by saying it's "just a joke".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One's own amusement is put above the well-being of a specific person.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35440" y="6695551"/>
            <a:ext cx="7833360" cy="2004927"/>
            <a:chOff x="0" y="0"/>
            <a:chExt cx="10444480" cy="2673236"/>
          </a:xfrm>
        </p:grpSpPr>
        <p:sp>
          <p:nvSpPr>
            <p:cNvPr id="17" name="TextBox 17"/>
            <p:cNvSpPr txBox="1"/>
            <p:nvPr/>
          </p:nvSpPr>
          <p:spPr>
            <a:xfrm>
              <a:off x="1427480" y="6794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options would the person involved have?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123440" y="1019061"/>
              <a:ext cx="832104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Clearly state that it bothers them.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 for support.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Remove themselves from the situation.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Request mediation.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13497" y="2629852"/>
            <a:ext cx="5621655" cy="5027295"/>
            <a:chOff x="0" y="0"/>
            <a:chExt cx="1480600" cy="1324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0601" cy="1324061"/>
            </a:xfrm>
            <a:custGeom>
              <a:avLst/>
              <a:gdLst/>
              <a:ahLst/>
              <a:cxnLst/>
              <a:rect l="l" t="t" r="r" b="b"/>
              <a:pathLst>
                <a:path w="1480601" h="1324061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282746"/>
                  </a:lnTo>
                  <a:cubicBezTo>
                    <a:pt x="1480601" y="1293704"/>
                    <a:pt x="1476248" y="1304212"/>
                    <a:pt x="1468500" y="1311960"/>
                  </a:cubicBezTo>
                  <a:cubicBezTo>
                    <a:pt x="1460752" y="1319708"/>
                    <a:pt x="1450243" y="1324061"/>
                    <a:pt x="1439286" y="1324061"/>
                  </a:cubicBezTo>
                  <a:lnTo>
                    <a:pt x="41315" y="1324061"/>
                  </a:lnTo>
                  <a:cubicBezTo>
                    <a:pt x="30357" y="1324061"/>
                    <a:pt x="19849" y="1319708"/>
                    <a:pt x="12101" y="1311960"/>
                  </a:cubicBezTo>
                  <a:cubicBezTo>
                    <a:pt x="4353" y="1304212"/>
                    <a:pt x="0" y="1293704"/>
                    <a:pt x="0" y="1282746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480600" cy="13431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99"/>
                </a:lnSpc>
                <a:spcBef>
                  <a:spcPct val="0"/>
                </a:spcBef>
              </a:pPr>
              <a:r>
                <a:rPr lang="en-US" sz="2999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 student falls behind in their work because they do not have access to the same resources as others.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306050" y="979437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rights are involved?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6420" y="872757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28020" y="1533439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Equal opportunities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Education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Non-discrimination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Fair treatment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315450" y="3497637"/>
            <a:ext cx="7955280" cy="2548462"/>
            <a:chOff x="0" y="0"/>
            <a:chExt cx="10607040" cy="3397949"/>
          </a:xfrm>
        </p:grpSpPr>
        <p:sp>
          <p:nvSpPr>
            <p:cNvPr id="9" name="TextBox 9"/>
            <p:cNvSpPr txBox="1"/>
            <p:nvPr/>
          </p:nvSpPr>
          <p:spPr>
            <a:xfrm>
              <a:off x="13208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Where does the ethical conflict arise?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016760" y="930973"/>
              <a:ext cx="8590280" cy="2466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same result is expected from everyone without considering that </a:t>
              </a: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not everyone starts from the same conditions.</a:t>
              </a:r>
            </a:p>
            <a:p>
              <a:pPr marL="361950" lvl="1" indent="-180975" algn="l">
                <a:lnSpc>
                  <a:spcPts val="2400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responsibility for the delay is attributed solely to the student, without considering the context.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15450" y="6660416"/>
            <a:ext cx="7513320" cy="785727"/>
            <a:chOff x="0" y="0"/>
            <a:chExt cx="10017760" cy="1047636"/>
          </a:xfrm>
        </p:grpSpPr>
        <p:sp>
          <p:nvSpPr>
            <p:cNvPr id="13" name="TextBox 13"/>
            <p:cNvSpPr txBox="1"/>
            <p:nvPr/>
          </p:nvSpPr>
          <p:spPr>
            <a:xfrm>
              <a:off x="1427480" y="6794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options would the person involved have?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828020" y="7417567"/>
            <a:ext cx="624078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Clearly state that it bothers them.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 for support.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Remove themselves from the situation.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Request mediation.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026298" y="1849088"/>
            <a:ext cx="8235404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Day 2. Rights in the World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1492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50487" y="6406034"/>
            <a:ext cx="10587025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Questions that foster global awareness</a:t>
            </a:r>
          </a:p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endParaRPr lang="en-US" sz="5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«What would happen if...?»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5880" y="1307783"/>
            <a:ext cx="6903720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  <a:spcBef>
                <a:spcPct val="0"/>
              </a:spcBef>
            </a:pPr>
            <a:r>
              <a:rPr lang="en-US" sz="3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Today we will explore: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257550" y="2932986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rights do we have as young people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97430" y="2891076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57550" y="4962525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they are experienced at school and in the world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17420" y="4799886"/>
            <a:ext cx="85725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57550" y="6869149"/>
            <a:ext cx="440055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we can do to protect them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37410" y="6685836"/>
            <a:ext cx="93726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9092565" y="-565623"/>
            <a:ext cx="11304270" cy="11750040"/>
            <a:chOff x="0" y="0"/>
            <a:chExt cx="15072360" cy="156667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072361" cy="15467058"/>
            </a:xfrm>
            <a:custGeom>
              <a:avLst/>
              <a:gdLst/>
              <a:ahLst/>
              <a:cxnLst/>
              <a:rect l="l" t="t" r="r" b="b"/>
              <a:pathLst>
                <a:path w="15072361" h="15467058">
                  <a:moveTo>
                    <a:pt x="0" y="0"/>
                  </a:moveTo>
                  <a:lnTo>
                    <a:pt x="15072361" y="0"/>
                  </a:lnTo>
                  <a:lnTo>
                    <a:pt x="15072361" y="12563856"/>
                  </a:lnTo>
                  <a:cubicBezTo>
                    <a:pt x="7536180" y="12563856"/>
                    <a:pt x="7536180" y="17350868"/>
                    <a:pt x="0" y="14631036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372235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 of "What would happen if...?" questions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or continuous sheet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419215"/>
            <a:ext cx="592836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real scenarios of global inequality.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Discuss how our lives would change in these situations.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consequences, rights involved, and emotions.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49213" y="1731735"/>
            <a:ext cx="694078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would your day change if this were really the case?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894337" y="3930626"/>
            <a:ext cx="3444240" cy="3046988"/>
            <a:chOff x="0" y="0"/>
            <a:chExt cx="4592320" cy="40626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happen if you couldn't express yourself? What would you think?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1109460">
            <a:off x="13193392" y="3769318"/>
            <a:ext cx="3444240" cy="3046988"/>
            <a:chOff x="0" y="0"/>
            <a:chExt cx="4592320" cy="40626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happen if you couldn't go to school?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87670" y="5454120"/>
            <a:ext cx="3444240" cy="3046988"/>
            <a:chOff x="0" y="0"/>
            <a:chExt cx="4592320" cy="40626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happen if no one made important decisions for your life?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 rot="-1624320">
            <a:off x="10149839" y="5760339"/>
            <a:ext cx="3444240" cy="3046988"/>
            <a:chOff x="0" y="0"/>
            <a:chExt cx="4592320" cy="40626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happen if there were no adult to take care of you when you are ill?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would happen if you couldn't express what you think because it would be dangerous?</a:t>
              </a:r>
            </a:p>
          </p:txBody>
        </p:sp>
      </p:grpSp>
      <p:sp>
        <p:nvSpPr>
          <p:cNvPr id="5" name="AutoShape 5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47800" y="5737860"/>
            <a:ext cx="3817620" cy="1518390"/>
            <a:chOff x="0" y="0"/>
            <a:chExt cx="5090160" cy="2024520"/>
          </a:xfrm>
        </p:grpSpPr>
        <p:sp>
          <p:nvSpPr>
            <p:cNvPr id="8" name="TextBox 8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to freedom of opinion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76745"/>
              <a:ext cx="5090160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The ability to say what one thinks, without fear, is a fundamental right.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633210" y="5709285"/>
            <a:ext cx="497967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would remain silent out of fear, even when something is unjust.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would not be able to defend yourself or others.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Your participation at school and in society would be limited.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05370" y="5709285"/>
            <a:ext cx="497967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Fear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Powerlessness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7800" y="4868666"/>
            <a:ext cx="38176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Right violated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Consequences for your life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4663878"/>
            <a:ext cx="51054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emotions would arise?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would happen if other people made important decisions for you?</a:t>
              </a:r>
            </a:p>
          </p:txBody>
        </p:sp>
      </p:grpSp>
      <p:sp>
        <p:nvSpPr>
          <p:cNvPr id="5" name="AutoShape 5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47800" y="5733612"/>
            <a:ext cx="3817620" cy="1827438"/>
            <a:chOff x="0" y="0"/>
            <a:chExt cx="5090160" cy="2436584"/>
          </a:xfrm>
        </p:grpSpPr>
        <p:sp>
          <p:nvSpPr>
            <p:cNvPr id="8" name="TextBox 8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to be heard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82409"/>
              <a:ext cx="509016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All people, especially children and young people, have the right to have their opinions taken into account.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633210" y="5709285"/>
            <a:ext cx="4979670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would feel like you have no control over your life.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might follow paths you don't want or that don't represent you.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Your self-confidence would diminish.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would be harder for you to learn to make decisions and take on responsibilities.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05370" y="5709285"/>
            <a:ext cx="497967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Fear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Powerlessness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Anger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Insecurity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7800" y="4717132"/>
            <a:ext cx="38176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Right violated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Consequences for your life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4663878"/>
            <a:ext cx="51054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emotions would arise?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would happen if you couldn't go to school every day?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7800" y="4717132"/>
            <a:ext cx="38176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Right violated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Consequences for your life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05370" y="4663878"/>
            <a:ext cx="5105400" cy="43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emotions would arise?</a:t>
            </a:r>
          </a:p>
        </p:txBody>
      </p:sp>
      <p:sp>
        <p:nvSpPr>
          <p:cNvPr id="8" name="AutoShape 8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oup 10"/>
          <p:cNvGrpSpPr/>
          <p:nvPr/>
        </p:nvGrpSpPr>
        <p:grpSpPr>
          <a:xfrm>
            <a:off x="1447800" y="5733612"/>
            <a:ext cx="3817620" cy="1743075"/>
            <a:chOff x="0" y="0"/>
            <a:chExt cx="5090160" cy="232410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b="1" u="none" strike="noStrike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to education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076325"/>
              <a:ext cx="5090160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00"/>
                </a:lnSpc>
                <a:spcBef>
                  <a:spcPct val="0"/>
                </a:spcBef>
              </a:pPr>
              <a:r>
                <a:rPr lang="en-US" sz="2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All children and young people have the right to a regular and quality education.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633210" y="5709285"/>
            <a:ext cx="497967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would have fewer opportunities for the future.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might lose motivation to learn.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would learn less and could fall behind.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would be harder for you to keep up with the class.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5709285"/>
            <a:ext cx="497967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Worry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Shame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Insecurity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1894370"/>
            <a:ext cx="19133820" cy="13384216"/>
            <a:chOff x="0" y="0"/>
            <a:chExt cx="25511760" cy="178456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845532"/>
            </a:xfrm>
            <a:custGeom>
              <a:avLst/>
              <a:gdLst/>
              <a:ahLst/>
              <a:cxnLst/>
              <a:rect l="l" t="t" r="r" b="b"/>
              <a:pathLst>
                <a:path w="25511761" h="17845532">
                  <a:moveTo>
                    <a:pt x="0" y="8922766"/>
                  </a:moveTo>
                  <a:cubicBezTo>
                    <a:pt x="0" y="3994912"/>
                    <a:pt x="5711063" y="0"/>
                    <a:pt x="12755880" y="0"/>
                  </a:cubicBezTo>
                  <a:cubicBezTo>
                    <a:pt x="19800698" y="0"/>
                    <a:pt x="25511761" y="3994912"/>
                    <a:pt x="25511761" y="8922766"/>
                  </a:cubicBezTo>
                  <a:cubicBezTo>
                    <a:pt x="25511761" y="13850621"/>
                    <a:pt x="19800698" y="17845532"/>
                    <a:pt x="12755880" y="17845532"/>
                  </a:cubicBezTo>
                  <a:cubicBezTo>
                    <a:pt x="5711063" y="17845532"/>
                    <a:pt x="0" y="13850747"/>
                    <a:pt x="0" y="8922766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171159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155950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Real Stories from the World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105301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Stories from B2.3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Analysis sheets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Visual vocabulary of rights (optional)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81349"/>
            <a:ext cx="5928360" cy="2771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Read real stories of young people from other countries.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the main problem and the right violated.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Analyze causes, consequences, and emotions.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 conclusions as a group.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99253" y="1800501"/>
            <a:ext cx="556260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part of this story struck you the most?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430655" y="3184408"/>
            <a:ext cx="8025165" cy="5892913"/>
            <a:chOff x="0" y="0"/>
            <a:chExt cx="10700220" cy="7857217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015217" cy="4596378"/>
              <a:chOff x="0" y="0"/>
              <a:chExt cx="5015217" cy="459637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27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Amina works in a factory to support her family.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5015217" cy="1310284"/>
              <a:chOff x="0" y="0"/>
              <a:chExt cx="5015217" cy="131028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Bangladesh</a:t>
                </a: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685003" y="0"/>
              <a:ext cx="5015217" cy="4596378"/>
              <a:chOff x="0" y="0"/>
              <a:chExt cx="5015217" cy="459637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27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Sofía is discriminated against because she speaks a different language.</a:t>
                </a: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5685003" y="0"/>
              <a:ext cx="5015217" cy="1310284"/>
              <a:chOff x="0" y="0"/>
              <a:chExt cx="5015217" cy="131028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Bolivia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758923" y="3260839"/>
              <a:ext cx="5015217" cy="4596378"/>
              <a:chOff x="0" y="0"/>
              <a:chExt cx="5015217" cy="459637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endParaRPr/>
              </a:p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2700" u="none" strike="noStrike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Lucas cannot play outside due to violence in his neighborhood.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758923" y="3260839"/>
              <a:ext cx="5015217" cy="1310284"/>
              <a:chOff x="0" y="0"/>
              <a:chExt cx="5015217" cy="1310284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" name="Freeform 28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3240"/>
                  </a:lnSpc>
                  <a:spcBef>
                    <a:spcPct val="0"/>
                  </a:spcBef>
                </a:pPr>
                <a:r>
                  <a:rPr lang="en-US" sz="2700" u="none" strike="noStrike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Brazil</a:t>
                </a:r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573A1C4-FFEC-E721-FAF6-793F1859B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16977" y="-1858024"/>
            <a:ext cx="12054048" cy="1676400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764872" y="6080358"/>
            <a:ext cx="4227728" cy="4778142"/>
            <a:chOff x="0" y="0"/>
            <a:chExt cx="111347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85935" y="3486641"/>
            <a:ext cx="310986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Valeria cannot go to school on some days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61100" y="3486641"/>
            <a:ext cx="387770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education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equal opportunities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health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water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3314700"/>
            <a:ext cx="420362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Water scarcity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Insufficient infrastructure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Lack of public investment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Great distance from supply points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Unequal distribution of resources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79255" y="3486641"/>
            <a:ext cx="42036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Worried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Frustrated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Powerless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2974F18-ABF3-38D1-9A92-F8737FC13322}"/>
              </a:ext>
            </a:extLst>
          </p:cNvPr>
          <p:cNvGrpSpPr/>
          <p:nvPr/>
        </p:nvGrpSpPr>
        <p:grpSpPr>
          <a:xfrm>
            <a:off x="12989578" y="6715125"/>
            <a:ext cx="3922046" cy="3076575"/>
            <a:chOff x="12989578" y="6715125"/>
            <a:chExt cx="3922046" cy="3076575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75CE73F7-1FC6-E95E-3CCD-BC5B99CC1A4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989578" y="6715125"/>
              <a:ext cx="3922046" cy="307657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7C3591E-D73B-9ADE-0CA3-87B15F20B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64446" y="7893754"/>
              <a:ext cx="3572310" cy="1633212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A1202E5-5071-D8F8-9E84-A794B9C73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16977" y="-1858024"/>
            <a:ext cx="12054048" cy="16764002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194373" y="3455669"/>
            <a:ext cx="310986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Lucas cannot go outside or use public spaces to play due to violence in his neighborhood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029115" y="3432642"/>
            <a:ext cx="3877704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safety and protection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rest and play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child development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health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44739" y="3455670"/>
            <a:ext cx="4551645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Violence in the neighborhood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Lack of public safety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Absence of safe recreational and play spaces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Social inequality and poverty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Low presence of community programs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079255" y="3455670"/>
            <a:ext cx="42036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Fear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Insecurity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536205" y="6080358"/>
            <a:ext cx="4227728" cy="3086100"/>
            <a:chOff x="0" y="0"/>
            <a:chExt cx="111347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7065869-CB37-A41D-BF55-18F0D924855A}"/>
              </a:ext>
            </a:extLst>
          </p:cNvPr>
          <p:cNvGrpSpPr/>
          <p:nvPr/>
        </p:nvGrpSpPr>
        <p:grpSpPr>
          <a:xfrm>
            <a:off x="12954000" y="6242982"/>
            <a:ext cx="3200400" cy="2510493"/>
            <a:chOff x="12954000" y="6242982"/>
            <a:chExt cx="3200400" cy="2510493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9FBA21D-1304-9B03-1FCD-CCB30EA1D9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954000" y="6242982"/>
              <a:ext cx="3200400" cy="251049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C1748F9-F92E-3C24-192C-1AEF17CBB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58430" y="7191062"/>
              <a:ext cx="2791539" cy="1319981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6E4F14E-4B78-1424-82F1-29050C54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16977" y="-1858024"/>
            <a:ext cx="12054048" cy="16764002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536205" y="6080358"/>
            <a:ext cx="4227728" cy="3086100"/>
            <a:chOff x="0" y="0"/>
            <a:chExt cx="111347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62050" y="3413893"/>
            <a:ext cx="343402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Martina is under constant pressure on social media, which negatively affects her self-esteem and emotional well-being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06382" y="3223393"/>
            <a:ext cx="444234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emotional well-being and mental health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dignity and respect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personal development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 to a safe environment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44740" y="3223393"/>
            <a:ext cx="4086942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Constant comparison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Social pressure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Negative comments or criticism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Lack of digital and emotional literacy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Algorithms that reinforce stereotypes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48784" y="3223393"/>
            <a:ext cx="40943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Fear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Sadness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Insecurity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40C22E-C922-7EED-687D-C3827DB3C428}"/>
              </a:ext>
            </a:extLst>
          </p:cNvPr>
          <p:cNvGrpSpPr/>
          <p:nvPr/>
        </p:nvGrpSpPr>
        <p:grpSpPr>
          <a:xfrm>
            <a:off x="12877800" y="6210300"/>
            <a:ext cx="3371609" cy="2644795"/>
            <a:chOff x="12877800" y="6210300"/>
            <a:chExt cx="3371609" cy="2644795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A562CD02-C927-EF90-7FA0-E7306F363B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877800" y="6210300"/>
              <a:ext cx="3371609" cy="264479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53FD97F-8A7D-ABBF-1AE2-FB23EE390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030200" y="7229266"/>
              <a:ext cx="3062715" cy="149563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28236" y="1849088"/>
            <a:ext cx="7620149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Day 3. Support Network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064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316666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Our School with More Rights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08631" y="3474244"/>
            <a:ext cx="7875270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 one judges, no one laughs at others.</a:t>
            </a:r>
          </a:p>
          <a:p>
            <a:pPr marL="361950" lvl="1" indent="-1809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opinion is valid.</a:t>
            </a:r>
          </a:p>
          <a:p>
            <a:pPr marL="361950" lvl="1" indent="-1809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can participate or listen.</a:t>
            </a:r>
          </a:p>
          <a:p>
            <a:pPr marL="361950" lvl="1" indent="-1809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respect experiences and emotions.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95848" y="2305050"/>
            <a:ext cx="73609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20"/>
              </a:lnSpc>
              <a:spcBef>
                <a:spcPct val="0"/>
              </a:spcBef>
            </a:pPr>
            <a:r>
              <a:rPr lang="en-US" sz="36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this module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215280" y="1293843"/>
            <a:ext cx="12085903" cy="9662928"/>
            <a:chOff x="0" y="0"/>
            <a:chExt cx="13853160" cy="11075886"/>
          </a:xfrm>
        </p:grpSpPr>
        <p:sp>
          <p:nvSpPr>
            <p:cNvPr id="5" name="Freeform 5" descr="A cartoon of a person with her hands on her chin"/>
            <p:cNvSpPr/>
            <p:nvPr/>
          </p:nvSpPr>
          <p:spPr>
            <a:xfrm>
              <a:off x="0" y="0"/>
              <a:ext cx="13853161" cy="11075924"/>
            </a:xfrm>
            <a:custGeom>
              <a:avLst/>
              <a:gdLst/>
              <a:ahLst/>
              <a:cxnLst/>
              <a:rect l="l" t="t" r="r" b="b"/>
              <a:pathLst>
                <a:path w="13853161" h="11075924">
                  <a:moveTo>
                    <a:pt x="0" y="0"/>
                  </a:moveTo>
                  <a:lnTo>
                    <a:pt x="13853161" y="0"/>
                  </a:lnTo>
                  <a:lnTo>
                    <a:pt x="13853161" y="11075924"/>
                  </a:lnTo>
                  <a:lnTo>
                    <a:pt x="0" y="11075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00" t="-6898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22120" y="1990463"/>
            <a:ext cx="6479257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cardboards / posters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Template with 4 sections (Right / Problem / Action / Impact)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Markers, colors, stickers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800987"/>
            <a:ext cx="592836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Design real student-led projects.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Propose concrete, simple, and achievable actions.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creative posters.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 projects in 1–2 minutes.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10544" y="1283256"/>
            <a:ext cx="695361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can we ourselves change to improve this right?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009951-3D7A-7B16-A909-361A15DDC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68893" y="1481037"/>
            <a:ext cx="6036912" cy="833263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00575" y="4000024"/>
            <a:ext cx="9086850" cy="2286952"/>
            <a:chOff x="0" y="0"/>
            <a:chExt cx="2393244" cy="6023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3244" cy="602325"/>
            </a:xfrm>
            <a:custGeom>
              <a:avLst/>
              <a:gdLst/>
              <a:ahLst/>
              <a:cxnLst/>
              <a:rect l="l" t="t" r="r" b="b"/>
              <a:pathLst>
                <a:path w="2393244" h="602325">
                  <a:moveTo>
                    <a:pt x="25560" y="0"/>
                  </a:moveTo>
                  <a:lnTo>
                    <a:pt x="2367685" y="0"/>
                  </a:lnTo>
                  <a:cubicBezTo>
                    <a:pt x="2381801" y="0"/>
                    <a:pt x="2393244" y="11443"/>
                    <a:pt x="2393244" y="25560"/>
                  </a:cubicBezTo>
                  <a:lnTo>
                    <a:pt x="2393244" y="576765"/>
                  </a:lnTo>
                  <a:cubicBezTo>
                    <a:pt x="2393244" y="590881"/>
                    <a:pt x="2381801" y="602325"/>
                    <a:pt x="2367685" y="602325"/>
                  </a:cubicBezTo>
                  <a:lnTo>
                    <a:pt x="25560" y="602325"/>
                  </a:lnTo>
                  <a:cubicBezTo>
                    <a:pt x="11443" y="602325"/>
                    <a:pt x="0" y="590881"/>
                    <a:pt x="0" y="576765"/>
                  </a:cubicBezTo>
                  <a:lnTo>
                    <a:pt x="0" y="25560"/>
                  </a:lnTo>
                  <a:cubicBezTo>
                    <a:pt x="0" y="11443"/>
                    <a:pt x="11443" y="0"/>
                    <a:pt x="2556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393244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can students do without depending entirely on adults?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14900" y="6972776"/>
            <a:ext cx="8458200" cy="2286952"/>
            <a:chOff x="0" y="0"/>
            <a:chExt cx="2227674" cy="602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27674" cy="602325"/>
            </a:xfrm>
            <a:custGeom>
              <a:avLst/>
              <a:gdLst/>
              <a:ahLst/>
              <a:cxnLst/>
              <a:rect l="l" t="t" r="r" b="b"/>
              <a:pathLst>
                <a:path w="2227674" h="602325">
                  <a:moveTo>
                    <a:pt x="27459" y="0"/>
                  </a:moveTo>
                  <a:lnTo>
                    <a:pt x="2200215" y="0"/>
                  </a:lnTo>
                  <a:cubicBezTo>
                    <a:pt x="2207497" y="0"/>
                    <a:pt x="2214482" y="2893"/>
                    <a:pt x="2219631" y="8043"/>
                  </a:cubicBezTo>
                  <a:cubicBezTo>
                    <a:pt x="2224781" y="13192"/>
                    <a:pt x="2227674" y="20177"/>
                    <a:pt x="2227674" y="27459"/>
                  </a:cubicBezTo>
                  <a:lnTo>
                    <a:pt x="2227674" y="574865"/>
                  </a:lnTo>
                  <a:cubicBezTo>
                    <a:pt x="2227674" y="590031"/>
                    <a:pt x="2215380" y="602325"/>
                    <a:pt x="2200215" y="602325"/>
                  </a:cubicBezTo>
                  <a:lnTo>
                    <a:pt x="27459" y="602325"/>
                  </a:lnTo>
                  <a:cubicBezTo>
                    <a:pt x="20177" y="602325"/>
                    <a:pt x="13192" y="599432"/>
                    <a:pt x="8043" y="594282"/>
                  </a:cubicBezTo>
                  <a:cubicBezTo>
                    <a:pt x="2893" y="589133"/>
                    <a:pt x="0" y="582148"/>
                    <a:pt x="0" y="574865"/>
                  </a:cubicBezTo>
                  <a:lnTo>
                    <a:pt x="0" y="27459"/>
                  </a:lnTo>
                  <a:cubicBezTo>
                    <a:pt x="0" y="20177"/>
                    <a:pt x="2893" y="13192"/>
                    <a:pt x="8043" y="8043"/>
                  </a:cubicBezTo>
                  <a:cubicBezTo>
                    <a:pt x="13192" y="2893"/>
                    <a:pt x="20177" y="0"/>
                    <a:pt x="274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27674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we need for this to work?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426393" y="1025843"/>
            <a:ext cx="7435215" cy="2286952"/>
            <a:chOff x="0" y="0"/>
            <a:chExt cx="1958246" cy="6023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58246" cy="602325"/>
            </a:xfrm>
            <a:custGeom>
              <a:avLst/>
              <a:gdLst/>
              <a:ahLst/>
              <a:cxnLst/>
              <a:rect l="l" t="t" r="r" b="b"/>
              <a:pathLst>
                <a:path w="1958246" h="602325">
                  <a:moveTo>
                    <a:pt x="31238" y="0"/>
                  </a:moveTo>
                  <a:lnTo>
                    <a:pt x="1927009" y="0"/>
                  </a:lnTo>
                  <a:cubicBezTo>
                    <a:pt x="1935293" y="0"/>
                    <a:pt x="1943239" y="3291"/>
                    <a:pt x="1949097" y="9149"/>
                  </a:cubicBezTo>
                  <a:cubicBezTo>
                    <a:pt x="1954955" y="15007"/>
                    <a:pt x="1958246" y="22953"/>
                    <a:pt x="1958246" y="31238"/>
                  </a:cubicBezTo>
                  <a:lnTo>
                    <a:pt x="1958246" y="571087"/>
                  </a:lnTo>
                  <a:cubicBezTo>
                    <a:pt x="1958246" y="588339"/>
                    <a:pt x="1944260" y="602325"/>
                    <a:pt x="1927009" y="602325"/>
                  </a:cubicBezTo>
                  <a:lnTo>
                    <a:pt x="31238" y="602325"/>
                  </a:lnTo>
                  <a:cubicBezTo>
                    <a:pt x="13986" y="602325"/>
                    <a:pt x="0" y="588339"/>
                    <a:pt x="0" y="571087"/>
                  </a:cubicBezTo>
                  <a:lnTo>
                    <a:pt x="0" y="31238"/>
                  </a:lnTo>
                  <a:cubicBezTo>
                    <a:pt x="0" y="13986"/>
                    <a:pt x="13986" y="0"/>
                    <a:pt x="3123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958246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solution would truly be useful?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90293" y="4787039"/>
            <a:ext cx="7707413" cy="4778596"/>
          </a:xfrm>
          <a:custGeom>
            <a:avLst/>
            <a:gdLst/>
            <a:ahLst/>
            <a:cxnLst/>
            <a:rect l="l" t="t" r="r" b="b"/>
            <a:pathLst>
              <a:path w="7707413" h="4778596">
                <a:moveTo>
                  <a:pt x="0" y="0"/>
                </a:moveTo>
                <a:lnTo>
                  <a:pt x="7707414" y="0"/>
                </a:lnTo>
                <a:lnTo>
                  <a:pt x="7707414" y="4778596"/>
                </a:lnTo>
                <a:lnTo>
                  <a:pt x="0" y="4778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426392" y="2970582"/>
            <a:ext cx="7435215" cy="1816457"/>
            <a:chOff x="0" y="0"/>
            <a:chExt cx="1958246" cy="4784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58246" cy="478408"/>
            </a:xfrm>
            <a:custGeom>
              <a:avLst/>
              <a:gdLst/>
              <a:ahLst/>
              <a:cxnLst/>
              <a:rect l="l" t="t" r="r" b="b"/>
              <a:pathLst>
                <a:path w="1958246" h="478408">
                  <a:moveTo>
                    <a:pt x="31238" y="0"/>
                  </a:moveTo>
                  <a:lnTo>
                    <a:pt x="1927009" y="0"/>
                  </a:lnTo>
                  <a:cubicBezTo>
                    <a:pt x="1935293" y="0"/>
                    <a:pt x="1943239" y="3291"/>
                    <a:pt x="1949097" y="9149"/>
                  </a:cubicBezTo>
                  <a:cubicBezTo>
                    <a:pt x="1954955" y="15007"/>
                    <a:pt x="1958246" y="22953"/>
                    <a:pt x="1958246" y="31238"/>
                  </a:cubicBezTo>
                  <a:lnTo>
                    <a:pt x="1958246" y="447171"/>
                  </a:lnTo>
                  <a:cubicBezTo>
                    <a:pt x="1958246" y="464423"/>
                    <a:pt x="1944260" y="478408"/>
                    <a:pt x="1927009" y="478408"/>
                  </a:cubicBezTo>
                  <a:lnTo>
                    <a:pt x="31238" y="478408"/>
                  </a:lnTo>
                  <a:cubicBezTo>
                    <a:pt x="13986" y="478408"/>
                    <a:pt x="0" y="464423"/>
                    <a:pt x="0" y="447171"/>
                  </a:cubicBezTo>
                  <a:lnTo>
                    <a:pt x="0" y="31238"/>
                  </a:lnTo>
                  <a:cubicBezTo>
                    <a:pt x="0" y="13986"/>
                    <a:pt x="13986" y="0"/>
                    <a:pt x="3123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958246" cy="506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would benefit from this action?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914900" y="1028700"/>
            <a:ext cx="8458200" cy="1809807"/>
            <a:chOff x="0" y="0"/>
            <a:chExt cx="2227674" cy="4766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674" cy="476657"/>
            </a:xfrm>
            <a:custGeom>
              <a:avLst/>
              <a:gdLst/>
              <a:ahLst/>
              <a:cxnLst/>
              <a:rect l="l" t="t" r="r" b="b"/>
              <a:pathLst>
                <a:path w="2227674" h="476657">
                  <a:moveTo>
                    <a:pt x="27459" y="0"/>
                  </a:moveTo>
                  <a:lnTo>
                    <a:pt x="2200215" y="0"/>
                  </a:lnTo>
                  <a:cubicBezTo>
                    <a:pt x="2207497" y="0"/>
                    <a:pt x="2214482" y="2893"/>
                    <a:pt x="2219631" y="8043"/>
                  </a:cubicBezTo>
                  <a:cubicBezTo>
                    <a:pt x="2224781" y="13192"/>
                    <a:pt x="2227674" y="20177"/>
                    <a:pt x="2227674" y="27459"/>
                  </a:cubicBezTo>
                  <a:lnTo>
                    <a:pt x="2227674" y="449198"/>
                  </a:lnTo>
                  <a:cubicBezTo>
                    <a:pt x="2227674" y="464363"/>
                    <a:pt x="2215380" y="476657"/>
                    <a:pt x="2200215" y="476657"/>
                  </a:cubicBezTo>
                  <a:lnTo>
                    <a:pt x="27459" y="476657"/>
                  </a:lnTo>
                  <a:cubicBezTo>
                    <a:pt x="20177" y="476657"/>
                    <a:pt x="13192" y="473764"/>
                    <a:pt x="8043" y="468614"/>
                  </a:cubicBezTo>
                  <a:cubicBezTo>
                    <a:pt x="2893" y="463465"/>
                    <a:pt x="0" y="456480"/>
                    <a:pt x="0" y="449198"/>
                  </a:cubicBezTo>
                  <a:lnTo>
                    <a:pt x="0" y="27459"/>
                  </a:lnTo>
                  <a:cubicBezTo>
                    <a:pt x="0" y="20177"/>
                    <a:pt x="2893" y="13192"/>
                    <a:pt x="8043" y="8043"/>
                  </a:cubicBezTo>
                  <a:cubicBezTo>
                    <a:pt x="13192" y="2893"/>
                    <a:pt x="20177" y="0"/>
                    <a:pt x="274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674" cy="505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obstacles might we encounter?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401349"/>
            <a:ext cx="427482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AutoNum type="arabicPeriod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Chosen right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AutoNum type="arabicPeriod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Identified problem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AutoNum type="arabicPeriod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Proposed action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AutoNum type="arabicPeriod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Expected impact</a:t>
            </a:r>
          </a:p>
          <a:p>
            <a:pPr marL="361950" lvl="1" indent="-180975" algn="l">
              <a:lnSpc>
                <a:spcPts val="2400"/>
              </a:lnSpc>
              <a:spcBef>
                <a:spcPct val="0"/>
              </a:spcBef>
              <a:buAutoNum type="arabicPeriod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Group slogan or phrase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315950" y="4468149"/>
            <a:ext cx="384048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Use your imagination and make it your own.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175832" y="2092714"/>
            <a:ext cx="5936336" cy="5489186"/>
            <a:chOff x="0" y="0"/>
            <a:chExt cx="1563479" cy="17479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3479" cy="1747969"/>
            </a:xfrm>
            <a:custGeom>
              <a:avLst/>
              <a:gdLst/>
              <a:ahLst/>
              <a:cxnLst/>
              <a:rect l="l" t="t" r="r" b="b"/>
              <a:pathLst>
                <a:path w="1563479" h="1747969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1708844"/>
                  </a:lnTo>
                  <a:cubicBezTo>
                    <a:pt x="1563479" y="1719221"/>
                    <a:pt x="1559357" y="1729172"/>
                    <a:pt x="1552020" y="1736510"/>
                  </a:cubicBezTo>
                  <a:cubicBezTo>
                    <a:pt x="1544683" y="1743847"/>
                    <a:pt x="1534731" y="1747969"/>
                    <a:pt x="1524355" y="1747969"/>
                  </a:cubicBezTo>
                  <a:lnTo>
                    <a:pt x="39125" y="1747969"/>
                  </a:lnTo>
                  <a:cubicBezTo>
                    <a:pt x="17517" y="1747969"/>
                    <a:pt x="0" y="1730452"/>
                    <a:pt x="0" y="1708844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563479" cy="189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75832" y="1685700"/>
            <a:ext cx="5936336" cy="1552801"/>
            <a:chOff x="0" y="-107197"/>
            <a:chExt cx="1563479" cy="408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63479" cy="247043"/>
            </a:xfrm>
            <a:custGeom>
              <a:avLst/>
              <a:gdLst/>
              <a:ahLst/>
              <a:cxnLst/>
              <a:rect l="l" t="t" r="r" b="b"/>
              <a:pathLst>
                <a:path w="1563479" h="247043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207919"/>
                  </a:lnTo>
                  <a:cubicBezTo>
                    <a:pt x="1563479" y="229527"/>
                    <a:pt x="1545963" y="247043"/>
                    <a:pt x="1524355" y="247043"/>
                  </a:cubicBezTo>
                  <a:lnTo>
                    <a:pt x="39125" y="247043"/>
                  </a:lnTo>
                  <a:cubicBezTo>
                    <a:pt x="17517" y="247043"/>
                    <a:pt x="0" y="229527"/>
                    <a:pt x="0" y="207919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07197"/>
              <a:ext cx="1563479" cy="408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4499"/>
                </a:lnSpc>
                <a:spcBef>
                  <a:spcPct val="0"/>
                </a:spcBef>
              </a:pPr>
              <a:r>
                <a:rPr lang="en-US" sz="2499" b="1" u="none" strike="noStrike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Right to be heard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006590" y="1247289"/>
            <a:ext cx="427482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2700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Let's create a poster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00698" y="3293966"/>
            <a:ext cx="2896776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26"/>
              </a:lnSpc>
              <a:spcBef>
                <a:spcPct val="0"/>
              </a:spcBef>
            </a:pPr>
            <a:r>
              <a:rPr lang="en-US" sz="1355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Sometimes:</a:t>
            </a:r>
          </a:p>
          <a:p>
            <a:pPr marL="292605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Decisions are made without listening to others.</a:t>
            </a:r>
          </a:p>
          <a:p>
            <a:pPr marL="292605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Some opinions are ignored or dismissed.</a:t>
            </a:r>
          </a:p>
          <a:p>
            <a:pPr marL="292605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People are afraid to speak for fear of mockery or punishment.</a:t>
            </a:r>
          </a:p>
          <a:p>
            <a:pPr marL="292605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 same people always speak.</a:t>
            </a:r>
          </a:p>
          <a:p>
            <a:pPr algn="l">
              <a:lnSpc>
                <a:spcPts val="1626"/>
              </a:lnSpc>
            </a:pPr>
            <a:endParaRPr lang="en-US" sz="1355" b="1" u="none" strike="noStrike">
              <a:solidFill>
                <a:srgbClr val="00000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303751" y="3309344"/>
            <a:ext cx="2677657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503"/>
              </a:lnSpc>
              <a:spcBef>
                <a:spcPct val="0"/>
              </a:spcBef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Solutions: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Listen without interrupting when someone speaks.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Respect all opinions, even if you disagree.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Introduce speaking rules in the class or group.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Encourage those who speak less.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400698" y="5560818"/>
            <a:ext cx="2677657" cy="153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Expected impact: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Everyone feels valued and respected.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 group environment improves.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There is more participation and better ideas.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 b="1" u="none" strike="noStrike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Trust and mutual respect grow.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474161" y="5837032"/>
            <a:ext cx="2336840" cy="8058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240"/>
              </a:lnSpc>
              <a:spcBef>
                <a:spcPct val="0"/>
              </a:spcBef>
            </a:pPr>
            <a:r>
              <a:rPr lang="en-US" sz="1800" b="1" u="none" strike="noStrike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“Speaking and listening unites us.”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962775" y="696220"/>
            <a:ext cx="4362450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698230" y="1248089"/>
            <a:ext cx="9589770" cy="8039471"/>
            <a:chOff x="0" y="0"/>
            <a:chExt cx="12786360" cy="10719295"/>
          </a:xfrm>
        </p:grpSpPr>
        <p:sp>
          <p:nvSpPr>
            <p:cNvPr id="4" name="Freeform 4" descr="A group of people hugging each other  AI-generated content may be incorrect."/>
            <p:cNvSpPr/>
            <p:nvPr/>
          </p:nvSpPr>
          <p:spPr>
            <a:xfrm>
              <a:off x="0" y="0"/>
              <a:ext cx="12786360" cy="10719308"/>
            </a:xfrm>
            <a:custGeom>
              <a:avLst/>
              <a:gdLst/>
              <a:ahLst/>
              <a:cxnLst/>
              <a:rect l="l" t="t" r="r" b="b"/>
              <a:pathLst>
                <a:path w="12786360" h="10719308">
                  <a:moveTo>
                    <a:pt x="0" y="0"/>
                  </a:moveTo>
                  <a:lnTo>
                    <a:pt x="12786360" y="0"/>
                  </a:lnTo>
                  <a:lnTo>
                    <a:pt x="12786360" y="10719308"/>
                  </a:lnTo>
                  <a:lnTo>
                    <a:pt x="0" y="10719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65910" y="4200525"/>
            <a:ext cx="6277632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Rights live in: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Our decisions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we treat others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we defend justice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u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have the power to make sure they are respected.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D757BD-D318-E4DE-1C25-33DDFC428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474583" y="1849088"/>
            <a:ext cx="7727454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1. Discovering Rights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Hidden Image and Critical Reading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232674" y="-2002050"/>
            <a:ext cx="10287000" cy="14504460"/>
            <a:chOff x="0" y="0"/>
            <a:chExt cx="13716000" cy="19339281"/>
          </a:xfrm>
        </p:grpSpPr>
        <p:sp>
          <p:nvSpPr>
            <p:cNvPr id="3" name="Freeform 3" descr="A map of a town  AI-generated content may be incorrect."/>
            <p:cNvSpPr/>
            <p:nvPr/>
          </p:nvSpPr>
          <p:spPr>
            <a:xfrm>
              <a:off x="0" y="0"/>
              <a:ext cx="13716000" cy="19339306"/>
            </a:xfrm>
            <a:custGeom>
              <a:avLst/>
              <a:gdLst/>
              <a:ahLst/>
              <a:cxnLst/>
              <a:rect l="l" t="t" r="r" b="b"/>
              <a:pathLst>
                <a:path w="13716000" h="19339306">
                  <a:moveTo>
                    <a:pt x="0" y="0"/>
                  </a:moveTo>
                  <a:lnTo>
                    <a:pt x="13716000" y="0"/>
                  </a:lnTo>
                  <a:lnTo>
                    <a:pt x="13716000" y="19339306"/>
                  </a:lnTo>
                  <a:lnTo>
                    <a:pt x="0" y="19339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95" b="-24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-101105" y="0"/>
            <a:ext cx="13709322" cy="10287000"/>
            <a:chOff x="0" y="0"/>
            <a:chExt cx="3610686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0685" cy="2709333"/>
            </a:xfrm>
            <a:custGeom>
              <a:avLst/>
              <a:gdLst/>
              <a:ahLst/>
              <a:cxnLst/>
              <a:rect l="l" t="t" r="r" b="b"/>
              <a:pathLst>
                <a:path w="3610685" h="2709333">
                  <a:moveTo>
                    <a:pt x="0" y="0"/>
                  </a:moveTo>
                  <a:lnTo>
                    <a:pt x="3610685" y="0"/>
                  </a:lnTo>
                  <a:lnTo>
                    <a:pt x="361068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610686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348740" y="0"/>
            <a:ext cx="13709322" cy="10287000"/>
            <a:chOff x="0" y="0"/>
            <a:chExt cx="3610686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0685" cy="2709333"/>
            </a:xfrm>
            <a:custGeom>
              <a:avLst/>
              <a:gdLst/>
              <a:ahLst/>
              <a:cxnLst/>
              <a:rect l="l" t="t" r="r" b="b"/>
              <a:pathLst>
                <a:path w="3610685" h="2709333">
                  <a:moveTo>
                    <a:pt x="0" y="0"/>
                  </a:moveTo>
                  <a:lnTo>
                    <a:pt x="3610685" y="0"/>
                  </a:lnTo>
                  <a:lnTo>
                    <a:pt x="361068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610686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19289" y="2206469"/>
            <a:ext cx="5379859" cy="1897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16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133350" lvl="1" indent="-666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Observe the image in silence.</a:t>
            </a:r>
          </a:p>
          <a:p>
            <a:pPr marL="133350" lvl="1" indent="-666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 first impressions and emotions.</a:t>
            </a:r>
          </a:p>
          <a:p>
            <a:pPr marL="133350" lvl="1" indent="-666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Recognize inequality, pressure, or fair treatment.</a:t>
            </a:r>
          </a:p>
          <a:p>
            <a:pPr marL="133350" lvl="1" indent="-66675" algn="l">
              <a:lnSpc>
                <a:spcPts val="2160"/>
              </a:lnSpc>
              <a:spcBef>
                <a:spcPct val="0"/>
              </a:spcBef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Connect the scene with real experiences.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79812" y="6633227"/>
            <a:ext cx="5463540" cy="687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40"/>
              </a:lnSpc>
              <a:spcBef>
                <a:spcPct val="0"/>
              </a:spcBef>
            </a:pPr>
            <a:r>
              <a:rPr lang="en-US" sz="294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If you were in this scene, how would you feel?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64481" y="0"/>
            <a:ext cx="14559029" cy="10287000"/>
            <a:chOff x="0" y="0"/>
            <a:chExt cx="19412039" cy="13716000"/>
          </a:xfrm>
        </p:grpSpPr>
        <p:sp>
          <p:nvSpPr>
            <p:cNvPr id="3" name="Freeform 3" descr="A cartoon of a town  AI-generated content may be incorrect."/>
            <p:cNvSpPr/>
            <p:nvPr/>
          </p:nvSpPr>
          <p:spPr>
            <a:xfrm>
              <a:off x="0" y="0"/>
              <a:ext cx="19412077" cy="13716000"/>
            </a:xfrm>
            <a:custGeom>
              <a:avLst/>
              <a:gdLst/>
              <a:ahLst/>
              <a:cxnLst/>
              <a:rect l="l" t="t" r="r" b="b"/>
              <a:pathLst>
                <a:path w="19412077" h="13716000">
                  <a:moveTo>
                    <a:pt x="0" y="0"/>
                  </a:moveTo>
                  <a:lnTo>
                    <a:pt x="19412077" y="0"/>
                  </a:lnTo>
                  <a:lnTo>
                    <a:pt x="19412077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" r="-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48668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00"/>
              </a:lnSpc>
              <a:spcBef>
                <a:spcPct val="0"/>
              </a:spcBef>
            </a:pPr>
            <a:r>
              <a:rPr lang="en-US" sz="3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052730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000"/>
              </a:lnSpc>
              <a:spcBef>
                <a:spcPct val="0"/>
              </a:spcBef>
            </a:pPr>
            <a:r>
              <a:rPr lang="en-US" sz="5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identify rights in the scenes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499204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Visible list of rights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or continuous sheet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97465"/>
            <a:ext cx="592836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r>
              <a:rPr lang="en-US" sz="2000" b="1" u="none" strike="noStrike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marL="0" lvl="0" indent="0" algn="l">
              <a:lnSpc>
                <a:spcPts val="2400"/>
              </a:lnSpc>
              <a:spcBef>
                <a:spcPct val="0"/>
              </a:spcBef>
            </a:pPr>
            <a:endParaRPr lang="en-US" sz="2000" b="1" u="none" strike="noStrike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Analyze real images.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Identify which right might be involved.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Support it with visual evidence.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u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Discuss in pairs and then as a group.</a:t>
            </a:r>
          </a:p>
        </p:txBody>
      </p:sp>
      <p:grpSp>
        <p:nvGrpSpPr>
          <p:cNvPr id="4" name="Group 4"/>
          <p:cNvGrpSpPr/>
          <p:nvPr/>
        </p:nvGrpSpPr>
        <p:grpSpPr>
          <a:xfrm rot="-1311960">
            <a:off x="9906000" y="1754191"/>
            <a:ext cx="4434840" cy="6652260"/>
            <a:chOff x="0" y="0"/>
            <a:chExt cx="5913120" cy="8869680"/>
          </a:xfrm>
        </p:grpSpPr>
        <p:sp>
          <p:nvSpPr>
            <p:cNvPr id="5" name="Freeform 5" descr="A person washing dishes in a sink  AI-generated content may be incorrect."/>
            <p:cNvSpPr/>
            <p:nvPr/>
          </p:nvSpPr>
          <p:spPr>
            <a:xfrm>
              <a:off x="0" y="0"/>
              <a:ext cx="5913120" cy="8869680"/>
            </a:xfrm>
            <a:custGeom>
              <a:avLst/>
              <a:gdLst/>
              <a:ahLst/>
              <a:cxnLst/>
              <a:rect l="l" t="t" r="r" b="b"/>
              <a:pathLst>
                <a:path w="5913120" h="8869680">
                  <a:moveTo>
                    <a:pt x="0" y="0"/>
                  </a:moveTo>
                  <a:lnTo>
                    <a:pt x="5913120" y="0"/>
                  </a:lnTo>
                  <a:lnTo>
                    <a:pt x="5913120" y="8869680"/>
                  </a:lnTo>
                  <a:lnTo>
                    <a:pt x="0" y="8869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826751" y="5426040"/>
            <a:ext cx="5514089" cy="3676059"/>
            <a:chOff x="0" y="0"/>
            <a:chExt cx="7352119" cy="4901413"/>
          </a:xfrm>
        </p:grpSpPr>
        <p:sp>
          <p:nvSpPr>
            <p:cNvPr id="7" name="Freeform 7" descr="A child with books on stairs  AI-generated content may be incorrect."/>
            <p:cNvSpPr/>
            <p:nvPr/>
          </p:nvSpPr>
          <p:spPr>
            <a:xfrm>
              <a:off x="0" y="0"/>
              <a:ext cx="7352157" cy="4901438"/>
            </a:xfrm>
            <a:custGeom>
              <a:avLst/>
              <a:gdLst/>
              <a:ahLst/>
              <a:cxnLst/>
              <a:rect l="l" t="t" r="r" b="b"/>
              <a:pathLst>
                <a:path w="7352157" h="4901438">
                  <a:moveTo>
                    <a:pt x="0" y="0"/>
                  </a:moveTo>
                  <a:lnTo>
                    <a:pt x="7352157" y="0"/>
                  </a:lnTo>
                  <a:lnTo>
                    <a:pt x="7352157" y="4901438"/>
                  </a:lnTo>
                  <a:lnTo>
                    <a:pt x="0" y="4901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9562" y="-463553"/>
            <a:ext cx="18907125" cy="12604747"/>
            <a:chOff x="0" y="0"/>
            <a:chExt cx="25209500" cy="16806329"/>
          </a:xfrm>
        </p:grpSpPr>
        <p:sp>
          <p:nvSpPr>
            <p:cNvPr id="3" name="Freeform 3" descr="A child with books on stairs  AI-generated content may be incorrect."/>
            <p:cNvSpPr/>
            <p:nvPr/>
          </p:nvSpPr>
          <p:spPr>
            <a:xfrm>
              <a:off x="0" y="0"/>
              <a:ext cx="25209500" cy="16806290"/>
            </a:xfrm>
            <a:custGeom>
              <a:avLst/>
              <a:gdLst/>
              <a:ahLst/>
              <a:cxnLst/>
              <a:rect l="l" t="t" r="r" b="b"/>
              <a:pathLst>
                <a:path w="25209500" h="16806290">
                  <a:moveTo>
                    <a:pt x="0" y="0"/>
                  </a:moveTo>
                  <a:lnTo>
                    <a:pt x="25209500" y="0"/>
                  </a:lnTo>
                  <a:lnTo>
                    <a:pt x="25209500" y="16806290"/>
                  </a:lnTo>
                  <a:lnTo>
                    <a:pt x="0" y="1680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1577</Words>
  <Application>Microsoft Office PowerPoint</Application>
  <PresentationFormat>Custom</PresentationFormat>
  <Paragraphs>297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Poppins</vt:lpstr>
      <vt:lpstr>Aptos Bold</vt:lpstr>
      <vt:lpstr>Poppins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M9_Children’s Rights_Lower Secondary School</dc:title>
  <cp:lastModifiedBy>Itzel Gn</cp:lastModifiedBy>
  <cp:revision>2</cp:revision>
  <dcterms:created xsi:type="dcterms:W3CDTF">2006-08-16T00:00:00Z</dcterms:created>
  <dcterms:modified xsi:type="dcterms:W3CDTF">2026-04-03T12:15:21Z</dcterms:modified>
  <dc:identifier>DAHFdZndMwA</dc:identifier>
</cp:coreProperties>
</file>