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8288000" cy="10287000"/>
  <p:notesSz cx="6858000" cy="9144000"/>
  <p:embeddedFontLst>
    <p:embeddedFont>
      <p:font typeface="Aptos Bold" panose="020B0604020202020204" charset="0"/>
      <p:regular r:id="rId40"/>
    </p:embeddedFont>
    <p:embeddedFont>
      <p:font typeface="Poppins" panose="00000500000000000000" pitchFamily="2" charset="0"/>
      <p:regular r:id="rId41"/>
      <p:bold r:id="rId42"/>
      <p:italic r:id="rId43"/>
      <p:boldItalic r:id="rId44"/>
    </p:embeddedFont>
    <p:embeddedFont>
      <p:font typeface="Poppins Bold" panose="00000800000000000000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0" y="-107004"/>
            <a:ext cx="13716000" cy="3581400"/>
            <a:chOff x="0" y="0"/>
            <a:chExt cx="18288000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b="-24623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8288000" cy="47656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184"/>
                </a:lnSpc>
              </a:pPr>
              <a:r>
                <a:rPr lang="en-US" sz="48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9</a:t>
              </a:r>
            </a:p>
            <a:p>
              <a:pPr algn="ctr">
                <a:lnSpc>
                  <a:spcPts val="5184"/>
                </a:lnSpc>
              </a:pPr>
              <a:r>
                <a:rPr lang="en-US" sz="48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Diritti dei bambini</a:t>
              </a:r>
            </a:p>
            <a:p>
              <a:pPr algn="ctr">
                <a:lnSpc>
                  <a:spcPts val="5184"/>
                </a:lnSpc>
              </a:pPr>
              <a:endPara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43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Conoscere i nostri diritti per prenderci cura di noi stessi e degli altri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5947820" y="1521400"/>
            <a:ext cx="6908597" cy="9420235"/>
            <a:chOff x="0" y="0"/>
            <a:chExt cx="9211462" cy="12560313"/>
          </a:xfrm>
        </p:grpSpPr>
        <p:sp>
          <p:nvSpPr>
            <p:cNvPr id="6" name="Freeform 6" descr="A group of children around the earth  AI-generated content may be incorrect."/>
            <p:cNvSpPr/>
            <p:nvPr/>
          </p:nvSpPr>
          <p:spPr>
            <a:xfrm>
              <a:off x="0" y="0"/>
              <a:ext cx="9211437" cy="12560300"/>
            </a:xfrm>
            <a:custGeom>
              <a:avLst/>
              <a:gdLst/>
              <a:ahLst/>
              <a:cxnLst/>
              <a:rect l="l" t="t" r="r" b="b"/>
              <a:pathLst>
                <a:path w="9211437" h="12560300">
                  <a:moveTo>
                    <a:pt x="0" y="0"/>
                  </a:moveTo>
                  <a:lnTo>
                    <a:pt x="9211437" y="0"/>
                  </a:lnTo>
                  <a:lnTo>
                    <a:pt x="9211437" y="12560300"/>
                  </a:lnTo>
                  <a:lnTo>
                    <a:pt x="0" y="1256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8" b="-1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434840" y="9264177"/>
            <a:ext cx="941832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Scuola primaria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35883" y="-531485"/>
            <a:ext cx="8800557" cy="11145450"/>
            <a:chOff x="0" y="0"/>
            <a:chExt cx="11734076" cy="14860600"/>
          </a:xfrm>
        </p:grpSpPr>
        <p:sp>
          <p:nvSpPr>
            <p:cNvPr id="3" name="Freeform 3" descr="A screenshot of a phone  AI-generated content may be incorrect."/>
            <p:cNvSpPr/>
            <p:nvPr/>
          </p:nvSpPr>
          <p:spPr>
            <a:xfrm>
              <a:off x="0" y="0"/>
              <a:ext cx="11734038" cy="14860651"/>
            </a:xfrm>
            <a:custGeom>
              <a:avLst/>
              <a:gdLst/>
              <a:ahLst/>
              <a:cxnLst/>
              <a:rect l="l" t="t" r="r" b="b"/>
              <a:pathLst>
                <a:path w="11734038" h="14860651">
                  <a:moveTo>
                    <a:pt x="0" y="0"/>
                  </a:moveTo>
                  <a:lnTo>
                    <a:pt x="11734038" y="0"/>
                  </a:lnTo>
                  <a:lnTo>
                    <a:pt x="11734038" y="14860651"/>
                  </a:lnTo>
                  <a:lnTo>
                    <a:pt x="0" y="14860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168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316355" y="1091917"/>
            <a:ext cx="13609320" cy="8334223"/>
            <a:chOff x="0" y="0"/>
            <a:chExt cx="18145760" cy="11112297"/>
          </a:xfrm>
        </p:grpSpPr>
        <p:sp>
          <p:nvSpPr>
            <p:cNvPr id="5" name="TextBox 5"/>
            <p:cNvSpPr txBox="1"/>
            <p:nvPr/>
          </p:nvSpPr>
          <p:spPr>
            <a:xfrm>
              <a:off x="304800" y="-28575"/>
              <a:ext cx="17840960" cy="57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Domande guida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226284" y="2048604"/>
              <a:ext cx="75793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vedi nell’immagine?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64220" y="1797836"/>
              <a:ext cx="835686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226284" y="3684100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sentano le persone?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4978" y="3385650"/>
              <a:ext cx="994172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226284" y="5271914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pensi che abbiano bisogno?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71153" y="4973464"/>
              <a:ext cx="1021821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255520" y="6859729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potrebbe migliorare la situazione?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71153" y="6561279"/>
              <a:ext cx="1080294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445422"/>
              <a:ext cx="9834880" cy="1666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Parliamo solo di ciò che vediamo nell’immagine, non di esperienze personali.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374339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55010" y="6883543"/>
            <a:ext cx="5977979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sono i diritti?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57008" y="1700765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68392" y="1700765"/>
            <a:ext cx="592836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di cosa significa avere diritti e perché esistono.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362591" y="4752577"/>
            <a:ext cx="13562819" cy="5534423"/>
            <a:chOff x="0" y="0"/>
            <a:chExt cx="18083759" cy="7379231"/>
          </a:xfrm>
        </p:grpSpPr>
        <p:sp>
          <p:nvSpPr>
            <p:cNvPr id="5" name="Freeform 5" descr="A group of children sitting around a table drawing  AI-generated content may be incorrect."/>
            <p:cNvSpPr/>
            <p:nvPr/>
          </p:nvSpPr>
          <p:spPr>
            <a:xfrm>
              <a:off x="0" y="0"/>
              <a:ext cx="18083785" cy="7379231"/>
            </a:xfrm>
            <a:custGeom>
              <a:avLst/>
              <a:gdLst/>
              <a:ahLst/>
              <a:cxnLst/>
              <a:rect l="l" t="t" r="r" b="b"/>
              <a:pathLst>
                <a:path w="18083785" h="7379231">
                  <a:moveTo>
                    <a:pt x="0" y="0"/>
                  </a:moveTo>
                  <a:lnTo>
                    <a:pt x="18083785" y="0"/>
                  </a:lnTo>
                  <a:lnTo>
                    <a:pt x="18083785" y="7379231"/>
                  </a:lnTo>
                  <a:lnTo>
                    <a:pt x="0" y="7379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2936" b="-4293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25253" y="1326832"/>
            <a:ext cx="10437495" cy="1522095"/>
            <a:chOff x="0" y="0"/>
            <a:chExt cx="13916660" cy="2029460"/>
          </a:xfrm>
        </p:grpSpPr>
        <p:sp>
          <p:nvSpPr>
            <p:cNvPr id="3" name="Freeform 3"/>
            <p:cNvSpPr/>
            <p:nvPr/>
          </p:nvSpPr>
          <p:spPr>
            <a:xfrm>
              <a:off x="19050" y="19050"/>
              <a:ext cx="13878561" cy="1991360"/>
            </a:xfrm>
            <a:custGeom>
              <a:avLst/>
              <a:gdLst/>
              <a:ahLst/>
              <a:cxnLst/>
              <a:rect l="l" t="t" r="r" b="b"/>
              <a:pathLst>
                <a:path w="13878561" h="1991360">
                  <a:moveTo>
                    <a:pt x="0" y="331851"/>
                  </a:moveTo>
                  <a:cubicBezTo>
                    <a:pt x="0" y="148590"/>
                    <a:pt x="151003" y="0"/>
                    <a:pt x="337312" y="0"/>
                  </a:cubicBezTo>
                  <a:lnTo>
                    <a:pt x="13541248" y="0"/>
                  </a:lnTo>
                  <a:cubicBezTo>
                    <a:pt x="13727557" y="0"/>
                    <a:pt x="13878561" y="148590"/>
                    <a:pt x="13878561" y="331851"/>
                  </a:cubicBezTo>
                  <a:lnTo>
                    <a:pt x="13878561" y="1659509"/>
                  </a:lnTo>
                  <a:cubicBezTo>
                    <a:pt x="13878561" y="1842770"/>
                    <a:pt x="13727557" y="1991360"/>
                    <a:pt x="13541248" y="1991360"/>
                  </a:cubicBezTo>
                  <a:lnTo>
                    <a:pt x="337312" y="1991360"/>
                  </a:lnTo>
                  <a:cubicBezTo>
                    <a:pt x="151003" y="1991360"/>
                    <a:pt x="0" y="1842770"/>
                    <a:pt x="0" y="165950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3916661" cy="2029460"/>
            </a:xfrm>
            <a:custGeom>
              <a:avLst/>
              <a:gdLst/>
              <a:ahLst/>
              <a:cxnLst/>
              <a:rect l="l" t="t" r="r" b="b"/>
              <a:pathLst>
                <a:path w="13916661" h="2029460">
                  <a:moveTo>
                    <a:pt x="0" y="350901"/>
                  </a:moveTo>
                  <a:cubicBezTo>
                    <a:pt x="0" y="156845"/>
                    <a:pt x="159893" y="0"/>
                    <a:pt x="356362" y="0"/>
                  </a:cubicBezTo>
                  <a:lnTo>
                    <a:pt x="13560298" y="0"/>
                  </a:lnTo>
                  <a:lnTo>
                    <a:pt x="13560298" y="19050"/>
                  </a:lnTo>
                  <a:lnTo>
                    <a:pt x="13560298" y="0"/>
                  </a:lnTo>
                  <a:cubicBezTo>
                    <a:pt x="13756767" y="0"/>
                    <a:pt x="13916661" y="156845"/>
                    <a:pt x="13916661" y="350901"/>
                  </a:cubicBezTo>
                  <a:lnTo>
                    <a:pt x="13897611" y="350901"/>
                  </a:lnTo>
                  <a:lnTo>
                    <a:pt x="13916661" y="350901"/>
                  </a:lnTo>
                  <a:lnTo>
                    <a:pt x="13916661" y="1678559"/>
                  </a:lnTo>
                  <a:lnTo>
                    <a:pt x="13897611" y="1678559"/>
                  </a:lnTo>
                  <a:lnTo>
                    <a:pt x="13916661" y="1678559"/>
                  </a:lnTo>
                  <a:cubicBezTo>
                    <a:pt x="13916661" y="1872615"/>
                    <a:pt x="13756767" y="2029460"/>
                    <a:pt x="13560298" y="2029460"/>
                  </a:cubicBezTo>
                  <a:lnTo>
                    <a:pt x="13560298" y="2010410"/>
                  </a:lnTo>
                  <a:lnTo>
                    <a:pt x="13560298" y="2029460"/>
                  </a:lnTo>
                  <a:lnTo>
                    <a:pt x="356362" y="2029460"/>
                  </a:lnTo>
                  <a:lnTo>
                    <a:pt x="356362" y="2010410"/>
                  </a:lnTo>
                  <a:lnTo>
                    <a:pt x="356362" y="2029460"/>
                  </a:lnTo>
                  <a:cubicBezTo>
                    <a:pt x="159893" y="2029460"/>
                    <a:pt x="0" y="1872615"/>
                    <a:pt x="0" y="1678559"/>
                  </a:cubicBezTo>
                  <a:lnTo>
                    <a:pt x="0" y="350901"/>
                  </a:lnTo>
                  <a:lnTo>
                    <a:pt x="19050" y="350901"/>
                  </a:lnTo>
                  <a:lnTo>
                    <a:pt x="0" y="350901"/>
                  </a:lnTo>
                  <a:moveTo>
                    <a:pt x="38100" y="350901"/>
                  </a:moveTo>
                  <a:lnTo>
                    <a:pt x="38100" y="1678559"/>
                  </a:lnTo>
                  <a:lnTo>
                    <a:pt x="19050" y="1678559"/>
                  </a:lnTo>
                  <a:lnTo>
                    <a:pt x="38100" y="1678559"/>
                  </a:lnTo>
                  <a:cubicBezTo>
                    <a:pt x="38100" y="1851025"/>
                    <a:pt x="180340" y="1991360"/>
                    <a:pt x="356362" y="1991360"/>
                  </a:cubicBezTo>
                  <a:lnTo>
                    <a:pt x="13560298" y="1991360"/>
                  </a:lnTo>
                  <a:cubicBezTo>
                    <a:pt x="13736320" y="1991360"/>
                    <a:pt x="13878561" y="1851025"/>
                    <a:pt x="13878561" y="1678559"/>
                  </a:cubicBezTo>
                  <a:lnTo>
                    <a:pt x="13878561" y="350901"/>
                  </a:lnTo>
                  <a:cubicBezTo>
                    <a:pt x="13878561" y="178435"/>
                    <a:pt x="13736320" y="38100"/>
                    <a:pt x="13560298" y="38100"/>
                  </a:cubicBezTo>
                  <a:lnTo>
                    <a:pt x="356362" y="38100"/>
                  </a:lnTo>
                  <a:lnTo>
                    <a:pt x="356362" y="19050"/>
                  </a:lnTo>
                  <a:lnTo>
                    <a:pt x="356362" y="38100"/>
                  </a:lnTo>
                  <a:cubicBezTo>
                    <a:pt x="180340" y="38100"/>
                    <a:pt x="38100" y="178435"/>
                    <a:pt x="38100" y="350901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3916660" cy="2058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¿Qué cosas necesita cualquier niño para crecer bien?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925252" y="1326832"/>
            <a:ext cx="10437495" cy="1524000"/>
            <a:chOff x="0" y="0"/>
            <a:chExt cx="2748970" cy="4013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48970" cy="401383"/>
            </a:xfrm>
            <a:custGeom>
              <a:avLst/>
              <a:gdLst/>
              <a:ahLst/>
              <a:cxnLst/>
              <a:rect l="l" t="t" r="r" b="b"/>
              <a:pathLst>
                <a:path w="2748970" h="401383">
                  <a:moveTo>
                    <a:pt x="22252" y="0"/>
                  </a:moveTo>
                  <a:lnTo>
                    <a:pt x="2726717" y="0"/>
                  </a:lnTo>
                  <a:cubicBezTo>
                    <a:pt x="2732619" y="0"/>
                    <a:pt x="2738279" y="2344"/>
                    <a:pt x="2742452" y="6518"/>
                  </a:cubicBezTo>
                  <a:cubicBezTo>
                    <a:pt x="2746625" y="10691"/>
                    <a:pt x="2748970" y="16351"/>
                    <a:pt x="2748970" y="22252"/>
                  </a:cubicBezTo>
                  <a:lnTo>
                    <a:pt x="2748970" y="379130"/>
                  </a:lnTo>
                  <a:cubicBezTo>
                    <a:pt x="2748970" y="385032"/>
                    <a:pt x="2746625" y="390692"/>
                    <a:pt x="2742452" y="394865"/>
                  </a:cubicBezTo>
                  <a:cubicBezTo>
                    <a:pt x="2738279" y="399038"/>
                    <a:pt x="2732619" y="401383"/>
                    <a:pt x="2726717" y="401383"/>
                  </a:cubicBezTo>
                  <a:lnTo>
                    <a:pt x="22252" y="401383"/>
                  </a:lnTo>
                  <a:cubicBezTo>
                    <a:pt x="9963" y="401383"/>
                    <a:pt x="0" y="391420"/>
                    <a:pt x="0" y="379130"/>
                  </a:cubicBezTo>
                  <a:lnTo>
                    <a:pt x="0" y="22252"/>
                  </a:lnTo>
                  <a:cubicBezTo>
                    <a:pt x="0" y="16351"/>
                    <a:pt x="2344" y="10691"/>
                    <a:pt x="6518" y="6518"/>
                  </a:cubicBezTo>
                  <a:cubicBezTo>
                    <a:pt x="10691" y="2344"/>
                    <a:pt x="16351" y="0"/>
                    <a:pt x="2225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748970" cy="420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 cosa hanno bisogno tutti i bambini per crescere bene?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925252" y="4154508"/>
            <a:ext cx="10437495" cy="1524000"/>
            <a:chOff x="0" y="0"/>
            <a:chExt cx="2748970" cy="4013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48970" cy="401383"/>
            </a:xfrm>
            <a:custGeom>
              <a:avLst/>
              <a:gdLst/>
              <a:ahLst/>
              <a:cxnLst/>
              <a:rect l="l" t="t" r="r" b="b"/>
              <a:pathLst>
                <a:path w="2748970" h="401383">
                  <a:moveTo>
                    <a:pt x="22252" y="0"/>
                  </a:moveTo>
                  <a:lnTo>
                    <a:pt x="2726717" y="0"/>
                  </a:lnTo>
                  <a:cubicBezTo>
                    <a:pt x="2732619" y="0"/>
                    <a:pt x="2738279" y="2344"/>
                    <a:pt x="2742452" y="6518"/>
                  </a:cubicBezTo>
                  <a:cubicBezTo>
                    <a:pt x="2746625" y="10691"/>
                    <a:pt x="2748970" y="16351"/>
                    <a:pt x="2748970" y="22252"/>
                  </a:cubicBezTo>
                  <a:lnTo>
                    <a:pt x="2748970" y="379130"/>
                  </a:lnTo>
                  <a:cubicBezTo>
                    <a:pt x="2748970" y="385032"/>
                    <a:pt x="2746625" y="390692"/>
                    <a:pt x="2742452" y="394865"/>
                  </a:cubicBezTo>
                  <a:cubicBezTo>
                    <a:pt x="2738279" y="399038"/>
                    <a:pt x="2732619" y="401383"/>
                    <a:pt x="2726717" y="401383"/>
                  </a:cubicBezTo>
                  <a:lnTo>
                    <a:pt x="22252" y="401383"/>
                  </a:lnTo>
                  <a:cubicBezTo>
                    <a:pt x="9963" y="401383"/>
                    <a:pt x="0" y="391420"/>
                    <a:pt x="0" y="379130"/>
                  </a:cubicBezTo>
                  <a:lnTo>
                    <a:pt x="0" y="22252"/>
                  </a:lnTo>
                  <a:cubicBezTo>
                    <a:pt x="0" y="16351"/>
                    <a:pt x="2344" y="10691"/>
                    <a:pt x="6518" y="6518"/>
                  </a:cubicBezTo>
                  <a:cubicBezTo>
                    <a:pt x="10691" y="2344"/>
                    <a:pt x="16351" y="0"/>
                    <a:pt x="2225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748970" cy="420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proteggono i bambini?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925252" y="6983433"/>
            <a:ext cx="10437495" cy="1524000"/>
            <a:chOff x="0" y="0"/>
            <a:chExt cx="2748970" cy="4013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48970" cy="401383"/>
            </a:xfrm>
            <a:custGeom>
              <a:avLst/>
              <a:gdLst/>
              <a:ahLst/>
              <a:cxnLst/>
              <a:rect l="l" t="t" r="r" b="b"/>
              <a:pathLst>
                <a:path w="2748970" h="401383">
                  <a:moveTo>
                    <a:pt x="22252" y="0"/>
                  </a:moveTo>
                  <a:lnTo>
                    <a:pt x="2726717" y="0"/>
                  </a:lnTo>
                  <a:cubicBezTo>
                    <a:pt x="2732619" y="0"/>
                    <a:pt x="2738279" y="2344"/>
                    <a:pt x="2742452" y="6518"/>
                  </a:cubicBezTo>
                  <a:cubicBezTo>
                    <a:pt x="2746625" y="10691"/>
                    <a:pt x="2748970" y="16351"/>
                    <a:pt x="2748970" y="22252"/>
                  </a:cubicBezTo>
                  <a:lnTo>
                    <a:pt x="2748970" y="379130"/>
                  </a:lnTo>
                  <a:cubicBezTo>
                    <a:pt x="2748970" y="385032"/>
                    <a:pt x="2746625" y="390692"/>
                    <a:pt x="2742452" y="394865"/>
                  </a:cubicBezTo>
                  <a:cubicBezTo>
                    <a:pt x="2738279" y="399038"/>
                    <a:pt x="2732619" y="401383"/>
                    <a:pt x="2726717" y="401383"/>
                  </a:cubicBezTo>
                  <a:lnTo>
                    <a:pt x="22252" y="401383"/>
                  </a:lnTo>
                  <a:cubicBezTo>
                    <a:pt x="9963" y="401383"/>
                    <a:pt x="0" y="391420"/>
                    <a:pt x="0" y="379130"/>
                  </a:cubicBezTo>
                  <a:lnTo>
                    <a:pt x="0" y="22252"/>
                  </a:lnTo>
                  <a:cubicBezTo>
                    <a:pt x="0" y="16351"/>
                    <a:pt x="2344" y="10691"/>
                    <a:pt x="6518" y="6518"/>
                  </a:cubicBezTo>
                  <a:cubicBezTo>
                    <a:pt x="10691" y="2344"/>
                    <a:pt x="16351" y="0"/>
                    <a:pt x="2225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2748970" cy="420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 è la differenza tra volere qualcosa e averne bisogno?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28327" y="470059"/>
            <a:ext cx="14431347" cy="9346882"/>
          </a:xfrm>
          <a:custGeom>
            <a:avLst/>
            <a:gdLst/>
            <a:ahLst/>
            <a:cxnLst/>
            <a:rect l="l" t="t" r="r" b="b"/>
            <a:pathLst>
              <a:path w="14431347" h="9346882">
                <a:moveTo>
                  <a:pt x="0" y="0"/>
                </a:moveTo>
                <a:lnTo>
                  <a:pt x="14431346" y="0"/>
                </a:lnTo>
                <a:lnTo>
                  <a:pt x="14431346" y="9346882"/>
                </a:lnTo>
                <a:lnTo>
                  <a:pt x="0" y="9346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58" b="-158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234940" y="1297305"/>
            <a:ext cx="781812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sono i diritti dei bambini?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65120" y="2384403"/>
            <a:ext cx="12633960" cy="617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Tutti i bambini nel mondo hanno diritti speciali che devono garantire loro una vita buona e sicura.</a:t>
            </a:r>
          </a:p>
          <a:p>
            <a:pPr algn="ctr">
              <a:lnSpc>
                <a:spcPts val="3240"/>
              </a:lnSpc>
            </a:pPr>
            <a:endParaRPr lang="en-US" sz="2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Questi diritti si chiamano diritti dei bambini.</a:t>
            </a:r>
          </a:p>
          <a:p>
            <a:pPr algn="ctr">
              <a:lnSpc>
                <a:spcPts val="3240"/>
              </a:lnSpc>
            </a:pPr>
            <a:endParaRPr lang="en-US" sz="2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Valgono ovunque, indipendentemente dal fatto che un bambino viva in Germania, in Africa o in qualsiasi altra parte del mondo.</a:t>
            </a:r>
          </a:p>
          <a:p>
            <a:pPr algn="ctr">
              <a:lnSpc>
                <a:spcPts val="3240"/>
              </a:lnSpc>
            </a:pPr>
            <a:endParaRPr lang="en-US" sz="2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Nel 1989 molti paesi di tutto il mondo hanno deciso che tutti i bambini devono avere diritti e hanno firmato la Convenzione sui diritti dell’infanzia.</a:t>
            </a:r>
          </a:p>
          <a:p>
            <a:pPr algn="ctr">
              <a:lnSpc>
                <a:spcPts val="3240"/>
              </a:lnSpc>
            </a:pPr>
            <a:endParaRPr lang="en-US" sz="2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bambini devono avere diritti, per questo è stata firmata la Convenzione sui diritti dell’infanzia.</a:t>
            </a:r>
          </a:p>
          <a:p>
            <a:pPr algn="ctr">
              <a:lnSpc>
                <a:spcPts val="3240"/>
              </a:lnSpc>
            </a:pPr>
            <a:endParaRPr lang="en-US" sz="2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Sai quali sono questi diritti?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E1028B-AB85-FEAF-15DD-97644A3F0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1" y="571500"/>
            <a:ext cx="6172292" cy="96111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A18C69-80EB-4A58-E819-D763A5C1C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219" y="723900"/>
            <a:ext cx="6089884" cy="88392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9713D3-D7D5-6075-6835-80788CEAF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594" y="718407"/>
            <a:ext cx="5510206" cy="89456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0B003C-23FC-DAD7-2ACD-C265222EF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647700"/>
            <a:ext cx="6623626" cy="951248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A9B2AC-677E-D832-22D3-2E097AF9A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0" y="723900"/>
            <a:ext cx="5936996" cy="883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E94A5D-3D9D-B53D-734E-C6FC4BF67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121" y="314687"/>
            <a:ext cx="6136508" cy="964768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362199" y="1971008"/>
            <a:ext cx="1356360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Giorno 2.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sono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importanti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441072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succederebbe se non esistessero diritti?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835640" y="1685621"/>
            <a:ext cx="556260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Immagineremo situazioni in cui i diritti non esistono e discuteremo cosa succederebbe.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072640" y="1685621"/>
            <a:ext cx="592836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Problemi fittizi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370900" y="4191000"/>
            <a:ext cx="7546200" cy="6325962"/>
            <a:chOff x="0" y="0"/>
            <a:chExt cx="10061600" cy="8434616"/>
          </a:xfrm>
        </p:grpSpPr>
        <p:sp>
          <p:nvSpPr>
            <p:cNvPr id="5" name="Freeform 5" descr="A cartoon of a child thinking  AI-generated content may be incorrect."/>
            <p:cNvSpPr/>
            <p:nvPr/>
          </p:nvSpPr>
          <p:spPr>
            <a:xfrm>
              <a:off x="0" y="0"/>
              <a:ext cx="10061575" cy="8434578"/>
            </a:xfrm>
            <a:custGeom>
              <a:avLst/>
              <a:gdLst/>
              <a:ahLst/>
              <a:cxnLst/>
              <a:rect l="l" t="t" r="r" b="b"/>
              <a:pathLst>
                <a:path w="10061575" h="8434578">
                  <a:moveTo>
                    <a:pt x="0" y="0"/>
                  </a:moveTo>
                  <a:lnTo>
                    <a:pt x="10061575" y="0"/>
                  </a:lnTo>
                  <a:lnTo>
                    <a:pt x="10061575" y="8434578"/>
                  </a:lnTo>
                  <a:lnTo>
                    <a:pt x="0" y="8434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5880" y="1307783"/>
            <a:ext cx="6903720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esploreremo: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9092565" y="-565623"/>
            <a:ext cx="11304270" cy="11750040"/>
            <a:chOff x="0" y="0"/>
            <a:chExt cx="15072360" cy="156667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72361" cy="15467058"/>
            </a:xfrm>
            <a:custGeom>
              <a:avLst/>
              <a:gdLst/>
              <a:ahLst/>
              <a:cxnLst/>
              <a:rect l="l" t="t" r="r" b="b"/>
              <a:pathLst>
                <a:path w="15072361" h="15467058">
                  <a:moveTo>
                    <a:pt x="0" y="0"/>
                  </a:moveTo>
                  <a:lnTo>
                    <a:pt x="15072361" y="0"/>
                  </a:lnTo>
                  <a:lnTo>
                    <a:pt x="15072361" y="12563856"/>
                  </a:lnTo>
                  <a:cubicBezTo>
                    <a:pt x="7536180" y="12563856"/>
                    <a:pt x="7536180" y="17350868"/>
                    <a:pt x="0" y="14631036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887980" y="2654156"/>
            <a:ext cx="480441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Imparare cosa sono i diritti dei bambini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08813" y="2559606"/>
            <a:ext cx="62676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87980" y="4014326"/>
            <a:ext cx="440055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Osservare situazioni in cui vengono rispettati o violati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89949" y="3919776"/>
            <a:ext cx="74562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87980" y="5280822"/>
            <a:ext cx="530352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Capire perché i diritti ci proteggono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69212" y="5180886"/>
            <a:ext cx="76636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87980" y="6643930"/>
            <a:ext cx="530352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i diritti nella vita quotidiana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25357" y="6520805"/>
            <a:ext cx="810220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87980" y="7955266"/>
            <a:ext cx="530352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Sviluppare empatia, rispetto e responsabilità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41827" y="7860716"/>
            <a:ext cx="793750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9445200">
            <a:off x="10246014" y="5458273"/>
            <a:ext cx="1920792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 rot="3941220">
            <a:off x="5751928" y="4326407"/>
            <a:ext cx="3659943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 rot="6457980">
            <a:off x="8538267" y="3747430"/>
            <a:ext cx="250926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5" name="AutoShape 5"/>
          <p:cNvSpPr/>
          <p:nvPr/>
        </p:nvSpPr>
        <p:spPr>
          <a:xfrm>
            <a:off x="6137834" y="5812755"/>
            <a:ext cx="1607963" cy="1905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5486400" y="4282440"/>
            <a:ext cx="7546200" cy="6325962"/>
            <a:chOff x="0" y="0"/>
            <a:chExt cx="10061600" cy="8434616"/>
          </a:xfrm>
        </p:grpSpPr>
        <p:sp>
          <p:nvSpPr>
            <p:cNvPr id="7" name="Freeform 7" descr="A cartoon of a child thinking  AI-generated content may be incorrect."/>
            <p:cNvSpPr/>
            <p:nvPr/>
          </p:nvSpPr>
          <p:spPr>
            <a:xfrm>
              <a:off x="0" y="0"/>
              <a:ext cx="10061575" cy="8434578"/>
            </a:xfrm>
            <a:custGeom>
              <a:avLst/>
              <a:gdLst/>
              <a:ahLst/>
              <a:cxnLst/>
              <a:rect l="l" t="t" r="r" b="b"/>
              <a:pathLst>
                <a:path w="10061575" h="8434578">
                  <a:moveTo>
                    <a:pt x="0" y="0"/>
                  </a:moveTo>
                  <a:lnTo>
                    <a:pt x="10061575" y="0"/>
                  </a:lnTo>
                  <a:lnTo>
                    <a:pt x="10061575" y="8434578"/>
                  </a:lnTo>
                  <a:lnTo>
                    <a:pt x="0" y="8434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009120" y="7874184"/>
            <a:ext cx="47027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Parliamo di esempi generali, non di esperienze personali.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662112" y="1976731"/>
            <a:ext cx="5166350" cy="1644615"/>
            <a:chOff x="0" y="0"/>
            <a:chExt cx="1360685" cy="4331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60685" cy="433150"/>
            </a:xfrm>
            <a:custGeom>
              <a:avLst/>
              <a:gdLst/>
              <a:ahLst/>
              <a:cxnLst/>
              <a:rect l="l" t="t" r="r" b="b"/>
              <a:pathLst>
                <a:path w="1360685" h="433150">
                  <a:moveTo>
                    <a:pt x="44956" y="0"/>
                  </a:moveTo>
                  <a:lnTo>
                    <a:pt x="1315729" y="0"/>
                  </a:lnTo>
                  <a:cubicBezTo>
                    <a:pt x="1327652" y="0"/>
                    <a:pt x="1339087" y="4736"/>
                    <a:pt x="1347517" y="13167"/>
                  </a:cubicBezTo>
                  <a:cubicBezTo>
                    <a:pt x="1355948" y="21598"/>
                    <a:pt x="1360685" y="33033"/>
                    <a:pt x="1360685" y="44956"/>
                  </a:cubicBezTo>
                  <a:lnTo>
                    <a:pt x="1360685" y="388194"/>
                  </a:lnTo>
                  <a:cubicBezTo>
                    <a:pt x="1360685" y="400117"/>
                    <a:pt x="1355948" y="411552"/>
                    <a:pt x="1347517" y="419982"/>
                  </a:cubicBezTo>
                  <a:cubicBezTo>
                    <a:pt x="1339087" y="428413"/>
                    <a:pt x="1327652" y="433150"/>
                    <a:pt x="1315729" y="433150"/>
                  </a:cubicBezTo>
                  <a:lnTo>
                    <a:pt x="44956" y="433150"/>
                  </a:lnTo>
                  <a:cubicBezTo>
                    <a:pt x="20127" y="433150"/>
                    <a:pt x="0" y="413022"/>
                    <a:pt x="0" y="388194"/>
                  </a:cubicBezTo>
                  <a:lnTo>
                    <a:pt x="0" y="44956"/>
                  </a:lnTo>
                  <a:cubicBezTo>
                    <a:pt x="0" y="33033"/>
                    <a:pt x="4736" y="21598"/>
                    <a:pt x="13167" y="13167"/>
                  </a:cubicBezTo>
                  <a:cubicBezTo>
                    <a:pt x="21598" y="4736"/>
                    <a:pt x="33033" y="0"/>
                    <a:pt x="4495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360685" cy="452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se i bambini non fossero protetti?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42058" y="4830728"/>
            <a:ext cx="5166350" cy="1099184"/>
            <a:chOff x="0" y="0"/>
            <a:chExt cx="1360685" cy="2894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60685" cy="289497"/>
            </a:xfrm>
            <a:custGeom>
              <a:avLst/>
              <a:gdLst/>
              <a:ahLst/>
              <a:cxnLst/>
              <a:rect l="l" t="t" r="r" b="b"/>
              <a:pathLst>
                <a:path w="1360685" h="289497">
                  <a:moveTo>
                    <a:pt x="44956" y="0"/>
                  </a:moveTo>
                  <a:lnTo>
                    <a:pt x="1315729" y="0"/>
                  </a:lnTo>
                  <a:cubicBezTo>
                    <a:pt x="1327652" y="0"/>
                    <a:pt x="1339087" y="4736"/>
                    <a:pt x="1347517" y="13167"/>
                  </a:cubicBezTo>
                  <a:cubicBezTo>
                    <a:pt x="1355948" y="21598"/>
                    <a:pt x="1360685" y="33033"/>
                    <a:pt x="1360685" y="44956"/>
                  </a:cubicBezTo>
                  <a:lnTo>
                    <a:pt x="1360685" y="244541"/>
                  </a:lnTo>
                  <a:cubicBezTo>
                    <a:pt x="1360685" y="269370"/>
                    <a:pt x="1340557" y="289497"/>
                    <a:pt x="1315729" y="289497"/>
                  </a:cubicBezTo>
                  <a:lnTo>
                    <a:pt x="44956" y="289497"/>
                  </a:lnTo>
                  <a:cubicBezTo>
                    <a:pt x="20127" y="289497"/>
                    <a:pt x="0" y="269370"/>
                    <a:pt x="0" y="244541"/>
                  </a:cubicBezTo>
                  <a:lnTo>
                    <a:pt x="0" y="44956"/>
                  </a:lnTo>
                  <a:cubicBezTo>
                    <a:pt x="0" y="33033"/>
                    <a:pt x="4736" y="21598"/>
                    <a:pt x="13167" y="13167"/>
                  </a:cubicBezTo>
                  <a:cubicBezTo>
                    <a:pt x="21598" y="4736"/>
                    <a:pt x="33033" y="0"/>
                    <a:pt x="4495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360685" cy="308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a casa tua?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172952" y="1738962"/>
            <a:ext cx="5166350" cy="1644615"/>
            <a:chOff x="0" y="0"/>
            <a:chExt cx="1360685" cy="4331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60685" cy="433150"/>
            </a:xfrm>
            <a:custGeom>
              <a:avLst/>
              <a:gdLst/>
              <a:ahLst/>
              <a:cxnLst/>
              <a:rect l="l" t="t" r="r" b="b"/>
              <a:pathLst>
                <a:path w="1360685" h="433150">
                  <a:moveTo>
                    <a:pt x="44956" y="0"/>
                  </a:moveTo>
                  <a:lnTo>
                    <a:pt x="1315729" y="0"/>
                  </a:lnTo>
                  <a:cubicBezTo>
                    <a:pt x="1327652" y="0"/>
                    <a:pt x="1339087" y="4736"/>
                    <a:pt x="1347517" y="13167"/>
                  </a:cubicBezTo>
                  <a:cubicBezTo>
                    <a:pt x="1355948" y="21598"/>
                    <a:pt x="1360685" y="33033"/>
                    <a:pt x="1360685" y="44956"/>
                  </a:cubicBezTo>
                  <a:lnTo>
                    <a:pt x="1360685" y="388194"/>
                  </a:lnTo>
                  <a:cubicBezTo>
                    <a:pt x="1360685" y="400117"/>
                    <a:pt x="1355948" y="411552"/>
                    <a:pt x="1347517" y="419982"/>
                  </a:cubicBezTo>
                  <a:cubicBezTo>
                    <a:pt x="1339087" y="428413"/>
                    <a:pt x="1327652" y="433150"/>
                    <a:pt x="1315729" y="433150"/>
                  </a:cubicBezTo>
                  <a:lnTo>
                    <a:pt x="44956" y="433150"/>
                  </a:lnTo>
                  <a:cubicBezTo>
                    <a:pt x="20127" y="433150"/>
                    <a:pt x="0" y="413022"/>
                    <a:pt x="0" y="388194"/>
                  </a:cubicBezTo>
                  <a:lnTo>
                    <a:pt x="0" y="44956"/>
                  </a:lnTo>
                  <a:cubicBezTo>
                    <a:pt x="0" y="33033"/>
                    <a:pt x="4736" y="21598"/>
                    <a:pt x="13167" y="13167"/>
                  </a:cubicBezTo>
                  <a:cubicBezTo>
                    <a:pt x="21598" y="4736"/>
                    <a:pt x="33033" y="0"/>
                    <a:pt x="4495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360685" cy="452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a scuola?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093187" y="4321192"/>
            <a:ext cx="5166350" cy="1644615"/>
            <a:chOff x="0" y="0"/>
            <a:chExt cx="1360685" cy="43315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60685" cy="433150"/>
            </a:xfrm>
            <a:custGeom>
              <a:avLst/>
              <a:gdLst/>
              <a:ahLst/>
              <a:cxnLst/>
              <a:rect l="l" t="t" r="r" b="b"/>
              <a:pathLst>
                <a:path w="1360685" h="433150">
                  <a:moveTo>
                    <a:pt x="44956" y="0"/>
                  </a:moveTo>
                  <a:lnTo>
                    <a:pt x="1315729" y="0"/>
                  </a:lnTo>
                  <a:cubicBezTo>
                    <a:pt x="1327652" y="0"/>
                    <a:pt x="1339087" y="4736"/>
                    <a:pt x="1347517" y="13167"/>
                  </a:cubicBezTo>
                  <a:cubicBezTo>
                    <a:pt x="1355948" y="21598"/>
                    <a:pt x="1360685" y="33033"/>
                    <a:pt x="1360685" y="44956"/>
                  </a:cubicBezTo>
                  <a:lnTo>
                    <a:pt x="1360685" y="388194"/>
                  </a:lnTo>
                  <a:cubicBezTo>
                    <a:pt x="1360685" y="400117"/>
                    <a:pt x="1355948" y="411552"/>
                    <a:pt x="1347517" y="419982"/>
                  </a:cubicBezTo>
                  <a:cubicBezTo>
                    <a:pt x="1339087" y="428413"/>
                    <a:pt x="1327652" y="433150"/>
                    <a:pt x="1315729" y="433150"/>
                  </a:cubicBezTo>
                  <a:lnTo>
                    <a:pt x="44956" y="433150"/>
                  </a:lnTo>
                  <a:cubicBezTo>
                    <a:pt x="20127" y="433150"/>
                    <a:pt x="0" y="413022"/>
                    <a:pt x="0" y="388194"/>
                  </a:cubicBezTo>
                  <a:lnTo>
                    <a:pt x="0" y="44956"/>
                  </a:lnTo>
                  <a:cubicBezTo>
                    <a:pt x="0" y="33033"/>
                    <a:pt x="4736" y="21598"/>
                    <a:pt x="13167" y="13167"/>
                  </a:cubicBezTo>
                  <a:cubicBezTo>
                    <a:pt x="21598" y="4736"/>
                    <a:pt x="33033" y="0"/>
                    <a:pt x="4495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360685" cy="452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ti preoccuperebbero di più?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3557574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44196" y="6341561"/>
            <a:ext cx="5199608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Regole vs. diritti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35493" y="5263528"/>
            <a:ext cx="7217013" cy="5963057"/>
          </a:xfrm>
          <a:custGeom>
            <a:avLst/>
            <a:gdLst/>
            <a:ahLst/>
            <a:cxnLst/>
            <a:rect l="l" t="t" r="r" b="b"/>
            <a:pathLst>
              <a:path w="7217013" h="5963057">
                <a:moveTo>
                  <a:pt x="0" y="0"/>
                </a:moveTo>
                <a:lnTo>
                  <a:pt x="7217014" y="0"/>
                </a:lnTo>
                <a:lnTo>
                  <a:pt x="7217014" y="5963057"/>
                </a:lnTo>
                <a:lnTo>
                  <a:pt x="0" y="5963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164080" y="1346378"/>
            <a:ext cx="592836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Impareremo la differenza tra: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REGOLE: organizzano la convivenza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DIRITTI: proteggono le persone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00360" y="990600"/>
            <a:ext cx="54559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una regola?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00360" y="4190419"/>
            <a:ext cx="54559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un diritto?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38660" y="2590509"/>
            <a:ext cx="2179320" cy="63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vs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6693" y="998220"/>
            <a:ext cx="5736911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Regola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795528" y="998220"/>
            <a:ext cx="1703784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Diritto</a:t>
            </a:r>
          </a:p>
        </p:txBody>
      </p:sp>
      <p:sp>
        <p:nvSpPr>
          <p:cNvPr id="4" name="AutoShape 4"/>
          <p:cNvSpPr/>
          <p:nvPr/>
        </p:nvSpPr>
        <p:spPr>
          <a:xfrm rot="5388480">
            <a:off x="4877724" y="4912995"/>
            <a:ext cx="8532543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666693" y="2120265"/>
            <a:ext cx="573691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Scelta o concordata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Valida per un gruppo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 a organizzare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essere modificata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147471" y="5108019"/>
            <a:ext cx="6539329" cy="723900"/>
            <a:chOff x="0" y="0"/>
            <a:chExt cx="8719106" cy="965200"/>
          </a:xfrm>
        </p:grpSpPr>
        <p:sp>
          <p:nvSpPr>
            <p:cNvPr id="7" name="TextBox 7"/>
            <p:cNvSpPr txBox="1"/>
            <p:nvPr/>
          </p:nvSpPr>
          <p:spPr>
            <a:xfrm>
              <a:off x="1139746" y="227508"/>
              <a:ext cx="75793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Alternarsi sull’altalena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35686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588300" y="2129790"/>
            <a:ext cx="6243931" cy="1225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8197" lvl="1" indent="-179098" algn="l">
              <a:lnSpc>
                <a:spcPts val="2375"/>
              </a:lnSpc>
              <a:buFont typeface="Arial"/>
              <a:buChar char="•"/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Universale</a:t>
            </a:r>
          </a:p>
          <a:p>
            <a:pPr marL="358197" lvl="1" indent="-179098" algn="l">
              <a:lnSpc>
                <a:spcPts val="2375"/>
              </a:lnSpc>
              <a:buFont typeface="Arial"/>
              <a:buChar char="•"/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Valido per tutti i bambini del mondo</a:t>
            </a:r>
          </a:p>
          <a:p>
            <a:pPr marL="358197" lvl="1" indent="-179098" algn="l">
              <a:lnSpc>
                <a:spcPts val="2375"/>
              </a:lnSpc>
              <a:buFont typeface="Arial"/>
              <a:buChar char="•"/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Protegge bisogni fondamentali</a:t>
            </a:r>
          </a:p>
          <a:p>
            <a:pPr marL="358197" lvl="1" indent="-179098" algn="l">
              <a:lnSpc>
                <a:spcPts val="2375"/>
              </a:lnSpc>
              <a:buFont typeface="Arial"/>
              <a:buChar char="•"/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può essere tolto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61086" y="5296346"/>
            <a:ext cx="5625570" cy="32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 gioco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54313" y="5050869"/>
            <a:ext cx="984098" cy="773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00"/>
              </a:lnSpc>
            </a:pPr>
            <a:r>
              <a:rPr lang="en-US" sz="475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61086" y="6351640"/>
            <a:ext cx="5625570" cy="32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Protezione e buon trattamento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12895" y="6106163"/>
            <a:ext cx="82551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700"/>
              </a:lnSpc>
            </a:pPr>
            <a:r>
              <a:rPr lang="en-US" sz="4750" b="1" dirty="0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61086" y="7406934"/>
            <a:ext cx="5625570" cy="32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 essere ascoltato/a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63200" y="7161457"/>
            <a:ext cx="875211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700"/>
              </a:lnSpc>
            </a:pPr>
            <a:r>
              <a:rPr lang="en-US" sz="4750" b="1" dirty="0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2028607" y="6174372"/>
            <a:ext cx="6658193" cy="723900"/>
            <a:chOff x="0" y="0"/>
            <a:chExt cx="8877591" cy="965200"/>
          </a:xfrm>
        </p:grpSpPr>
        <p:sp>
          <p:nvSpPr>
            <p:cNvPr id="17" name="TextBox 17"/>
            <p:cNvSpPr txBox="1"/>
            <p:nvPr/>
          </p:nvSpPr>
          <p:spPr>
            <a:xfrm>
              <a:off x="1298231" y="184328"/>
              <a:ext cx="75793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insultare né picchiare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994172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07870" y="7240724"/>
            <a:ext cx="6678930" cy="723900"/>
            <a:chOff x="0" y="0"/>
            <a:chExt cx="8905240" cy="965200"/>
          </a:xfrm>
        </p:grpSpPr>
        <p:sp>
          <p:nvSpPr>
            <p:cNvPr id="20" name="TextBox 20"/>
            <p:cNvSpPr txBox="1"/>
            <p:nvPr/>
          </p:nvSpPr>
          <p:spPr>
            <a:xfrm>
              <a:off x="1325880" y="244958"/>
              <a:ext cx="75793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Alzare la mano per parlare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21821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48668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91990" y="5846035"/>
            <a:ext cx="930402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di ruolo: scene con diritti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44200" y="2211776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rappresenteremo situazioni in cui un diritto viene rispettato o violato.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81200" y="2211776"/>
            <a:ext cx="592836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spazio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scene</a:t>
            </a:r>
          </a:p>
        </p:txBody>
      </p:sp>
      <p:sp>
        <p:nvSpPr>
          <p:cNvPr id="4" name="Freeform 4"/>
          <p:cNvSpPr/>
          <p:nvPr/>
        </p:nvSpPr>
        <p:spPr>
          <a:xfrm rot="5400000">
            <a:off x="10826029" y="3537309"/>
            <a:ext cx="5662974" cy="6755330"/>
          </a:xfrm>
          <a:custGeom>
            <a:avLst/>
            <a:gdLst/>
            <a:ahLst/>
            <a:cxnLst/>
            <a:rect l="l" t="t" r="r" b="b"/>
            <a:pathLst>
              <a:path w="5662974" h="6755330">
                <a:moveTo>
                  <a:pt x="0" y="0"/>
                </a:moveTo>
                <a:lnTo>
                  <a:pt x="5662975" y="0"/>
                </a:lnTo>
                <a:lnTo>
                  <a:pt x="5662975" y="6755330"/>
                </a:lnTo>
                <a:lnTo>
                  <a:pt x="0" y="67553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" b="-16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6D6399-E2F9-56DE-C09B-7682B5777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314687"/>
            <a:ext cx="6136508" cy="9647686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5400000">
            <a:off x="1816208" y="1016584"/>
            <a:ext cx="6683216" cy="7972368"/>
          </a:xfrm>
          <a:custGeom>
            <a:avLst/>
            <a:gdLst/>
            <a:ahLst/>
            <a:cxnLst/>
            <a:rect l="l" t="t" r="r" b="b"/>
            <a:pathLst>
              <a:path w="6683216" h="7972368">
                <a:moveTo>
                  <a:pt x="0" y="0"/>
                </a:moveTo>
                <a:lnTo>
                  <a:pt x="6683216" y="0"/>
                </a:lnTo>
                <a:lnTo>
                  <a:pt x="6683216" y="7972368"/>
                </a:lnTo>
                <a:lnTo>
                  <a:pt x="0" y="7972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4" r="-24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43820B-398D-77D0-83FE-4460D6858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0434" y="314687"/>
            <a:ext cx="6666132" cy="9588052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5400000">
            <a:off x="1549432" y="1079944"/>
            <a:ext cx="6500336" cy="7754207"/>
          </a:xfrm>
          <a:custGeom>
            <a:avLst/>
            <a:gdLst/>
            <a:ahLst/>
            <a:cxnLst/>
            <a:rect l="l" t="t" r="r" b="b"/>
            <a:pathLst>
              <a:path w="6500336" h="7754207">
                <a:moveTo>
                  <a:pt x="0" y="0"/>
                </a:moveTo>
                <a:lnTo>
                  <a:pt x="6500336" y="0"/>
                </a:lnTo>
                <a:lnTo>
                  <a:pt x="6500336" y="7754208"/>
                </a:lnTo>
                <a:lnTo>
                  <a:pt x="0" y="7754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5" b="-15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0CEE9-FD64-179D-43C8-351865E0D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4830" y="629489"/>
            <a:ext cx="6066770" cy="9028022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5400000">
            <a:off x="1103681" y="630107"/>
            <a:ext cx="7567136" cy="9026785"/>
          </a:xfrm>
          <a:custGeom>
            <a:avLst/>
            <a:gdLst/>
            <a:ahLst/>
            <a:cxnLst/>
            <a:rect l="l" t="t" r="r" b="b"/>
            <a:pathLst>
              <a:path w="7567136" h="9026785">
                <a:moveTo>
                  <a:pt x="0" y="0"/>
                </a:moveTo>
                <a:lnTo>
                  <a:pt x="7567136" y="0"/>
                </a:lnTo>
                <a:lnTo>
                  <a:pt x="7567136" y="9026786"/>
                </a:lnTo>
                <a:lnTo>
                  <a:pt x="0" y="90267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8" r="-18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E1A44F-7295-9A5E-3643-B865E0772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799" y="841622"/>
            <a:ext cx="5414002" cy="8603756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5400000">
            <a:off x="1348216" y="1002792"/>
            <a:ext cx="6942296" cy="8281416"/>
          </a:xfrm>
          <a:custGeom>
            <a:avLst/>
            <a:gdLst/>
            <a:ahLst/>
            <a:cxnLst/>
            <a:rect l="l" t="t" r="r" b="b"/>
            <a:pathLst>
              <a:path w="6942296" h="8281416">
                <a:moveTo>
                  <a:pt x="0" y="0"/>
                </a:moveTo>
                <a:lnTo>
                  <a:pt x="6942296" y="0"/>
                </a:lnTo>
                <a:lnTo>
                  <a:pt x="6942296" y="8281416"/>
                </a:lnTo>
                <a:lnTo>
                  <a:pt x="0" y="82814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" b="-21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3520" y="1002982"/>
            <a:ext cx="15910560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 parliamo di diritti?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647157" y="499024"/>
            <a:ext cx="9839868" cy="8248736"/>
            <a:chOff x="0" y="0"/>
            <a:chExt cx="13119824" cy="10998314"/>
          </a:xfrm>
        </p:grpSpPr>
        <p:sp>
          <p:nvSpPr>
            <p:cNvPr id="4" name="Freeform 4" descr="A person and children in a classroom  AI-generated content may be incorrect."/>
            <p:cNvSpPr/>
            <p:nvPr/>
          </p:nvSpPr>
          <p:spPr>
            <a:xfrm>
              <a:off x="0" y="0"/>
              <a:ext cx="13119863" cy="10998327"/>
            </a:xfrm>
            <a:custGeom>
              <a:avLst/>
              <a:gdLst/>
              <a:ahLst/>
              <a:cxnLst/>
              <a:rect l="l" t="t" r="r" b="b"/>
              <a:pathLst>
                <a:path w="13119863" h="10998327">
                  <a:moveTo>
                    <a:pt x="0" y="0"/>
                  </a:moveTo>
                  <a:lnTo>
                    <a:pt x="13119863" y="0"/>
                  </a:lnTo>
                  <a:lnTo>
                    <a:pt x="13119863" y="10998327"/>
                  </a:lnTo>
                  <a:lnTo>
                    <a:pt x="0" y="10998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2791" y="2951902"/>
            <a:ext cx="688848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aiutano a essere al sicuro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42791" y="4175046"/>
            <a:ext cx="688848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permettono di imparare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42791" y="5209856"/>
            <a:ext cx="688848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Proteggono la nostra salute e il nostro benessere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42791" y="6425555"/>
            <a:ext cx="60198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insegnano a trattare gli altri con rispetto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69405" y="2723302"/>
            <a:ext cx="62676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9"/>
              </a:lnSpc>
            </a:pPr>
            <a:r>
              <a:rPr lang="en-US" sz="48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50541" y="3946446"/>
            <a:ext cx="74562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9"/>
              </a:lnSpc>
            </a:pPr>
            <a:r>
              <a:rPr lang="en-US" sz="48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29805" y="5024676"/>
            <a:ext cx="76636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9"/>
              </a:lnSpc>
            </a:pPr>
            <a:r>
              <a:rPr lang="en-US" sz="48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85950" y="6196955"/>
            <a:ext cx="810220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9"/>
              </a:lnSpc>
            </a:pPr>
            <a:r>
              <a:rPr lang="en-US" sz="48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85950" y="7895939"/>
            <a:ext cx="756285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Tutti i bambini e le bambine hanno diritti, in tutto il mondo.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276600" y="1971008"/>
            <a:ext cx="11734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3.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sono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importanti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90211"/>
            <a:ext cx="432054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3.2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441072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Azioni per la tutela dei diritti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29729" y="1408389"/>
            <a:ext cx="0" cy="7106344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5676305" y="6845312"/>
            <a:ext cx="6935390" cy="3441688"/>
          </a:xfrm>
          <a:custGeom>
            <a:avLst/>
            <a:gdLst/>
            <a:ahLst/>
            <a:cxnLst/>
            <a:rect l="l" t="t" r="r" b="b"/>
            <a:pathLst>
              <a:path w="6935390" h="3441688">
                <a:moveTo>
                  <a:pt x="0" y="0"/>
                </a:moveTo>
                <a:lnTo>
                  <a:pt x="6935390" y="0"/>
                </a:lnTo>
                <a:lnTo>
                  <a:pt x="6935390" y="3441688"/>
                </a:lnTo>
                <a:lnTo>
                  <a:pt x="0" y="3441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615440" y="1836068"/>
            <a:ext cx="641604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diritti viviamo ogni giorno?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56520" y="1836068"/>
            <a:ext cx="7040880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diritti dobbiamo proteggere in modo particolare?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96600" y="3176892"/>
            <a:ext cx="5760720" cy="1819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all’uguaglianza</a:t>
            </a:r>
          </a:p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 essere ascoltato/a</a:t>
            </a:r>
          </a:p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alla partecipazione</a:t>
            </a:r>
          </a:p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 un buon trattamento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48840" y="3078213"/>
            <a:ext cx="5349240" cy="1819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 gioco</a:t>
            </a:r>
          </a:p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alla protezione</a:t>
            </a:r>
          </a:p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all’istruzione</a:t>
            </a:r>
          </a:p>
          <a:p>
            <a:pPr algn="ctr">
              <a:lnSpc>
                <a:spcPts val="36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alla salute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20293" y="1000125"/>
            <a:ext cx="704741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Scegliamo uno per gruppo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123069" y="2362391"/>
            <a:ext cx="4274820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Titolo del diritto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Significato con parole proprie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Problema individuato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Azione proposta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Illustrazione o simbolo del diritto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Opzionale: uno slogan o motto del gruppo</a:t>
            </a:r>
          </a:p>
        </p:txBody>
      </p:sp>
      <p:sp>
        <p:nvSpPr>
          <p:cNvPr id="3" name="AutoShape 3"/>
          <p:cNvSpPr/>
          <p:nvPr/>
        </p:nvSpPr>
        <p:spPr>
          <a:xfrm>
            <a:off x="5394785" y="2768741"/>
            <a:ext cx="1449291" cy="1303431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6811772" y="1912151"/>
            <a:ext cx="5936336" cy="6636820"/>
            <a:chOff x="0" y="0"/>
            <a:chExt cx="1563479" cy="17479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63479" cy="1747969"/>
            </a:xfrm>
            <a:custGeom>
              <a:avLst/>
              <a:gdLst/>
              <a:ahLst/>
              <a:cxnLst/>
              <a:rect l="l" t="t" r="r" b="b"/>
              <a:pathLst>
                <a:path w="1563479" h="1747969">
                  <a:moveTo>
                    <a:pt x="39125" y="0"/>
                  </a:moveTo>
                  <a:lnTo>
                    <a:pt x="1524355" y="0"/>
                  </a:lnTo>
                  <a:cubicBezTo>
                    <a:pt x="1545963" y="0"/>
                    <a:pt x="1563479" y="17517"/>
                    <a:pt x="1563479" y="39125"/>
                  </a:cubicBezTo>
                  <a:lnTo>
                    <a:pt x="1563479" y="1708844"/>
                  </a:lnTo>
                  <a:cubicBezTo>
                    <a:pt x="1563479" y="1719221"/>
                    <a:pt x="1559357" y="1729172"/>
                    <a:pt x="1552020" y="1736510"/>
                  </a:cubicBezTo>
                  <a:cubicBezTo>
                    <a:pt x="1544683" y="1743847"/>
                    <a:pt x="1534731" y="1747969"/>
                    <a:pt x="1524355" y="1747969"/>
                  </a:cubicBezTo>
                  <a:lnTo>
                    <a:pt x="39125" y="1747969"/>
                  </a:lnTo>
                  <a:cubicBezTo>
                    <a:pt x="17517" y="1747969"/>
                    <a:pt x="0" y="1730452"/>
                    <a:pt x="0" y="1708844"/>
                  </a:cubicBezTo>
                  <a:lnTo>
                    <a:pt x="0" y="39125"/>
                  </a:lnTo>
                  <a:cubicBezTo>
                    <a:pt x="0" y="17517"/>
                    <a:pt x="17517" y="0"/>
                    <a:pt x="391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563479" cy="1890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 flipV="1">
            <a:off x="5270659" y="4795494"/>
            <a:ext cx="4662754" cy="699107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 flipV="1">
            <a:off x="5270659" y="6322176"/>
            <a:ext cx="1396299" cy="1738184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flipH="1">
            <a:off x="11930634" y="4355230"/>
            <a:ext cx="1192435" cy="1139371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oup 10"/>
          <p:cNvGrpSpPr/>
          <p:nvPr/>
        </p:nvGrpSpPr>
        <p:grpSpPr>
          <a:xfrm>
            <a:off x="1221626" y="907533"/>
            <a:ext cx="4157186" cy="3066697"/>
            <a:chOff x="0" y="0"/>
            <a:chExt cx="1094897" cy="8076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94897" cy="807690"/>
            </a:xfrm>
            <a:custGeom>
              <a:avLst/>
              <a:gdLst/>
              <a:ahLst/>
              <a:cxnLst/>
              <a:rect l="l" t="t" r="r" b="b"/>
              <a:pathLst>
                <a:path w="1094897" h="807690">
                  <a:moveTo>
                    <a:pt x="55869" y="0"/>
                  </a:moveTo>
                  <a:lnTo>
                    <a:pt x="1039028" y="0"/>
                  </a:lnTo>
                  <a:cubicBezTo>
                    <a:pt x="1053845" y="0"/>
                    <a:pt x="1068056" y="5886"/>
                    <a:pt x="1078533" y="16364"/>
                  </a:cubicBezTo>
                  <a:cubicBezTo>
                    <a:pt x="1089011" y="26841"/>
                    <a:pt x="1094897" y="41052"/>
                    <a:pt x="1094897" y="55869"/>
                  </a:cubicBezTo>
                  <a:lnTo>
                    <a:pt x="1094897" y="751821"/>
                  </a:lnTo>
                  <a:cubicBezTo>
                    <a:pt x="1094897" y="782676"/>
                    <a:pt x="1069883" y="807690"/>
                    <a:pt x="1039028" y="807690"/>
                  </a:cubicBezTo>
                  <a:lnTo>
                    <a:pt x="55869" y="807690"/>
                  </a:lnTo>
                  <a:cubicBezTo>
                    <a:pt x="41052" y="807690"/>
                    <a:pt x="26841" y="801804"/>
                    <a:pt x="16364" y="791326"/>
                  </a:cubicBezTo>
                  <a:cubicBezTo>
                    <a:pt x="5886" y="780849"/>
                    <a:pt x="0" y="766638"/>
                    <a:pt x="0" y="751821"/>
                  </a:cubicBezTo>
                  <a:lnTo>
                    <a:pt x="0" y="55869"/>
                  </a:lnTo>
                  <a:cubicBezTo>
                    <a:pt x="0" y="25013"/>
                    <a:pt x="25013" y="0"/>
                    <a:pt x="5586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42875"/>
              <a:ext cx="1094897" cy="950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39"/>
                </a:lnSpc>
              </a:pPr>
              <a:r>
                <a:rPr lang="en-US" sz="22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problema o difficoltà vediamo a scuola in relazione a questo diritto?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37599" y="4355230"/>
            <a:ext cx="4157186" cy="2244600"/>
            <a:chOff x="0" y="0"/>
            <a:chExt cx="1094897" cy="5911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94897" cy="591170"/>
            </a:xfrm>
            <a:custGeom>
              <a:avLst/>
              <a:gdLst/>
              <a:ahLst/>
              <a:cxnLst/>
              <a:rect l="l" t="t" r="r" b="b"/>
              <a:pathLst>
                <a:path w="1094897" h="591170">
                  <a:moveTo>
                    <a:pt x="55869" y="0"/>
                  </a:moveTo>
                  <a:lnTo>
                    <a:pt x="1039028" y="0"/>
                  </a:lnTo>
                  <a:cubicBezTo>
                    <a:pt x="1053845" y="0"/>
                    <a:pt x="1068056" y="5886"/>
                    <a:pt x="1078533" y="16364"/>
                  </a:cubicBezTo>
                  <a:cubicBezTo>
                    <a:pt x="1089011" y="26841"/>
                    <a:pt x="1094897" y="41052"/>
                    <a:pt x="1094897" y="55869"/>
                  </a:cubicBezTo>
                  <a:lnTo>
                    <a:pt x="1094897" y="535301"/>
                  </a:lnTo>
                  <a:cubicBezTo>
                    <a:pt x="1094897" y="566157"/>
                    <a:pt x="1069883" y="591170"/>
                    <a:pt x="1039028" y="591170"/>
                  </a:cubicBezTo>
                  <a:lnTo>
                    <a:pt x="55869" y="591170"/>
                  </a:lnTo>
                  <a:cubicBezTo>
                    <a:pt x="25013" y="591170"/>
                    <a:pt x="0" y="566157"/>
                    <a:pt x="0" y="535301"/>
                  </a:cubicBezTo>
                  <a:lnTo>
                    <a:pt x="0" y="55869"/>
                  </a:lnTo>
                  <a:cubicBezTo>
                    <a:pt x="0" y="25013"/>
                    <a:pt x="25013" y="0"/>
                    <a:pt x="5586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42875"/>
              <a:ext cx="1094897" cy="7340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39"/>
                </a:lnSpc>
              </a:pPr>
              <a:r>
                <a:rPr lang="en-US" sz="22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azione possiamo proporre per migliorare questa situazione?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37599" y="6980830"/>
            <a:ext cx="4157186" cy="2203020"/>
            <a:chOff x="0" y="0"/>
            <a:chExt cx="1094897" cy="58021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94897" cy="580219"/>
            </a:xfrm>
            <a:custGeom>
              <a:avLst/>
              <a:gdLst/>
              <a:ahLst/>
              <a:cxnLst/>
              <a:rect l="l" t="t" r="r" b="b"/>
              <a:pathLst>
                <a:path w="1094897" h="580219">
                  <a:moveTo>
                    <a:pt x="55869" y="0"/>
                  </a:moveTo>
                  <a:lnTo>
                    <a:pt x="1039028" y="0"/>
                  </a:lnTo>
                  <a:cubicBezTo>
                    <a:pt x="1053845" y="0"/>
                    <a:pt x="1068056" y="5886"/>
                    <a:pt x="1078533" y="16364"/>
                  </a:cubicBezTo>
                  <a:cubicBezTo>
                    <a:pt x="1089011" y="26841"/>
                    <a:pt x="1094897" y="41052"/>
                    <a:pt x="1094897" y="55869"/>
                  </a:cubicBezTo>
                  <a:lnTo>
                    <a:pt x="1094897" y="524350"/>
                  </a:lnTo>
                  <a:cubicBezTo>
                    <a:pt x="1094897" y="539168"/>
                    <a:pt x="1089011" y="553378"/>
                    <a:pt x="1078533" y="563856"/>
                  </a:cubicBezTo>
                  <a:cubicBezTo>
                    <a:pt x="1068056" y="574333"/>
                    <a:pt x="1053845" y="580219"/>
                    <a:pt x="1039028" y="580219"/>
                  </a:cubicBezTo>
                  <a:lnTo>
                    <a:pt x="55869" y="580219"/>
                  </a:lnTo>
                  <a:cubicBezTo>
                    <a:pt x="25013" y="580219"/>
                    <a:pt x="0" y="555206"/>
                    <a:pt x="0" y="524350"/>
                  </a:cubicBezTo>
                  <a:lnTo>
                    <a:pt x="0" y="55869"/>
                  </a:lnTo>
                  <a:cubicBezTo>
                    <a:pt x="0" y="25013"/>
                    <a:pt x="25013" y="0"/>
                    <a:pt x="5586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42875"/>
              <a:ext cx="1094897" cy="723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39"/>
                </a:lnSpc>
              </a:pPr>
              <a:r>
                <a:rPr lang="en-US" sz="22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possiamo aspettarci da questi cambiamenti?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811772" y="1533300"/>
            <a:ext cx="5936336" cy="1552801"/>
            <a:chOff x="0" y="-99780"/>
            <a:chExt cx="1563479" cy="40896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563479" cy="247043"/>
            </a:xfrm>
            <a:custGeom>
              <a:avLst/>
              <a:gdLst/>
              <a:ahLst/>
              <a:cxnLst/>
              <a:rect l="l" t="t" r="r" b="b"/>
              <a:pathLst>
                <a:path w="1563479" h="247043">
                  <a:moveTo>
                    <a:pt x="39125" y="0"/>
                  </a:moveTo>
                  <a:lnTo>
                    <a:pt x="1524355" y="0"/>
                  </a:lnTo>
                  <a:cubicBezTo>
                    <a:pt x="1545963" y="0"/>
                    <a:pt x="1563479" y="17517"/>
                    <a:pt x="1563479" y="39125"/>
                  </a:cubicBezTo>
                  <a:lnTo>
                    <a:pt x="1563479" y="207919"/>
                  </a:lnTo>
                  <a:cubicBezTo>
                    <a:pt x="1563479" y="229527"/>
                    <a:pt x="1545963" y="247043"/>
                    <a:pt x="1524355" y="247043"/>
                  </a:cubicBezTo>
                  <a:lnTo>
                    <a:pt x="39125" y="247043"/>
                  </a:lnTo>
                  <a:cubicBezTo>
                    <a:pt x="17517" y="247043"/>
                    <a:pt x="0" y="229527"/>
                    <a:pt x="0" y="207919"/>
                  </a:cubicBezTo>
                  <a:lnTo>
                    <a:pt x="0" y="39125"/>
                  </a:lnTo>
                  <a:cubicBezTo>
                    <a:pt x="0" y="17517"/>
                    <a:pt x="17517" y="0"/>
                    <a:pt x="3912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9780"/>
              <a:ext cx="1563479" cy="408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essere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ascoltato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/a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576885" y="1028700"/>
            <a:ext cx="427482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Creiamo un poster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036638" y="3113403"/>
            <a:ext cx="2896776" cy="182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6"/>
              </a:lnSpc>
            </a:pPr>
            <a:r>
              <a:rPr lang="en-US" sz="1355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 volte: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 prendono decisioni senza ascoltare gli altri.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Alcune opinioni vengono ignorate o svalutate.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 ha paura di parlare per timore di scherzi o punizioni.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Parlano sempre le stesse persone.</a:t>
            </a:r>
          </a:p>
          <a:p>
            <a:pPr algn="l">
              <a:lnSpc>
                <a:spcPts val="1626"/>
              </a:lnSpc>
            </a:pPr>
            <a:endParaRPr lang="en-US" sz="1355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939691" y="3128781"/>
            <a:ext cx="2677657" cy="150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03"/>
              </a:lnSpc>
            </a:pPr>
            <a:r>
              <a:rPr lang="en-US" sz="1252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Soluzioni: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Ascoltare senza interrompere quando qualcuno parla.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Rispettare tutte le opinioni, anche se non si è d’accordo.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Introdurre regole di parola in classe o nel gruppo.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Incoraggiare chi parla meno.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36638" y="5380255"/>
            <a:ext cx="2677657" cy="150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03"/>
              </a:lnSpc>
            </a:pPr>
            <a:r>
              <a:rPr lang="en-US" sz="1252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Impatto previsto: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Tutti si sentono valorizzati e rispettati.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L’ambiente del gruppo migliora.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C’è più partecipazione e idee migliori.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Crescono la fiducia e il rispetto reciproco.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859816" y="5656469"/>
            <a:ext cx="2837409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“Parlare e ascoltare ci unisce.”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971800" y="1858870"/>
            <a:ext cx="12344400" cy="1245870"/>
            <a:chOff x="0" y="0"/>
            <a:chExt cx="16459200" cy="16611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459200" cy="1661159"/>
            </a:xfrm>
            <a:custGeom>
              <a:avLst/>
              <a:gdLst/>
              <a:ahLst/>
              <a:cxnLst/>
              <a:rect l="l" t="t" r="r" b="b"/>
              <a:pathLst>
                <a:path w="16459200" h="1661159">
                  <a:moveTo>
                    <a:pt x="0" y="0"/>
                  </a:moveTo>
                  <a:lnTo>
                    <a:pt x="16459200" y="0"/>
                  </a:lnTo>
                  <a:lnTo>
                    <a:pt x="16459200" y="1661159"/>
                  </a:lnTo>
                  <a:lnTo>
                    <a:pt x="0" y="166115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5987" b="-14013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6459200" cy="17087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complementari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983730" y="5190211"/>
            <a:ext cx="432054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4.1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07130" y="6441072"/>
            <a:ext cx="1087374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macchina del tempo dei diritti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8440">
            <a:off x="12314692" y="5133975"/>
            <a:ext cx="11109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 rot="-2027940">
            <a:off x="10594000" y="2979420"/>
            <a:ext cx="251020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 rot="-7807739">
            <a:off x="5690311" y="2931795"/>
            <a:ext cx="2030587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5" name="AutoShape 5"/>
          <p:cNvSpPr/>
          <p:nvPr/>
        </p:nvSpPr>
        <p:spPr>
          <a:xfrm rot="7056419">
            <a:off x="4772949" y="5846445"/>
            <a:ext cx="1640262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>
            <a:off x="9172580" y="6589781"/>
            <a:ext cx="2043110" cy="1219759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847997" y="1104899"/>
            <a:ext cx="4203240" cy="1963134"/>
            <a:chOff x="0" y="-101654"/>
            <a:chExt cx="1107026" cy="5170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07026" cy="355115"/>
            </a:xfrm>
            <a:custGeom>
              <a:avLst/>
              <a:gdLst/>
              <a:ahLst/>
              <a:cxnLst/>
              <a:rect l="l" t="t" r="r" b="b"/>
              <a:pathLst>
                <a:path w="1107026" h="355115">
                  <a:moveTo>
                    <a:pt x="55257" y="0"/>
                  </a:moveTo>
                  <a:lnTo>
                    <a:pt x="1051769" y="0"/>
                  </a:lnTo>
                  <a:cubicBezTo>
                    <a:pt x="1082287" y="0"/>
                    <a:pt x="1107026" y="24739"/>
                    <a:pt x="1107026" y="55257"/>
                  </a:cubicBezTo>
                  <a:lnTo>
                    <a:pt x="1107026" y="299858"/>
                  </a:lnTo>
                  <a:cubicBezTo>
                    <a:pt x="1107026" y="314513"/>
                    <a:pt x="1101205" y="328568"/>
                    <a:pt x="1090842" y="338930"/>
                  </a:cubicBezTo>
                  <a:cubicBezTo>
                    <a:pt x="1080479" y="349293"/>
                    <a:pt x="1066424" y="355115"/>
                    <a:pt x="1051769" y="355115"/>
                  </a:cubicBezTo>
                  <a:lnTo>
                    <a:pt x="55257" y="355115"/>
                  </a:lnTo>
                  <a:cubicBezTo>
                    <a:pt x="40602" y="355115"/>
                    <a:pt x="26547" y="349293"/>
                    <a:pt x="16184" y="338930"/>
                  </a:cubicBezTo>
                  <a:cubicBezTo>
                    <a:pt x="5822" y="328568"/>
                    <a:pt x="0" y="314513"/>
                    <a:pt x="0" y="299858"/>
                  </a:cubicBezTo>
                  <a:lnTo>
                    <a:pt x="0" y="55257"/>
                  </a:lnTo>
                  <a:cubicBezTo>
                    <a:pt x="0" y="40602"/>
                    <a:pt x="5822" y="26547"/>
                    <a:pt x="16184" y="16184"/>
                  </a:cubicBezTo>
                  <a:cubicBezTo>
                    <a:pt x="26547" y="5822"/>
                    <a:pt x="40602" y="0"/>
                    <a:pt x="552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01654"/>
              <a:ext cx="1107026" cy="51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compiti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dovrebbe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svolgere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806120" y="513366"/>
            <a:ext cx="4203240" cy="1963134"/>
            <a:chOff x="0" y="-113004"/>
            <a:chExt cx="1107026" cy="5170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07026" cy="355115"/>
            </a:xfrm>
            <a:custGeom>
              <a:avLst/>
              <a:gdLst/>
              <a:ahLst/>
              <a:cxnLst/>
              <a:rect l="l" t="t" r="r" b="b"/>
              <a:pathLst>
                <a:path w="1107026" h="355115">
                  <a:moveTo>
                    <a:pt x="55257" y="0"/>
                  </a:moveTo>
                  <a:lnTo>
                    <a:pt x="1051769" y="0"/>
                  </a:lnTo>
                  <a:cubicBezTo>
                    <a:pt x="1082287" y="0"/>
                    <a:pt x="1107026" y="24739"/>
                    <a:pt x="1107026" y="55257"/>
                  </a:cubicBezTo>
                  <a:lnTo>
                    <a:pt x="1107026" y="299858"/>
                  </a:lnTo>
                  <a:cubicBezTo>
                    <a:pt x="1107026" y="314513"/>
                    <a:pt x="1101205" y="328568"/>
                    <a:pt x="1090842" y="338930"/>
                  </a:cubicBezTo>
                  <a:cubicBezTo>
                    <a:pt x="1080479" y="349293"/>
                    <a:pt x="1066424" y="355115"/>
                    <a:pt x="1051769" y="355115"/>
                  </a:cubicBezTo>
                  <a:lnTo>
                    <a:pt x="55257" y="355115"/>
                  </a:lnTo>
                  <a:cubicBezTo>
                    <a:pt x="40602" y="355115"/>
                    <a:pt x="26547" y="349293"/>
                    <a:pt x="16184" y="338930"/>
                  </a:cubicBezTo>
                  <a:cubicBezTo>
                    <a:pt x="5822" y="328568"/>
                    <a:pt x="0" y="314513"/>
                    <a:pt x="0" y="299858"/>
                  </a:cubicBezTo>
                  <a:lnTo>
                    <a:pt x="0" y="55257"/>
                  </a:lnTo>
                  <a:cubicBezTo>
                    <a:pt x="0" y="40602"/>
                    <a:pt x="5822" y="26547"/>
                    <a:pt x="16184" y="16184"/>
                  </a:cubicBezTo>
                  <a:cubicBezTo>
                    <a:pt x="26547" y="5822"/>
                    <a:pt x="40602" y="0"/>
                    <a:pt x="552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13004"/>
              <a:ext cx="1107026" cy="51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Andrebbe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scuola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425494" y="4094765"/>
            <a:ext cx="3644670" cy="1963134"/>
            <a:chOff x="0" y="-102416"/>
            <a:chExt cx="959913" cy="5170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59913" cy="355115"/>
            </a:xfrm>
            <a:custGeom>
              <a:avLst/>
              <a:gdLst/>
              <a:ahLst/>
              <a:cxnLst/>
              <a:rect l="l" t="t" r="r" b="b"/>
              <a:pathLst>
                <a:path w="959913" h="355115">
                  <a:moveTo>
                    <a:pt x="63725" y="0"/>
                  </a:moveTo>
                  <a:lnTo>
                    <a:pt x="896188" y="0"/>
                  </a:lnTo>
                  <a:cubicBezTo>
                    <a:pt x="913089" y="0"/>
                    <a:pt x="929298" y="6714"/>
                    <a:pt x="941248" y="18665"/>
                  </a:cubicBezTo>
                  <a:cubicBezTo>
                    <a:pt x="953199" y="30616"/>
                    <a:pt x="959913" y="46824"/>
                    <a:pt x="959913" y="63725"/>
                  </a:cubicBezTo>
                  <a:lnTo>
                    <a:pt x="959913" y="291389"/>
                  </a:lnTo>
                  <a:cubicBezTo>
                    <a:pt x="959913" y="308290"/>
                    <a:pt x="953199" y="324499"/>
                    <a:pt x="941248" y="336450"/>
                  </a:cubicBezTo>
                  <a:cubicBezTo>
                    <a:pt x="929298" y="348401"/>
                    <a:pt x="913089" y="355115"/>
                    <a:pt x="896188" y="355115"/>
                  </a:cubicBezTo>
                  <a:lnTo>
                    <a:pt x="63725" y="355115"/>
                  </a:lnTo>
                  <a:cubicBezTo>
                    <a:pt x="46824" y="355115"/>
                    <a:pt x="30616" y="348401"/>
                    <a:pt x="18665" y="336450"/>
                  </a:cubicBezTo>
                  <a:cubicBezTo>
                    <a:pt x="6714" y="324499"/>
                    <a:pt x="0" y="308290"/>
                    <a:pt x="0" y="291389"/>
                  </a:cubicBezTo>
                  <a:lnTo>
                    <a:pt x="0" y="63725"/>
                  </a:lnTo>
                  <a:cubicBezTo>
                    <a:pt x="0" y="46824"/>
                    <a:pt x="6714" y="30616"/>
                    <a:pt x="18665" y="18665"/>
                  </a:cubicBezTo>
                  <a:cubicBezTo>
                    <a:pt x="30616" y="6714"/>
                    <a:pt x="46824" y="0"/>
                    <a:pt x="6372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02416"/>
              <a:ext cx="959913" cy="51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Sarebbe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protetto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/a?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406623" y="7523767"/>
            <a:ext cx="4203240" cy="1963134"/>
            <a:chOff x="0" y="-101717"/>
            <a:chExt cx="1107026" cy="5170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07026" cy="355115"/>
            </a:xfrm>
            <a:custGeom>
              <a:avLst/>
              <a:gdLst/>
              <a:ahLst/>
              <a:cxnLst/>
              <a:rect l="l" t="t" r="r" b="b"/>
              <a:pathLst>
                <a:path w="1107026" h="355115">
                  <a:moveTo>
                    <a:pt x="55257" y="0"/>
                  </a:moveTo>
                  <a:lnTo>
                    <a:pt x="1051769" y="0"/>
                  </a:lnTo>
                  <a:cubicBezTo>
                    <a:pt x="1082287" y="0"/>
                    <a:pt x="1107026" y="24739"/>
                    <a:pt x="1107026" y="55257"/>
                  </a:cubicBezTo>
                  <a:lnTo>
                    <a:pt x="1107026" y="299858"/>
                  </a:lnTo>
                  <a:cubicBezTo>
                    <a:pt x="1107026" y="314513"/>
                    <a:pt x="1101205" y="328568"/>
                    <a:pt x="1090842" y="338930"/>
                  </a:cubicBezTo>
                  <a:cubicBezTo>
                    <a:pt x="1080479" y="349293"/>
                    <a:pt x="1066424" y="355115"/>
                    <a:pt x="1051769" y="355115"/>
                  </a:cubicBezTo>
                  <a:lnTo>
                    <a:pt x="55257" y="355115"/>
                  </a:lnTo>
                  <a:cubicBezTo>
                    <a:pt x="40602" y="355115"/>
                    <a:pt x="26547" y="349293"/>
                    <a:pt x="16184" y="338930"/>
                  </a:cubicBezTo>
                  <a:cubicBezTo>
                    <a:pt x="5822" y="328568"/>
                    <a:pt x="0" y="314513"/>
                    <a:pt x="0" y="299858"/>
                  </a:cubicBezTo>
                  <a:lnTo>
                    <a:pt x="0" y="55257"/>
                  </a:lnTo>
                  <a:cubicBezTo>
                    <a:pt x="0" y="40602"/>
                    <a:pt x="5822" y="26547"/>
                    <a:pt x="16184" y="16184"/>
                  </a:cubicBezTo>
                  <a:cubicBezTo>
                    <a:pt x="26547" y="5822"/>
                    <a:pt x="40602" y="0"/>
                    <a:pt x="552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01717"/>
              <a:ext cx="1107026" cy="51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Verrebbe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ascoltato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/a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dagli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adulti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09787" y="5542567"/>
            <a:ext cx="4203240" cy="1963134"/>
            <a:chOff x="0" y="-100408"/>
            <a:chExt cx="1107026" cy="51704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07026" cy="355115"/>
            </a:xfrm>
            <a:custGeom>
              <a:avLst/>
              <a:gdLst/>
              <a:ahLst/>
              <a:cxnLst/>
              <a:rect l="l" t="t" r="r" b="b"/>
              <a:pathLst>
                <a:path w="1107026" h="355115">
                  <a:moveTo>
                    <a:pt x="55257" y="0"/>
                  </a:moveTo>
                  <a:lnTo>
                    <a:pt x="1051769" y="0"/>
                  </a:lnTo>
                  <a:cubicBezTo>
                    <a:pt x="1082287" y="0"/>
                    <a:pt x="1107026" y="24739"/>
                    <a:pt x="1107026" y="55257"/>
                  </a:cubicBezTo>
                  <a:lnTo>
                    <a:pt x="1107026" y="299858"/>
                  </a:lnTo>
                  <a:cubicBezTo>
                    <a:pt x="1107026" y="314513"/>
                    <a:pt x="1101205" y="328568"/>
                    <a:pt x="1090842" y="338930"/>
                  </a:cubicBezTo>
                  <a:cubicBezTo>
                    <a:pt x="1080479" y="349293"/>
                    <a:pt x="1066424" y="355115"/>
                    <a:pt x="1051769" y="355115"/>
                  </a:cubicBezTo>
                  <a:lnTo>
                    <a:pt x="55257" y="355115"/>
                  </a:lnTo>
                  <a:cubicBezTo>
                    <a:pt x="40602" y="355115"/>
                    <a:pt x="26547" y="349293"/>
                    <a:pt x="16184" y="338930"/>
                  </a:cubicBezTo>
                  <a:cubicBezTo>
                    <a:pt x="5822" y="328568"/>
                    <a:pt x="0" y="314513"/>
                    <a:pt x="0" y="299858"/>
                  </a:cubicBezTo>
                  <a:lnTo>
                    <a:pt x="0" y="55257"/>
                  </a:lnTo>
                  <a:cubicBezTo>
                    <a:pt x="0" y="40602"/>
                    <a:pt x="5822" y="26547"/>
                    <a:pt x="16184" y="16184"/>
                  </a:cubicBezTo>
                  <a:cubicBezTo>
                    <a:pt x="26547" y="5822"/>
                    <a:pt x="40602" y="0"/>
                    <a:pt x="552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00408"/>
              <a:ext cx="1107026" cy="51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Potrebbe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giocare</a:t>
              </a:r>
              <a:r>
                <a:rPr lang="en-US" sz="24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973132" y="3229482"/>
            <a:ext cx="6398895" cy="3590419"/>
            <a:chOff x="0" y="-101317"/>
            <a:chExt cx="1685306" cy="9456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685306" cy="783700"/>
            </a:xfrm>
            <a:custGeom>
              <a:avLst/>
              <a:gdLst/>
              <a:ahLst/>
              <a:cxnLst/>
              <a:rect l="l" t="t" r="r" b="b"/>
              <a:pathLst>
                <a:path w="1685306" h="783700">
                  <a:moveTo>
                    <a:pt x="36297" y="0"/>
                  </a:moveTo>
                  <a:lnTo>
                    <a:pt x="1649009" y="0"/>
                  </a:lnTo>
                  <a:cubicBezTo>
                    <a:pt x="1658636" y="0"/>
                    <a:pt x="1667868" y="3824"/>
                    <a:pt x="1674675" y="10631"/>
                  </a:cubicBezTo>
                  <a:cubicBezTo>
                    <a:pt x="1681482" y="17438"/>
                    <a:pt x="1685306" y="26670"/>
                    <a:pt x="1685306" y="36297"/>
                  </a:cubicBezTo>
                  <a:lnTo>
                    <a:pt x="1685306" y="747403"/>
                  </a:lnTo>
                  <a:cubicBezTo>
                    <a:pt x="1685306" y="757030"/>
                    <a:pt x="1681482" y="766262"/>
                    <a:pt x="1674675" y="773069"/>
                  </a:cubicBezTo>
                  <a:cubicBezTo>
                    <a:pt x="1667868" y="779876"/>
                    <a:pt x="1658636" y="783700"/>
                    <a:pt x="1649009" y="783700"/>
                  </a:cubicBezTo>
                  <a:lnTo>
                    <a:pt x="36297" y="783700"/>
                  </a:lnTo>
                  <a:cubicBezTo>
                    <a:pt x="16251" y="783700"/>
                    <a:pt x="0" y="767449"/>
                    <a:pt x="0" y="747403"/>
                  </a:cubicBezTo>
                  <a:lnTo>
                    <a:pt x="0" y="36297"/>
                  </a:lnTo>
                  <a:cubicBezTo>
                    <a:pt x="0" y="26670"/>
                    <a:pt x="3824" y="17438"/>
                    <a:pt x="10631" y="10631"/>
                  </a:cubicBezTo>
                  <a:cubicBezTo>
                    <a:pt x="17438" y="3824"/>
                    <a:pt x="26670" y="0"/>
                    <a:pt x="3629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01317"/>
              <a:ext cx="1685306" cy="945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Viaggiamo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200 anni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nel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passato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…</a:t>
              </a:r>
            </a:p>
            <a:p>
              <a:pPr algn="ctr">
                <a:lnSpc>
                  <a:spcPts val="4499"/>
                </a:lnSpc>
              </a:pP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diritti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dei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bambini non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esistono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ancora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…</a:t>
              </a:r>
            </a:p>
            <a:p>
              <a:pPr algn="ctr">
                <a:lnSpc>
                  <a:spcPts val="4499"/>
                </a:lnSpc>
              </a:pP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Com’è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giornata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nella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vita di un bambino o di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bambina?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166110" y="1858870"/>
            <a:ext cx="12344400" cy="1245870"/>
            <a:chOff x="0" y="0"/>
            <a:chExt cx="16459200" cy="16611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459200" cy="1661159"/>
            </a:xfrm>
            <a:custGeom>
              <a:avLst/>
              <a:gdLst/>
              <a:ahLst/>
              <a:cxnLst/>
              <a:rect l="l" t="t" r="r" b="b"/>
              <a:pathLst>
                <a:path w="16459200" h="1661159">
                  <a:moveTo>
                    <a:pt x="0" y="0"/>
                  </a:moveTo>
                  <a:lnTo>
                    <a:pt x="16459200" y="0"/>
                  </a:lnTo>
                  <a:lnTo>
                    <a:pt x="16459200" y="1661159"/>
                  </a:lnTo>
                  <a:lnTo>
                    <a:pt x="0" y="166115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5987" b="-14013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6459200" cy="17087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complementari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983730" y="5190211"/>
            <a:ext cx="432054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4.2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07130" y="6441072"/>
            <a:ext cx="1087374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Detective dei diritti a scuola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E32A7E-B271-9E22-CF24-CF6B5E209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380239" y="1867661"/>
            <a:ext cx="9155598" cy="6235278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flipH="1" flipV="1">
            <a:off x="6285958" y="1747801"/>
            <a:ext cx="3880075" cy="3525239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166032" y="3826043"/>
            <a:ext cx="7008495" cy="2612858"/>
            <a:chOff x="0" y="-132272"/>
            <a:chExt cx="1845859" cy="6881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45859" cy="497660"/>
            </a:xfrm>
            <a:custGeom>
              <a:avLst/>
              <a:gdLst/>
              <a:ahLst/>
              <a:cxnLst/>
              <a:rect l="l" t="t" r="r" b="b"/>
              <a:pathLst>
                <a:path w="1845859" h="497660">
                  <a:moveTo>
                    <a:pt x="33139" y="0"/>
                  </a:moveTo>
                  <a:lnTo>
                    <a:pt x="1812719" y="0"/>
                  </a:lnTo>
                  <a:cubicBezTo>
                    <a:pt x="1831022" y="0"/>
                    <a:pt x="1845859" y="14837"/>
                    <a:pt x="1845859" y="33139"/>
                  </a:cubicBezTo>
                  <a:lnTo>
                    <a:pt x="1845859" y="464521"/>
                  </a:lnTo>
                  <a:cubicBezTo>
                    <a:pt x="1845859" y="482823"/>
                    <a:pt x="1831022" y="497660"/>
                    <a:pt x="1812719" y="497660"/>
                  </a:cubicBezTo>
                  <a:lnTo>
                    <a:pt x="33139" y="497660"/>
                  </a:lnTo>
                  <a:cubicBezTo>
                    <a:pt x="24350" y="497660"/>
                    <a:pt x="15921" y="494169"/>
                    <a:pt x="9706" y="487954"/>
                  </a:cubicBezTo>
                  <a:cubicBezTo>
                    <a:pt x="3491" y="481739"/>
                    <a:pt x="0" y="473310"/>
                    <a:pt x="0" y="464521"/>
                  </a:cubicBezTo>
                  <a:lnTo>
                    <a:pt x="0" y="33139"/>
                  </a:lnTo>
                  <a:cubicBezTo>
                    <a:pt x="0" y="14837"/>
                    <a:pt x="14837" y="0"/>
                    <a:pt x="3313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32272"/>
              <a:ext cx="1845859" cy="688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Raccoglieremo</a:t>
              </a:r>
              <a:r>
                <a:rPr lang="en-US" sz="29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prove e </a:t>
              </a:r>
              <a:r>
                <a:rPr lang="en-US" sz="29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svilupperemo</a:t>
              </a:r>
              <a:r>
                <a:rPr lang="en-US" sz="29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soluzioni</a:t>
              </a:r>
              <a:r>
                <a:rPr lang="en-US" sz="29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393680" y="2768152"/>
            <a:ext cx="65532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saremo detective dei diritti. La nostra missione è osservare la scuola per scoprire dove i diritti vengono rispettati e dove possiamo migliorarli.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22520" y="1082621"/>
            <a:ext cx="8107680" cy="870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Oggi </a:t>
            </a:r>
            <a:r>
              <a:rPr lang="en-US" sz="50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impariamo</a:t>
            </a:r>
            <a:r>
              <a:rPr lang="en-US" sz="5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…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37360" y="2875407"/>
            <a:ext cx="553212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sono i diritti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sono importanti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riconoscerli nella vita quotidiana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rispettarli e proteggerli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prenderci cura di noi stessi e degli altri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125200" y="2875407"/>
            <a:ext cx="591312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diritti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sono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protetti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da tutti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algn="ctr">
              <a:lnSpc>
                <a:spcPts val="324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Piccole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azioni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creano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grandi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cambiamenti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 rot="5400000">
            <a:off x="5689702" y="2475347"/>
            <a:ext cx="6908597" cy="9420235"/>
            <a:chOff x="0" y="0"/>
            <a:chExt cx="9211462" cy="12560313"/>
          </a:xfrm>
        </p:grpSpPr>
        <p:sp>
          <p:nvSpPr>
            <p:cNvPr id="6" name="Freeform 6" descr="A group of children around the earth  AI-generated content may be incorrect."/>
            <p:cNvSpPr/>
            <p:nvPr/>
          </p:nvSpPr>
          <p:spPr>
            <a:xfrm>
              <a:off x="0" y="0"/>
              <a:ext cx="9211437" cy="12560300"/>
            </a:xfrm>
            <a:custGeom>
              <a:avLst/>
              <a:gdLst/>
              <a:ahLst/>
              <a:cxnLst/>
              <a:rect l="l" t="t" r="r" b="b"/>
              <a:pathLst>
                <a:path w="9211437" h="12560300">
                  <a:moveTo>
                    <a:pt x="0" y="0"/>
                  </a:moveTo>
                  <a:lnTo>
                    <a:pt x="9211437" y="0"/>
                  </a:lnTo>
                  <a:lnTo>
                    <a:pt x="9211437" y="12560300"/>
                  </a:lnTo>
                  <a:lnTo>
                    <a:pt x="0" y="1256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8" b="-1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CAA9C5-68DC-A325-6000-F165848D4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6480" y="990600"/>
            <a:ext cx="13655040" cy="8412480"/>
            <a:chOff x="0" y="0"/>
            <a:chExt cx="18206720" cy="112166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06720" cy="11216640"/>
            </a:xfrm>
            <a:custGeom>
              <a:avLst/>
              <a:gdLst/>
              <a:ahLst/>
              <a:cxnLst/>
              <a:rect l="l" t="t" r="r" b="b"/>
              <a:pathLst>
                <a:path w="18206720" h="11216640">
                  <a:moveTo>
                    <a:pt x="0" y="5608320"/>
                  </a:moveTo>
                  <a:cubicBezTo>
                    <a:pt x="0" y="2510917"/>
                    <a:pt x="4075684" y="0"/>
                    <a:pt x="9103360" y="0"/>
                  </a:cubicBezTo>
                  <a:cubicBezTo>
                    <a:pt x="14131035" y="0"/>
                    <a:pt x="18206720" y="2510917"/>
                    <a:pt x="18206720" y="5608320"/>
                  </a:cubicBezTo>
                  <a:cubicBezTo>
                    <a:pt x="18206720" y="8705723"/>
                    <a:pt x="14131035" y="11216640"/>
                    <a:pt x="9103360" y="11216640"/>
                  </a:cubicBezTo>
                  <a:cubicBezTo>
                    <a:pt x="4075684" y="11216640"/>
                    <a:pt x="0" y="8705723"/>
                    <a:pt x="0" y="5608320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63440" y="4328702"/>
            <a:ext cx="8961120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Conoscere i nostri diritti ci aiuta a capire di cosa abbiamo bisogno e a chiedere aiuto quando ne abbiamo bisogno.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7965" y="2652264"/>
            <a:ext cx="3396615" cy="2422684"/>
            <a:chOff x="0" y="0"/>
            <a:chExt cx="894582" cy="6380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4582" cy="638073"/>
            </a:xfrm>
            <a:custGeom>
              <a:avLst/>
              <a:gdLst/>
              <a:ahLst/>
              <a:cxnLst/>
              <a:rect l="l" t="t" r="r" b="b"/>
              <a:pathLst>
                <a:path w="894582" h="638073">
                  <a:moveTo>
                    <a:pt x="68379" y="0"/>
                  </a:moveTo>
                  <a:lnTo>
                    <a:pt x="826203" y="0"/>
                  </a:lnTo>
                  <a:cubicBezTo>
                    <a:pt x="863967" y="0"/>
                    <a:pt x="894582" y="30614"/>
                    <a:pt x="894582" y="68379"/>
                  </a:cubicBezTo>
                  <a:lnTo>
                    <a:pt x="894582" y="569694"/>
                  </a:lnTo>
                  <a:cubicBezTo>
                    <a:pt x="894582" y="587829"/>
                    <a:pt x="887378" y="605222"/>
                    <a:pt x="874554" y="618045"/>
                  </a:cubicBezTo>
                  <a:cubicBezTo>
                    <a:pt x="861730" y="630869"/>
                    <a:pt x="844338" y="638073"/>
                    <a:pt x="826203" y="638073"/>
                  </a:cubicBezTo>
                  <a:lnTo>
                    <a:pt x="68379" y="638073"/>
                  </a:lnTo>
                  <a:cubicBezTo>
                    <a:pt x="30614" y="638073"/>
                    <a:pt x="0" y="607459"/>
                    <a:pt x="0" y="569694"/>
                  </a:cubicBezTo>
                  <a:lnTo>
                    <a:pt x="0" y="68379"/>
                  </a:lnTo>
                  <a:cubicBezTo>
                    <a:pt x="0" y="30614"/>
                    <a:pt x="30614" y="0"/>
                    <a:pt x="6837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94582" cy="66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Rispettiamo tutti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833688" y="1228285"/>
            <a:ext cx="802195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Cose importanti prima di iniziare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459980" y="2652264"/>
            <a:ext cx="3396615" cy="2422684"/>
            <a:chOff x="0" y="0"/>
            <a:chExt cx="894582" cy="6380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94582" cy="638073"/>
            </a:xfrm>
            <a:custGeom>
              <a:avLst/>
              <a:gdLst/>
              <a:ahLst/>
              <a:cxnLst/>
              <a:rect l="l" t="t" r="r" b="b"/>
              <a:pathLst>
                <a:path w="894582" h="638073">
                  <a:moveTo>
                    <a:pt x="68379" y="0"/>
                  </a:moveTo>
                  <a:lnTo>
                    <a:pt x="826203" y="0"/>
                  </a:lnTo>
                  <a:cubicBezTo>
                    <a:pt x="863967" y="0"/>
                    <a:pt x="894582" y="30614"/>
                    <a:pt x="894582" y="68379"/>
                  </a:cubicBezTo>
                  <a:lnTo>
                    <a:pt x="894582" y="569694"/>
                  </a:lnTo>
                  <a:cubicBezTo>
                    <a:pt x="894582" y="587829"/>
                    <a:pt x="887378" y="605222"/>
                    <a:pt x="874554" y="618045"/>
                  </a:cubicBezTo>
                  <a:cubicBezTo>
                    <a:pt x="861730" y="630869"/>
                    <a:pt x="844338" y="638073"/>
                    <a:pt x="826203" y="638073"/>
                  </a:cubicBezTo>
                  <a:lnTo>
                    <a:pt x="68379" y="638073"/>
                  </a:lnTo>
                  <a:cubicBezTo>
                    <a:pt x="30614" y="638073"/>
                    <a:pt x="0" y="607459"/>
                    <a:pt x="0" y="569694"/>
                  </a:cubicBezTo>
                  <a:lnTo>
                    <a:pt x="0" y="68379"/>
                  </a:lnTo>
                  <a:cubicBezTo>
                    <a:pt x="0" y="30614"/>
                    <a:pt x="30614" y="0"/>
                    <a:pt x="6837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94582" cy="66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Condividiamo solo se vogliamo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51995" y="2652264"/>
            <a:ext cx="3396615" cy="2422684"/>
            <a:chOff x="0" y="0"/>
            <a:chExt cx="894582" cy="6380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94582" cy="638073"/>
            </a:xfrm>
            <a:custGeom>
              <a:avLst/>
              <a:gdLst/>
              <a:ahLst/>
              <a:cxnLst/>
              <a:rect l="l" t="t" r="r" b="b"/>
              <a:pathLst>
                <a:path w="894582" h="638073">
                  <a:moveTo>
                    <a:pt x="68379" y="0"/>
                  </a:moveTo>
                  <a:lnTo>
                    <a:pt x="826203" y="0"/>
                  </a:lnTo>
                  <a:cubicBezTo>
                    <a:pt x="863967" y="0"/>
                    <a:pt x="894582" y="30614"/>
                    <a:pt x="894582" y="68379"/>
                  </a:cubicBezTo>
                  <a:lnTo>
                    <a:pt x="894582" y="569694"/>
                  </a:lnTo>
                  <a:cubicBezTo>
                    <a:pt x="894582" y="587829"/>
                    <a:pt x="887378" y="605222"/>
                    <a:pt x="874554" y="618045"/>
                  </a:cubicBezTo>
                  <a:cubicBezTo>
                    <a:pt x="861730" y="630869"/>
                    <a:pt x="844338" y="638073"/>
                    <a:pt x="826203" y="638073"/>
                  </a:cubicBezTo>
                  <a:lnTo>
                    <a:pt x="68379" y="638073"/>
                  </a:lnTo>
                  <a:cubicBezTo>
                    <a:pt x="30614" y="638073"/>
                    <a:pt x="0" y="607459"/>
                    <a:pt x="0" y="569694"/>
                  </a:cubicBezTo>
                  <a:lnTo>
                    <a:pt x="0" y="68379"/>
                  </a:lnTo>
                  <a:cubicBezTo>
                    <a:pt x="0" y="30614"/>
                    <a:pt x="30614" y="0"/>
                    <a:pt x="6837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94582" cy="66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parliamo di casi personali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459980" y="6013152"/>
            <a:ext cx="3396615" cy="2422684"/>
            <a:chOff x="0" y="0"/>
            <a:chExt cx="894582" cy="63807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94582" cy="638073"/>
            </a:xfrm>
            <a:custGeom>
              <a:avLst/>
              <a:gdLst/>
              <a:ahLst/>
              <a:cxnLst/>
              <a:rect l="l" t="t" r="r" b="b"/>
              <a:pathLst>
                <a:path w="894582" h="638073">
                  <a:moveTo>
                    <a:pt x="68379" y="0"/>
                  </a:moveTo>
                  <a:lnTo>
                    <a:pt x="826203" y="0"/>
                  </a:lnTo>
                  <a:cubicBezTo>
                    <a:pt x="863967" y="0"/>
                    <a:pt x="894582" y="30614"/>
                    <a:pt x="894582" y="68379"/>
                  </a:cubicBezTo>
                  <a:lnTo>
                    <a:pt x="894582" y="569694"/>
                  </a:lnTo>
                  <a:cubicBezTo>
                    <a:pt x="894582" y="587829"/>
                    <a:pt x="887378" y="605222"/>
                    <a:pt x="874554" y="618045"/>
                  </a:cubicBezTo>
                  <a:cubicBezTo>
                    <a:pt x="861730" y="630869"/>
                    <a:pt x="844338" y="638073"/>
                    <a:pt x="826203" y="638073"/>
                  </a:cubicBezTo>
                  <a:lnTo>
                    <a:pt x="68379" y="638073"/>
                  </a:lnTo>
                  <a:cubicBezTo>
                    <a:pt x="30614" y="638073"/>
                    <a:pt x="0" y="607459"/>
                    <a:pt x="0" y="569694"/>
                  </a:cubicBezTo>
                  <a:lnTo>
                    <a:pt x="0" y="68379"/>
                  </a:lnTo>
                  <a:cubicBezTo>
                    <a:pt x="0" y="30614"/>
                    <a:pt x="30614" y="0"/>
                    <a:pt x="6837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94582" cy="66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Ognuno partecipa come può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67013" y="6013152"/>
            <a:ext cx="3396615" cy="2422684"/>
            <a:chOff x="0" y="0"/>
            <a:chExt cx="894582" cy="63807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4582" cy="638073"/>
            </a:xfrm>
            <a:custGeom>
              <a:avLst/>
              <a:gdLst/>
              <a:ahLst/>
              <a:cxnLst/>
              <a:rect l="l" t="t" r="r" b="b"/>
              <a:pathLst>
                <a:path w="894582" h="638073">
                  <a:moveTo>
                    <a:pt x="68379" y="0"/>
                  </a:moveTo>
                  <a:lnTo>
                    <a:pt x="826203" y="0"/>
                  </a:lnTo>
                  <a:cubicBezTo>
                    <a:pt x="863967" y="0"/>
                    <a:pt x="894582" y="30614"/>
                    <a:pt x="894582" y="68379"/>
                  </a:cubicBezTo>
                  <a:lnTo>
                    <a:pt x="894582" y="569694"/>
                  </a:lnTo>
                  <a:cubicBezTo>
                    <a:pt x="894582" y="587829"/>
                    <a:pt x="887378" y="605222"/>
                    <a:pt x="874554" y="618045"/>
                  </a:cubicBezTo>
                  <a:cubicBezTo>
                    <a:pt x="861730" y="630869"/>
                    <a:pt x="844338" y="638073"/>
                    <a:pt x="826203" y="638073"/>
                  </a:cubicBezTo>
                  <a:lnTo>
                    <a:pt x="68379" y="638073"/>
                  </a:lnTo>
                  <a:cubicBezTo>
                    <a:pt x="30614" y="638073"/>
                    <a:pt x="0" y="607459"/>
                    <a:pt x="0" y="569694"/>
                  </a:cubicBezTo>
                  <a:lnTo>
                    <a:pt x="0" y="68379"/>
                  </a:lnTo>
                  <a:cubicBezTo>
                    <a:pt x="0" y="30614"/>
                    <a:pt x="30614" y="0"/>
                    <a:pt x="6837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894582" cy="66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esistono risposte sbagliate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151995" y="6013152"/>
            <a:ext cx="3396615" cy="2422684"/>
            <a:chOff x="0" y="0"/>
            <a:chExt cx="894582" cy="63807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4582" cy="638073"/>
            </a:xfrm>
            <a:custGeom>
              <a:avLst/>
              <a:gdLst/>
              <a:ahLst/>
              <a:cxnLst/>
              <a:rect l="l" t="t" r="r" b="b"/>
              <a:pathLst>
                <a:path w="894582" h="638073">
                  <a:moveTo>
                    <a:pt x="68379" y="0"/>
                  </a:moveTo>
                  <a:lnTo>
                    <a:pt x="826203" y="0"/>
                  </a:lnTo>
                  <a:cubicBezTo>
                    <a:pt x="863967" y="0"/>
                    <a:pt x="894582" y="30614"/>
                    <a:pt x="894582" y="68379"/>
                  </a:cubicBezTo>
                  <a:lnTo>
                    <a:pt x="894582" y="569694"/>
                  </a:lnTo>
                  <a:cubicBezTo>
                    <a:pt x="894582" y="587829"/>
                    <a:pt x="887378" y="605222"/>
                    <a:pt x="874554" y="618045"/>
                  </a:cubicBezTo>
                  <a:cubicBezTo>
                    <a:pt x="861730" y="630869"/>
                    <a:pt x="844338" y="638073"/>
                    <a:pt x="826203" y="638073"/>
                  </a:cubicBezTo>
                  <a:lnTo>
                    <a:pt x="68379" y="638073"/>
                  </a:lnTo>
                  <a:cubicBezTo>
                    <a:pt x="30614" y="638073"/>
                    <a:pt x="0" y="607459"/>
                    <a:pt x="0" y="569694"/>
                  </a:cubicBezTo>
                  <a:lnTo>
                    <a:pt x="0" y="68379"/>
                  </a:lnTo>
                  <a:cubicBezTo>
                    <a:pt x="0" y="30614"/>
                    <a:pt x="30614" y="0"/>
                    <a:pt x="6837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894582" cy="66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 è un luogo sicuro per imparare insieme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592753" y="1849088"/>
            <a:ext cx="7491115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1. Scoprire i diritti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90211"/>
            <a:ext cx="432054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722400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Immagine nascosta e lettura critica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567935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immagine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443185"/>
            <a:ext cx="592836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Osserveremo un’immagine e descriveremo ciò che accade.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Verificheremo se esiste un diritto collegato.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559622" y="3924719"/>
            <a:ext cx="4338685" cy="5218452"/>
            <a:chOff x="0" y="0"/>
            <a:chExt cx="5784914" cy="6957936"/>
          </a:xfrm>
        </p:grpSpPr>
        <p:sp>
          <p:nvSpPr>
            <p:cNvPr id="5" name="Freeform 5" descr="A group of children holding signs  AI-generated content may be incorrect."/>
            <p:cNvSpPr/>
            <p:nvPr/>
          </p:nvSpPr>
          <p:spPr>
            <a:xfrm>
              <a:off x="0" y="0"/>
              <a:ext cx="5784850" cy="6957949"/>
            </a:xfrm>
            <a:custGeom>
              <a:avLst/>
              <a:gdLst/>
              <a:ahLst/>
              <a:cxnLst/>
              <a:rect l="l" t="t" r="r" b="b"/>
              <a:pathLst>
                <a:path w="5784850" h="6957949">
                  <a:moveTo>
                    <a:pt x="0" y="0"/>
                  </a:moveTo>
                  <a:lnTo>
                    <a:pt x="5784850" y="0"/>
                  </a:lnTo>
                  <a:lnTo>
                    <a:pt x="5784850" y="6957949"/>
                  </a:lnTo>
                  <a:lnTo>
                    <a:pt x="0" y="6957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" b="-1740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06085" y="1508341"/>
            <a:ext cx="4500572" cy="5608320"/>
            <a:chOff x="0" y="0"/>
            <a:chExt cx="6000763" cy="7477760"/>
          </a:xfrm>
        </p:grpSpPr>
        <p:sp>
          <p:nvSpPr>
            <p:cNvPr id="7" name="Freeform 7" descr="A screenshot of a cell phone  AI-generated content may be incorrect."/>
            <p:cNvSpPr/>
            <p:nvPr/>
          </p:nvSpPr>
          <p:spPr>
            <a:xfrm>
              <a:off x="0" y="0"/>
              <a:ext cx="6000750" cy="7477760"/>
            </a:xfrm>
            <a:custGeom>
              <a:avLst/>
              <a:gdLst/>
              <a:ahLst/>
              <a:cxnLst/>
              <a:rect l="l" t="t" r="r" b="b"/>
              <a:pathLst>
                <a:path w="6000750" h="7477760">
                  <a:moveTo>
                    <a:pt x="0" y="0"/>
                  </a:moveTo>
                  <a:lnTo>
                    <a:pt x="6000750" y="0"/>
                  </a:lnTo>
                  <a:lnTo>
                    <a:pt x="6000750" y="7477760"/>
                  </a:lnTo>
                  <a:lnTo>
                    <a:pt x="0" y="7477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31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523795" y="213360"/>
            <a:ext cx="4428382" cy="5608320"/>
            <a:chOff x="0" y="0"/>
            <a:chExt cx="5904509" cy="7477760"/>
          </a:xfrm>
        </p:grpSpPr>
        <p:sp>
          <p:nvSpPr>
            <p:cNvPr id="9" name="Freeform 9" descr="A screenshot of a phone  AI-generated content may be incorrect."/>
            <p:cNvSpPr/>
            <p:nvPr/>
          </p:nvSpPr>
          <p:spPr>
            <a:xfrm>
              <a:off x="0" y="0"/>
              <a:ext cx="5904484" cy="7477760"/>
            </a:xfrm>
            <a:custGeom>
              <a:avLst/>
              <a:gdLst/>
              <a:ahLst/>
              <a:cxnLst/>
              <a:rect l="l" t="t" r="r" b="b"/>
              <a:pathLst>
                <a:path w="5904484" h="7477760">
                  <a:moveTo>
                    <a:pt x="0" y="0"/>
                  </a:moveTo>
                  <a:lnTo>
                    <a:pt x="5904484" y="0"/>
                  </a:lnTo>
                  <a:lnTo>
                    <a:pt x="5904484" y="7477760"/>
                  </a:lnTo>
                  <a:lnTo>
                    <a:pt x="0" y="7477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168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0" y="-737349"/>
            <a:ext cx="8915400" cy="10723207"/>
            <a:chOff x="0" y="0"/>
            <a:chExt cx="11887200" cy="14297609"/>
          </a:xfrm>
        </p:grpSpPr>
        <p:sp>
          <p:nvSpPr>
            <p:cNvPr id="3" name="Freeform 3" descr="A group of children holding signs  AI-generated content may be incorrect."/>
            <p:cNvSpPr/>
            <p:nvPr/>
          </p:nvSpPr>
          <p:spPr>
            <a:xfrm>
              <a:off x="0" y="0"/>
              <a:ext cx="11887200" cy="14297661"/>
            </a:xfrm>
            <a:custGeom>
              <a:avLst/>
              <a:gdLst/>
              <a:ahLst/>
              <a:cxnLst/>
              <a:rect l="l" t="t" r="r" b="b"/>
              <a:pathLst>
                <a:path w="11887200" h="14297661">
                  <a:moveTo>
                    <a:pt x="0" y="0"/>
                  </a:moveTo>
                  <a:lnTo>
                    <a:pt x="11887200" y="0"/>
                  </a:lnTo>
                  <a:lnTo>
                    <a:pt x="11887200" y="14297661"/>
                  </a:lnTo>
                  <a:lnTo>
                    <a:pt x="0" y="14297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739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316355" y="1091917"/>
            <a:ext cx="13609320" cy="8334223"/>
            <a:chOff x="0" y="0"/>
            <a:chExt cx="18145760" cy="11112297"/>
          </a:xfrm>
        </p:grpSpPr>
        <p:sp>
          <p:nvSpPr>
            <p:cNvPr id="5" name="TextBox 5"/>
            <p:cNvSpPr txBox="1"/>
            <p:nvPr/>
          </p:nvSpPr>
          <p:spPr>
            <a:xfrm>
              <a:off x="304800" y="-28575"/>
              <a:ext cx="17840960" cy="57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Domande guida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226284" y="2048604"/>
              <a:ext cx="75793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vedi nell’immagine?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64220" y="1797836"/>
              <a:ext cx="835686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226284" y="3684100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sentano le persone?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4978" y="3385650"/>
              <a:ext cx="994172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226284" y="5271914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pensi che abbiano bisogno?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71153" y="4973464"/>
              <a:ext cx="1021821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255520" y="6859729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potrebbe migliorare la situazione?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71153" y="6561279"/>
              <a:ext cx="1080294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445422"/>
              <a:ext cx="9834880" cy="1666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Parliamo solo di ciò che vediamo nell’immagine, non di esperienze personali.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440" y="-169955"/>
            <a:ext cx="8823960" cy="10995841"/>
            <a:chOff x="0" y="0"/>
            <a:chExt cx="11765280" cy="14661121"/>
          </a:xfrm>
        </p:grpSpPr>
        <p:sp>
          <p:nvSpPr>
            <p:cNvPr id="3" name="Freeform 3" descr="A screenshot of a cell phone  AI-generated content may be incorrect."/>
            <p:cNvSpPr/>
            <p:nvPr/>
          </p:nvSpPr>
          <p:spPr>
            <a:xfrm>
              <a:off x="0" y="0"/>
              <a:ext cx="11765280" cy="14661135"/>
            </a:xfrm>
            <a:custGeom>
              <a:avLst/>
              <a:gdLst/>
              <a:ahLst/>
              <a:cxnLst/>
              <a:rect l="l" t="t" r="r" b="b"/>
              <a:pathLst>
                <a:path w="11765280" h="14661135">
                  <a:moveTo>
                    <a:pt x="0" y="0"/>
                  </a:moveTo>
                  <a:lnTo>
                    <a:pt x="11765280" y="0"/>
                  </a:lnTo>
                  <a:lnTo>
                    <a:pt x="11765280" y="14661135"/>
                  </a:lnTo>
                  <a:lnTo>
                    <a:pt x="0" y="14661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331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316355" y="1091917"/>
            <a:ext cx="13609320" cy="8334223"/>
            <a:chOff x="0" y="0"/>
            <a:chExt cx="18145760" cy="11112297"/>
          </a:xfrm>
        </p:grpSpPr>
        <p:sp>
          <p:nvSpPr>
            <p:cNvPr id="5" name="TextBox 5"/>
            <p:cNvSpPr txBox="1"/>
            <p:nvPr/>
          </p:nvSpPr>
          <p:spPr>
            <a:xfrm>
              <a:off x="304800" y="-28575"/>
              <a:ext cx="17840960" cy="57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Domande guida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226284" y="2048604"/>
              <a:ext cx="75793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vedi nell’immagine?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64220" y="1797836"/>
              <a:ext cx="835686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226284" y="3684100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sentano le persone?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4978" y="3385650"/>
              <a:ext cx="994172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226284" y="5271914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pensi che abbiano bisogno?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71153" y="4973464"/>
              <a:ext cx="1021821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255520" y="6859729"/>
              <a:ext cx="741680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potrebbe migliorare la situazione?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71153" y="6561279"/>
              <a:ext cx="1080294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445422"/>
              <a:ext cx="9834880" cy="1666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Parliamo solo di ciò che vediamo nell’immagine, non di esperienze personali.</a:t>
              </a:r>
            </a:p>
          </p:txBody>
        </p:sp>
      </p:grp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1071</Words>
  <Application>Microsoft Office PowerPoint</Application>
  <PresentationFormat>Custom</PresentationFormat>
  <Paragraphs>223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Aptos Bold</vt:lpstr>
      <vt:lpstr>Calibri</vt:lpstr>
      <vt:lpstr>Arial</vt:lpstr>
      <vt:lpstr>Aptos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M9_Diritti dei bambini_Scuola primaria</dc:title>
  <cp:lastModifiedBy>Itzel Gn</cp:lastModifiedBy>
  <cp:revision>2</cp:revision>
  <dcterms:created xsi:type="dcterms:W3CDTF">2006-08-16T00:00:00Z</dcterms:created>
  <dcterms:modified xsi:type="dcterms:W3CDTF">2026-04-08T17:08:19Z</dcterms:modified>
  <dc:identifier>DAHE39Ji3DI</dc:identifier>
</cp:coreProperties>
</file>