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8288000" cy="10287000"/>
  <p:notesSz cx="6858000" cy="9144000"/>
  <p:embeddedFontLst>
    <p:embeddedFont>
      <p:font typeface="Aptos Bold" panose="020B0604020202020204" charset="0"/>
      <p:regular r:id="rId37"/>
    </p:embeddedFont>
    <p:embeddedFont>
      <p:font typeface="Poppins" panose="00000500000000000000" pitchFamily="2" charset="0"/>
      <p:regular r:id="rId38"/>
      <p:bold r:id="rId39"/>
      <p:italic r:id="rId40"/>
      <p:boldItalic r:id="rId41"/>
    </p:embeddedFont>
    <p:embeddedFont>
      <p:font typeface="Poppins Bold" panose="00000800000000000000" charset="0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7" d="100"/>
          <a:sy n="77" d="100"/>
        </p:scale>
        <p:origin x="70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05553" y="1028700"/>
            <a:ext cx="7780622" cy="3581400"/>
            <a:chOff x="0" y="0"/>
            <a:chExt cx="10374162" cy="4775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374162" cy="4775200"/>
            </a:xfrm>
            <a:custGeom>
              <a:avLst/>
              <a:gdLst/>
              <a:ahLst/>
              <a:cxnLst/>
              <a:rect l="l" t="t" r="r" b="b"/>
              <a:pathLst>
                <a:path w="10374162" h="4775200">
                  <a:moveTo>
                    <a:pt x="0" y="0"/>
                  </a:moveTo>
                  <a:lnTo>
                    <a:pt x="10374162" y="0"/>
                  </a:lnTo>
                  <a:lnTo>
                    <a:pt x="10374162" y="4775200"/>
                  </a:lnTo>
                  <a:lnTo>
                    <a:pt x="0" y="477520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t="-24623" r="-76284" b="-24623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9525"/>
              <a:ext cx="10374162" cy="476567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5184"/>
                </a:lnSpc>
              </a:pPr>
              <a:r>
                <a:rPr lang="en-US" sz="48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Modulo 9</a:t>
              </a:r>
            </a:p>
            <a:p>
              <a:pPr algn="ctr">
                <a:lnSpc>
                  <a:spcPts val="5184"/>
                </a:lnSpc>
              </a:pPr>
              <a:r>
                <a:rPr lang="en-US" sz="48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Diritti dei bambini</a:t>
              </a:r>
            </a:p>
            <a:p>
              <a:pPr algn="ctr">
                <a:lnSpc>
                  <a:spcPts val="5184"/>
                </a:lnSpc>
              </a:pPr>
              <a:endParaRPr lang="en-US" sz="48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2430"/>
                </a:lnSpc>
              </a:pPr>
              <a:r>
                <a:rPr lang="en-US" sz="225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diritti ho? Come vengono vissuti nel mio ambiente e nel mondo?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10066622" y="1352222"/>
            <a:ext cx="7573077" cy="7582555"/>
          </a:xfrm>
          <a:custGeom>
            <a:avLst/>
            <a:gdLst/>
            <a:ahLst/>
            <a:cxnLst/>
            <a:rect l="l" t="t" r="r" b="b"/>
            <a:pathLst>
              <a:path w="7573077" h="7582555">
                <a:moveTo>
                  <a:pt x="0" y="0"/>
                </a:moveTo>
                <a:lnTo>
                  <a:pt x="7573076" y="0"/>
                </a:lnTo>
                <a:lnTo>
                  <a:pt x="7573076" y="7582556"/>
                </a:lnTo>
                <a:lnTo>
                  <a:pt x="0" y="758255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986703" y="8674921"/>
            <a:ext cx="9418320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Scuola </a:t>
            </a:r>
            <a:r>
              <a:rPr lang="en-US" sz="27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secondaria</a:t>
            </a:r>
            <a:r>
              <a:rPr lang="en-US" sz="27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di primo </a:t>
            </a:r>
            <a:r>
              <a:rPr lang="en-US" sz="2700" dirty="0" err="1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grado</a:t>
            </a:r>
            <a:endParaRPr lang="en-US" sz="2700" dirty="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9562" y="-463553"/>
            <a:ext cx="18907125" cy="12604747"/>
            <a:chOff x="0" y="0"/>
            <a:chExt cx="25209500" cy="16806329"/>
          </a:xfrm>
        </p:grpSpPr>
        <p:sp>
          <p:nvSpPr>
            <p:cNvPr id="3" name="Freeform 3" descr="A child with books on stairs  AI-generated content may be incorrect."/>
            <p:cNvSpPr/>
            <p:nvPr/>
          </p:nvSpPr>
          <p:spPr>
            <a:xfrm>
              <a:off x="0" y="0"/>
              <a:ext cx="25209500" cy="16806290"/>
            </a:xfrm>
            <a:custGeom>
              <a:avLst/>
              <a:gdLst/>
              <a:ahLst/>
              <a:cxnLst/>
              <a:rect l="l" t="t" r="r" b="b"/>
              <a:pathLst>
                <a:path w="25209500" h="16806290">
                  <a:moveTo>
                    <a:pt x="0" y="0"/>
                  </a:moveTo>
                  <a:lnTo>
                    <a:pt x="25209500" y="0"/>
                  </a:lnTo>
                  <a:lnTo>
                    <a:pt x="25209500" y="16806290"/>
                  </a:lnTo>
                  <a:lnTo>
                    <a:pt x="0" y="168062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" b="-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398443" y="-897255"/>
            <a:ext cx="8199120" cy="13472160"/>
            <a:chOff x="0" y="0"/>
            <a:chExt cx="10932160" cy="179628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932160" cy="17962880"/>
            </a:xfrm>
            <a:custGeom>
              <a:avLst/>
              <a:gdLst/>
              <a:ahLst/>
              <a:cxnLst/>
              <a:rect l="l" t="t" r="r" b="b"/>
              <a:pathLst>
                <a:path w="10932160" h="17962880">
                  <a:moveTo>
                    <a:pt x="0" y="0"/>
                  </a:moveTo>
                  <a:lnTo>
                    <a:pt x="10932160" y="0"/>
                  </a:lnTo>
                  <a:lnTo>
                    <a:pt x="10932160" y="17962880"/>
                  </a:lnTo>
                  <a:lnTo>
                    <a:pt x="0" y="17962880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80000">
                  <a:srgbClr val="FFFFFF">
                    <a:alpha val="5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0000"/>
            </a:grad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494520" y="-726918"/>
            <a:ext cx="8957894" cy="13472160"/>
            <a:chOff x="0" y="0"/>
            <a:chExt cx="11943859" cy="179628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943859" cy="17962880"/>
            </a:xfrm>
            <a:custGeom>
              <a:avLst/>
              <a:gdLst/>
              <a:ahLst/>
              <a:cxnLst/>
              <a:rect l="l" t="t" r="r" b="b"/>
              <a:pathLst>
                <a:path w="11943859" h="17962880">
                  <a:moveTo>
                    <a:pt x="0" y="0"/>
                  </a:moveTo>
                  <a:lnTo>
                    <a:pt x="11943859" y="0"/>
                  </a:lnTo>
                  <a:lnTo>
                    <a:pt x="11943859" y="17962880"/>
                  </a:lnTo>
                  <a:lnTo>
                    <a:pt x="0" y="17962880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80000">
                  <a:srgbClr val="FFFFFF">
                    <a:alpha val="5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0000"/>
            </a:gra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0352722" y="1652273"/>
            <a:ext cx="8290560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Quale diritto viene violato?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556682" y="4191152"/>
            <a:ext cx="588264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Cosa dovrebbe cambiare affinché questo diritto venga rispettato?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811000" y="7689999"/>
            <a:ext cx="588264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 potrebbe intervenire e in che modo?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5718" y="-897255"/>
            <a:ext cx="11422380" cy="17133570"/>
            <a:chOff x="0" y="0"/>
            <a:chExt cx="15229840" cy="22844760"/>
          </a:xfrm>
        </p:grpSpPr>
        <p:sp>
          <p:nvSpPr>
            <p:cNvPr id="3" name="Freeform 3" descr="A person working on a wood surface  AI-generated content may be incorrect."/>
            <p:cNvSpPr/>
            <p:nvPr/>
          </p:nvSpPr>
          <p:spPr>
            <a:xfrm>
              <a:off x="0" y="0"/>
              <a:ext cx="15229839" cy="22844761"/>
            </a:xfrm>
            <a:custGeom>
              <a:avLst/>
              <a:gdLst/>
              <a:ahLst/>
              <a:cxnLst/>
              <a:rect l="l" t="t" r="r" b="b"/>
              <a:pathLst>
                <a:path w="15229839" h="22844761">
                  <a:moveTo>
                    <a:pt x="0" y="0"/>
                  </a:moveTo>
                  <a:lnTo>
                    <a:pt x="15229839" y="0"/>
                  </a:lnTo>
                  <a:lnTo>
                    <a:pt x="15229839" y="22844761"/>
                  </a:lnTo>
                  <a:lnTo>
                    <a:pt x="0" y="228447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6822757" y="-897255"/>
            <a:ext cx="4608195" cy="13472160"/>
            <a:chOff x="0" y="0"/>
            <a:chExt cx="6144260" cy="179628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144260" cy="17962880"/>
            </a:xfrm>
            <a:custGeom>
              <a:avLst/>
              <a:gdLst/>
              <a:ahLst/>
              <a:cxnLst/>
              <a:rect l="l" t="t" r="r" b="b"/>
              <a:pathLst>
                <a:path w="6144260" h="17962880">
                  <a:moveTo>
                    <a:pt x="0" y="0"/>
                  </a:moveTo>
                  <a:lnTo>
                    <a:pt x="6144260" y="0"/>
                  </a:lnTo>
                  <a:lnTo>
                    <a:pt x="6144260" y="17962880"/>
                  </a:lnTo>
                  <a:lnTo>
                    <a:pt x="0" y="17962880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80000">
                  <a:srgbClr val="FFFFFF">
                    <a:alpha val="5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0000"/>
            </a:gra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352722" y="1652273"/>
            <a:ext cx="8290560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Quale diritto viene violato?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556682" y="4191152"/>
            <a:ext cx="588264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Cosa dovrebbe cambiare affinché questo diritto venga rispettato?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811000" y="7689999"/>
            <a:ext cx="588264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 potrebbe intervenire e in che modo?</a:t>
            </a: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62890" y="-228600"/>
            <a:ext cx="18657570" cy="12438383"/>
            <a:chOff x="0" y="0"/>
            <a:chExt cx="24876760" cy="16584511"/>
          </a:xfrm>
        </p:grpSpPr>
        <p:sp>
          <p:nvSpPr>
            <p:cNvPr id="3" name="Freeform 3" descr="A person walking on a path  AI-generated content may be incorrect."/>
            <p:cNvSpPr/>
            <p:nvPr/>
          </p:nvSpPr>
          <p:spPr>
            <a:xfrm>
              <a:off x="0" y="0"/>
              <a:ext cx="24876761" cy="16584549"/>
            </a:xfrm>
            <a:custGeom>
              <a:avLst/>
              <a:gdLst/>
              <a:ahLst/>
              <a:cxnLst/>
              <a:rect l="l" t="t" r="r" b="b"/>
              <a:pathLst>
                <a:path w="24876761" h="16584549">
                  <a:moveTo>
                    <a:pt x="0" y="0"/>
                  </a:moveTo>
                  <a:lnTo>
                    <a:pt x="24876761" y="0"/>
                  </a:lnTo>
                  <a:lnTo>
                    <a:pt x="24876761" y="16584549"/>
                  </a:lnTo>
                  <a:lnTo>
                    <a:pt x="0" y="16584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62890" y="-228600"/>
            <a:ext cx="18657570" cy="12438383"/>
            <a:chOff x="0" y="0"/>
            <a:chExt cx="24876760" cy="16584511"/>
          </a:xfrm>
        </p:grpSpPr>
        <p:sp>
          <p:nvSpPr>
            <p:cNvPr id="3" name="Freeform 3" descr="A person walking on a path  AI-generated content may be incorrect."/>
            <p:cNvSpPr/>
            <p:nvPr/>
          </p:nvSpPr>
          <p:spPr>
            <a:xfrm>
              <a:off x="0" y="0"/>
              <a:ext cx="24876761" cy="16584549"/>
            </a:xfrm>
            <a:custGeom>
              <a:avLst/>
              <a:gdLst/>
              <a:ahLst/>
              <a:cxnLst/>
              <a:rect l="l" t="t" r="r" b="b"/>
              <a:pathLst>
                <a:path w="24876761" h="16584549">
                  <a:moveTo>
                    <a:pt x="0" y="0"/>
                  </a:moveTo>
                  <a:lnTo>
                    <a:pt x="24876761" y="0"/>
                  </a:lnTo>
                  <a:lnTo>
                    <a:pt x="24876761" y="16584549"/>
                  </a:lnTo>
                  <a:lnTo>
                    <a:pt x="0" y="165845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0398443" y="-897255"/>
            <a:ext cx="8199120" cy="13472160"/>
            <a:chOff x="0" y="0"/>
            <a:chExt cx="10932160" cy="1796288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0932160" cy="17962880"/>
            </a:xfrm>
            <a:custGeom>
              <a:avLst/>
              <a:gdLst/>
              <a:ahLst/>
              <a:cxnLst/>
              <a:rect l="l" t="t" r="r" b="b"/>
              <a:pathLst>
                <a:path w="10932160" h="17962880">
                  <a:moveTo>
                    <a:pt x="0" y="0"/>
                  </a:moveTo>
                  <a:lnTo>
                    <a:pt x="10932160" y="0"/>
                  </a:lnTo>
                  <a:lnTo>
                    <a:pt x="10932160" y="17962880"/>
                  </a:lnTo>
                  <a:lnTo>
                    <a:pt x="0" y="17962880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80000">
                  <a:srgbClr val="FFFFFF">
                    <a:alpha val="5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0000"/>
            </a:gra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352722" y="1652273"/>
            <a:ext cx="8290560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Quale diritto viene violato?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556682" y="4191152"/>
            <a:ext cx="588264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Cosa dovrebbe cambiare affinché questo diritto venga rispettato?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811000" y="7689999"/>
            <a:ext cx="588264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 potrebbe intervenire e in che modo?</a:t>
            </a: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2343750"/>
            <a:ext cx="19133820" cy="13201050"/>
            <a:chOff x="0" y="0"/>
            <a:chExt cx="25511760" cy="1760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7601437"/>
            </a:xfrm>
            <a:custGeom>
              <a:avLst/>
              <a:gdLst/>
              <a:ahLst/>
              <a:cxnLst/>
              <a:rect l="l" t="t" r="r" b="b"/>
              <a:pathLst>
                <a:path w="25511761" h="17601437">
                  <a:moveTo>
                    <a:pt x="0" y="8800719"/>
                  </a:moveTo>
                  <a:cubicBezTo>
                    <a:pt x="0" y="3940175"/>
                    <a:pt x="5711063" y="0"/>
                    <a:pt x="12755880" y="0"/>
                  </a:cubicBezTo>
                  <a:cubicBezTo>
                    <a:pt x="19800698" y="0"/>
                    <a:pt x="25511761" y="3940175"/>
                    <a:pt x="25511761" y="8800719"/>
                  </a:cubicBezTo>
                  <a:cubicBezTo>
                    <a:pt x="25511761" y="13661262"/>
                    <a:pt x="19800698" y="17601437"/>
                    <a:pt x="12755880" y="17601437"/>
                  </a:cubicBezTo>
                  <a:cubicBezTo>
                    <a:pt x="5711063" y="17601437"/>
                    <a:pt x="0" y="13661137"/>
                    <a:pt x="0" y="880071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4486685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089113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Dilemmi etici della vita quotidiana</a:t>
            </a: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22120" y="2072409"/>
            <a:ext cx="5562600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Carte con dilemmi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per raccogliere idee</a:t>
            </a:r>
          </a:p>
          <a:p>
            <a:pPr marL="361950" lvl="1" indent="-180975"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361950" lvl="1" indent="-180975"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722120" y="5160645"/>
            <a:ext cx="5928360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Leggere dilemmi reali della vita dei giovani.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Identificare il diritto coinvolto.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Esplorare opzioni e conseguenze.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Svolgere un breve dibattito argomentato.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361950" lvl="1" indent="-180975"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7269794" y="1608058"/>
            <a:ext cx="9996811" cy="10287000"/>
            <a:chOff x="0" y="0"/>
            <a:chExt cx="13329082" cy="13716000"/>
          </a:xfrm>
        </p:grpSpPr>
        <p:sp>
          <p:nvSpPr>
            <p:cNvPr id="5" name="Freeform 5" descr="A cartoon of a child with his finger on his face  AI-generated content may be incorrect."/>
            <p:cNvSpPr/>
            <p:nvPr/>
          </p:nvSpPr>
          <p:spPr>
            <a:xfrm>
              <a:off x="0" y="0"/>
              <a:ext cx="13329031" cy="13716000"/>
            </a:xfrm>
            <a:custGeom>
              <a:avLst/>
              <a:gdLst/>
              <a:ahLst/>
              <a:cxnLst/>
              <a:rect l="l" t="t" r="r" b="b"/>
              <a:pathLst>
                <a:path w="13329031" h="13716000">
                  <a:moveTo>
                    <a:pt x="0" y="0"/>
                  </a:moveTo>
                  <a:lnTo>
                    <a:pt x="13329031" y="0"/>
                  </a:lnTo>
                  <a:lnTo>
                    <a:pt x="13329031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106714" y="1836658"/>
            <a:ext cx="3977640" cy="1257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Quale opzione sarebbe la più giusta e perché?</a:t>
            </a: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14057" y="2629852"/>
            <a:ext cx="5621655" cy="5027295"/>
            <a:chOff x="0" y="0"/>
            <a:chExt cx="1480600" cy="13240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80601" cy="1324061"/>
            </a:xfrm>
            <a:custGeom>
              <a:avLst/>
              <a:gdLst/>
              <a:ahLst/>
              <a:cxnLst/>
              <a:rect l="l" t="t" r="r" b="b"/>
              <a:pathLst>
                <a:path w="1480601" h="1324061">
                  <a:moveTo>
                    <a:pt x="41315" y="0"/>
                  </a:moveTo>
                  <a:lnTo>
                    <a:pt x="1439286" y="0"/>
                  </a:lnTo>
                  <a:cubicBezTo>
                    <a:pt x="1450243" y="0"/>
                    <a:pt x="1460752" y="4353"/>
                    <a:pt x="1468500" y="12101"/>
                  </a:cubicBezTo>
                  <a:cubicBezTo>
                    <a:pt x="1476248" y="19849"/>
                    <a:pt x="1480601" y="30357"/>
                    <a:pt x="1480601" y="41315"/>
                  </a:cubicBezTo>
                  <a:lnTo>
                    <a:pt x="1480601" y="1282746"/>
                  </a:lnTo>
                  <a:cubicBezTo>
                    <a:pt x="1480601" y="1293704"/>
                    <a:pt x="1476248" y="1304212"/>
                    <a:pt x="1468500" y="1311960"/>
                  </a:cubicBezTo>
                  <a:cubicBezTo>
                    <a:pt x="1460752" y="1319708"/>
                    <a:pt x="1450243" y="1324061"/>
                    <a:pt x="1439286" y="1324061"/>
                  </a:cubicBezTo>
                  <a:lnTo>
                    <a:pt x="41315" y="1324061"/>
                  </a:lnTo>
                  <a:cubicBezTo>
                    <a:pt x="30357" y="1324061"/>
                    <a:pt x="19849" y="1319708"/>
                    <a:pt x="12101" y="1311960"/>
                  </a:cubicBezTo>
                  <a:cubicBezTo>
                    <a:pt x="4353" y="1304212"/>
                    <a:pt x="0" y="1293704"/>
                    <a:pt x="0" y="1282746"/>
                  </a:cubicBezTo>
                  <a:lnTo>
                    <a:pt x="0" y="41315"/>
                  </a:lnTo>
                  <a:cubicBezTo>
                    <a:pt x="0" y="30357"/>
                    <a:pt x="4353" y="19849"/>
                    <a:pt x="12101" y="12101"/>
                  </a:cubicBezTo>
                  <a:cubicBezTo>
                    <a:pt x="19849" y="4353"/>
                    <a:pt x="30357" y="0"/>
                    <a:pt x="41315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480600" cy="13431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9"/>
                </a:lnSpc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Nella classe vengono sempre scelte le stesse persone per rappresentare il gruppo e agli altri non viene mai data l’opportunità.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306050" y="1080278"/>
            <a:ext cx="608457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Quali diritti sono coinvolti?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456420" y="996458"/>
            <a:ext cx="626715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828020" y="1782913"/>
            <a:ext cx="5562600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Uguaglianza / non discriminazione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Partecipazione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Istruzione equa e inclusiva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9315450" y="3733324"/>
            <a:ext cx="7075170" cy="1813808"/>
            <a:chOff x="0" y="0"/>
            <a:chExt cx="9433560" cy="2418410"/>
          </a:xfrm>
        </p:grpSpPr>
        <p:sp>
          <p:nvSpPr>
            <p:cNvPr id="9" name="TextBox 9"/>
            <p:cNvSpPr txBox="1"/>
            <p:nvPr/>
          </p:nvSpPr>
          <p:spPr>
            <a:xfrm>
              <a:off x="1320800" y="3238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Dove nasce il conflitto etico?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143000" cy="10952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016760" y="764235"/>
              <a:ext cx="7416800" cy="1654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61950" lvl="1" indent="-180975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Vengono sempre favorite le stesse persone.</a:t>
              </a:r>
            </a:p>
            <a:p>
              <a:pPr marL="361950" lvl="1" indent="-180975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principio di giustizia viene violato.</a:t>
              </a:r>
            </a:p>
            <a:p>
              <a:pPr marL="361950" lvl="1" indent="-180975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L’esclusione viene normalizzata.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235440" y="6680759"/>
            <a:ext cx="7833360" cy="2199111"/>
            <a:chOff x="0" y="0"/>
            <a:chExt cx="10444480" cy="2932148"/>
          </a:xfrm>
        </p:grpSpPr>
        <p:sp>
          <p:nvSpPr>
            <p:cNvPr id="13" name="TextBox 13"/>
            <p:cNvSpPr txBox="1"/>
            <p:nvPr/>
          </p:nvSpPr>
          <p:spPr>
            <a:xfrm>
              <a:off x="1427480" y="57785"/>
              <a:ext cx="859028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Quali opzioni avrebbe la persona coinvolta?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249680" cy="10952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2123440" y="871573"/>
              <a:ext cx="8321040" cy="20605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61950" lvl="1" indent="-180975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Esprimere come si sente.</a:t>
              </a:r>
            </a:p>
            <a:p>
              <a:pPr marL="361950" lvl="1" indent="-180975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Chiedere direttamente un’opportunità.</a:t>
              </a:r>
            </a:p>
            <a:p>
              <a:pPr marL="361950" lvl="1" indent="-180975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Cercare supporto.</a:t>
              </a:r>
            </a:p>
            <a:p>
              <a:pPr marL="361950" lvl="1" indent="-180975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Riflettere insieme sulla situazione.</a:t>
              </a:r>
            </a:p>
            <a:p>
              <a:pPr marL="361950" lvl="1" indent="-180975" algn="l">
                <a:lnSpc>
                  <a:spcPts val="2400"/>
                </a:lnSpc>
              </a:pPr>
              <a:endPara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20252" y="2629852"/>
            <a:ext cx="5621655" cy="5027295"/>
            <a:chOff x="0" y="0"/>
            <a:chExt cx="7495540" cy="6703060"/>
          </a:xfrm>
        </p:grpSpPr>
        <p:sp>
          <p:nvSpPr>
            <p:cNvPr id="3" name="Freeform 3"/>
            <p:cNvSpPr/>
            <p:nvPr/>
          </p:nvSpPr>
          <p:spPr>
            <a:xfrm>
              <a:off x="19050" y="19050"/>
              <a:ext cx="7457440" cy="6664960"/>
            </a:xfrm>
            <a:custGeom>
              <a:avLst/>
              <a:gdLst/>
              <a:ahLst/>
              <a:cxnLst/>
              <a:rect l="l" t="t" r="r" b="b"/>
              <a:pathLst>
                <a:path w="7457440" h="6664960">
                  <a:moveTo>
                    <a:pt x="0" y="1110869"/>
                  </a:moveTo>
                  <a:cubicBezTo>
                    <a:pt x="0" y="497332"/>
                    <a:pt x="497586" y="0"/>
                    <a:pt x="1111504" y="0"/>
                  </a:cubicBezTo>
                  <a:lnTo>
                    <a:pt x="6345936" y="0"/>
                  </a:lnTo>
                  <a:cubicBezTo>
                    <a:pt x="6959854" y="0"/>
                    <a:pt x="7457440" y="497332"/>
                    <a:pt x="7457440" y="1110869"/>
                  </a:cubicBezTo>
                  <a:lnTo>
                    <a:pt x="7457440" y="5554091"/>
                  </a:lnTo>
                  <a:cubicBezTo>
                    <a:pt x="7457440" y="6167628"/>
                    <a:pt x="6959854" y="6664960"/>
                    <a:pt x="6345936" y="6664960"/>
                  </a:cubicBezTo>
                  <a:lnTo>
                    <a:pt x="1111504" y="6664960"/>
                  </a:lnTo>
                  <a:cubicBezTo>
                    <a:pt x="497586" y="6664960"/>
                    <a:pt x="0" y="6167628"/>
                    <a:pt x="0" y="5554091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7495540" cy="6703060"/>
            </a:xfrm>
            <a:custGeom>
              <a:avLst/>
              <a:gdLst/>
              <a:ahLst/>
              <a:cxnLst/>
              <a:rect l="l" t="t" r="r" b="b"/>
              <a:pathLst>
                <a:path w="7495540" h="6703060">
                  <a:moveTo>
                    <a:pt x="0" y="1129919"/>
                  </a:moveTo>
                  <a:cubicBezTo>
                    <a:pt x="0" y="505841"/>
                    <a:pt x="506222" y="0"/>
                    <a:pt x="1130554" y="0"/>
                  </a:cubicBezTo>
                  <a:lnTo>
                    <a:pt x="6364986" y="0"/>
                  </a:lnTo>
                  <a:lnTo>
                    <a:pt x="6364986" y="19050"/>
                  </a:lnTo>
                  <a:lnTo>
                    <a:pt x="6364986" y="0"/>
                  </a:lnTo>
                  <a:cubicBezTo>
                    <a:pt x="6989318" y="0"/>
                    <a:pt x="7495540" y="505841"/>
                    <a:pt x="7495540" y="1129919"/>
                  </a:cubicBezTo>
                  <a:lnTo>
                    <a:pt x="7476490" y="1129919"/>
                  </a:lnTo>
                  <a:lnTo>
                    <a:pt x="7495540" y="1129919"/>
                  </a:lnTo>
                  <a:lnTo>
                    <a:pt x="7495540" y="5573141"/>
                  </a:lnTo>
                  <a:lnTo>
                    <a:pt x="7476490" y="5573141"/>
                  </a:lnTo>
                  <a:lnTo>
                    <a:pt x="7495540" y="5573141"/>
                  </a:lnTo>
                  <a:cubicBezTo>
                    <a:pt x="7495540" y="6197219"/>
                    <a:pt x="6989318" y="6703060"/>
                    <a:pt x="6364986" y="6703060"/>
                  </a:cubicBezTo>
                  <a:lnTo>
                    <a:pt x="6364986" y="6684010"/>
                  </a:lnTo>
                  <a:lnTo>
                    <a:pt x="6364986" y="6703060"/>
                  </a:lnTo>
                  <a:lnTo>
                    <a:pt x="1130554" y="6703060"/>
                  </a:lnTo>
                  <a:lnTo>
                    <a:pt x="1130554" y="6684010"/>
                  </a:lnTo>
                  <a:lnTo>
                    <a:pt x="1130554" y="6703060"/>
                  </a:lnTo>
                  <a:cubicBezTo>
                    <a:pt x="506222" y="6703060"/>
                    <a:pt x="0" y="6197219"/>
                    <a:pt x="0" y="5573141"/>
                  </a:cubicBezTo>
                  <a:lnTo>
                    <a:pt x="0" y="1129919"/>
                  </a:lnTo>
                  <a:lnTo>
                    <a:pt x="19050" y="1129919"/>
                  </a:lnTo>
                  <a:lnTo>
                    <a:pt x="0" y="1129919"/>
                  </a:lnTo>
                  <a:moveTo>
                    <a:pt x="38100" y="1129919"/>
                  </a:moveTo>
                  <a:lnTo>
                    <a:pt x="38100" y="5573141"/>
                  </a:lnTo>
                  <a:lnTo>
                    <a:pt x="19050" y="5573141"/>
                  </a:lnTo>
                  <a:lnTo>
                    <a:pt x="38100" y="5573141"/>
                  </a:lnTo>
                  <a:cubicBezTo>
                    <a:pt x="38100" y="6176137"/>
                    <a:pt x="527177" y="6664960"/>
                    <a:pt x="1130554" y="6664960"/>
                  </a:cubicBezTo>
                  <a:lnTo>
                    <a:pt x="6364986" y="6664960"/>
                  </a:lnTo>
                  <a:cubicBezTo>
                    <a:pt x="6968363" y="6664960"/>
                    <a:pt x="7457440" y="6176137"/>
                    <a:pt x="7457440" y="5573141"/>
                  </a:cubicBezTo>
                  <a:lnTo>
                    <a:pt x="7457440" y="1129919"/>
                  </a:lnTo>
                  <a:cubicBezTo>
                    <a:pt x="7457440" y="526923"/>
                    <a:pt x="6968363" y="38100"/>
                    <a:pt x="6364986" y="38100"/>
                  </a:cubicBezTo>
                  <a:lnTo>
                    <a:pt x="1130554" y="38100"/>
                  </a:lnTo>
                  <a:lnTo>
                    <a:pt x="1130554" y="19050"/>
                  </a:lnTo>
                  <a:lnTo>
                    <a:pt x="1130554" y="38100"/>
                  </a:lnTo>
                  <a:cubicBezTo>
                    <a:pt x="527177" y="38100"/>
                    <a:pt x="38100" y="526923"/>
                    <a:pt x="38100" y="1129919"/>
                  </a:cubicBezTo>
                  <a:close/>
                </a:path>
              </a:pathLst>
            </a:custGeom>
            <a:solidFill>
              <a:srgbClr val="042433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7495540" cy="673163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Hacen bromas ‘de broma’, pero siempre sobre la misma persona y ya no parecen graciosas.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020253" y="2546366"/>
            <a:ext cx="5621655" cy="5245063"/>
            <a:chOff x="0" y="0"/>
            <a:chExt cx="1480600" cy="138141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480601" cy="1381416"/>
            </a:xfrm>
            <a:custGeom>
              <a:avLst/>
              <a:gdLst/>
              <a:ahLst/>
              <a:cxnLst/>
              <a:rect l="l" t="t" r="r" b="b"/>
              <a:pathLst>
                <a:path w="1480601" h="1381416">
                  <a:moveTo>
                    <a:pt x="41315" y="0"/>
                  </a:moveTo>
                  <a:lnTo>
                    <a:pt x="1439286" y="0"/>
                  </a:lnTo>
                  <a:cubicBezTo>
                    <a:pt x="1450243" y="0"/>
                    <a:pt x="1460752" y="4353"/>
                    <a:pt x="1468500" y="12101"/>
                  </a:cubicBezTo>
                  <a:cubicBezTo>
                    <a:pt x="1476248" y="19849"/>
                    <a:pt x="1480601" y="30357"/>
                    <a:pt x="1480601" y="41315"/>
                  </a:cubicBezTo>
                  <a:lnTo>
                    <a:pt x="1480601" y="1340101"/>
                  </a:lnTo>
                  <a:cubicBezTo>
                    <a:pt x="1480601" y="1351058"/>
                    <a:pt x="1476248" y="1361567"/>
                    <a:pt x="1468500" y="1369315"/>
                  </a:cubicBezTo>
                  <a:cubicBezTo>
                    <a:pt x="1460752" y="1377063"/>
                    <a:pt x="1450243" y="1381416"/>
                    <a:pt x="1439286" y="1381416"/>
                  </a:cubicBezTo>
                  <a:lnTo>
                    <a:pt x="41315" y="1381416"/>
                  </a:lnTo>
                  <a:cubicBezTo>
                    <a:pt x="30357" y="1381416"/>
                    <a:pt x="19849" y="1377063"/>
                    <a:pt x="12101" y="1369315"/>
                  </a:cubicBezTo>
                  <a:cubicBezTo>
                    <a:pt x="4353" y="1361567"/>
                    <a:pt x="0" y="1351058"/>
                    <a:pt x="0" y="1340101"/>
                  </a:cubicBezTo>
                  <a:lnTo>
                    <a:pt x="0" y="41315"/>
                  </a:lnTo>
                  <a:cubicBezTo>
                    <a:pt x="0" y="30357"/>
                    <a:pt x="4353" y="19849"/>
                    <a:pt x="12101" y="12101"/>
                  </a:cubicBezTo>
                  <a:cubicBezTo>
                    <a:pt x="19849" y="4353"/>
                    <a:pt x="30357" y="0"/>
                    <a:pt x="41315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19050"/>
              <a:ext cx="1480600" cy="14004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9"/>
                </a:lnSpc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Fanno “battute per scherzo”, ma sempre sulla stessa persona, e non fanno più ridere.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10306050" y="961615"/>
            <a:ext cx="608457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Quali diritti sono coinvolti?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456420" y="873985"/>
            <a:ext cx="994410" cy="833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828020" y="1515618"/>
            <a:ext cx="556260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Rispetto e dignità personale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Uguaglianza e non discriminazione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 ambiente sicuro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Integrità morale ed emotiva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9315450" y="3407854"/>
            <a:ext cx="7433310" cy="2529411"/>
            <a:chOff x="0" y="0"/>
            <a:chExt cx="9911080" cy="3372548"/>
          </a:xfrm>
        </p:grpSpPr>
        <p:sp>
          <p:nvSpPr>
            <p:cNvPr id="13" name="TextBox 13"/>
            <p:cNvSpPr txBox="1"/>
            <p:nvPr/>
          </p:nvSpPr>
          <p:spPr>
            <a:xfrm>
              <a:off x="1320800" y="6794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Dove nasce il conflitto etico?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143000" cy="10952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2016760" y="905574"/>
              <a:ext cx="7894320" cy="2466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61950" lvl="1" indent="-180975" algn="l">
                <a:lnSpc>
                  <a:spcPts val="2400"/>
                </a:lnSpc>
                <a:buFont typeface="Arial"/>
                <a:buChar char="•"/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Battute unilaterali.</a:t>
              </a:r>
            </a:p>
            <a:p>
              <a:pPr marL="361950" lvl="1" indent="-180975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danno viene giustificato dicendo che è “solo uno scherzo”.</a:t>
              </a:r>
            </a:p>
            <a:p>
              <a:pPr marL="361950" lvl="1" indent="-180975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Il proprio divertimento viene messo al di sopra del benessere di una determinata persona.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9235440" y="6695551"/>
            <a:ext cx="7833360" cy="2004927"/>
            <a:chOff x="0" y="0"/>
            <a:chExt cx="10444480" cy="2673236"/>
          </a:xfrm>
        </p:grpSpPr>
        <p:sp>
          <p:nvSpPr>
            <p:cNvPr id="17" name="TextBox 17"/>
            <p:cNvSpPr txBox="1"/>
            <p:nvPr/>
          </p:nvSpPr>
          <p:spPr>
            <a:xfrm>
              <a:off x="1427480" y="67945"/>
              <a:ext cx="859028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Quali opzioni avrebbe la persona coinvolta?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1249680" cy="10952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2123440" y="1019061"/>
              <a:ext cx="8321040" cy="1654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61950" lvl="1" indent="-180975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Dire chiaramente che le dà fastidio.</a:t>
              </a:r>
            </a:p>
            <a:p>
              <a:pPr marL="361950" lvl="1" indent="-180975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Chiedere supporto.</a:t>
              </a:r>
            </a:p>
            <a:p>
              <a:pPr marL="361950" lvl="1" indent="-180975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Allontanarsi dalla situazione.</a:t>
              </a:r>
            </a:p>
            <a:p>
              <a:pPr marL="361950" lvl="1" indent="-180975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Richiedere una mediazione.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213497" y="2629852"/>
            <a:ext cx="5621655" cy="5027295"/>
            <a:chOff x="0" y="0"/>
            <a:chExt cx="1480600" cy="13240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80601" cy="1324061"/>
            </a:xfrm>
            <a:custGeom>
              <a:avLst/>
              <a:gdLst/>
              <a:ahLst/>
              <a:cxnLst/>
              <a:rect l="l" t="t" r="r" b="b"/>
              <a:pathLst>
                <a:path w="1480601" h="1324061">
                  <a:moveTo>
                    <a:pt x="41315" y="0"/>
                  </a:moveTo>
                  <a:lnTo>
                    <a:pt x="1439286" y="0"/>
                  </a:lnTo>
                  <a:cubicBezTo>
                    <a:pt x="1450243" y="0"/>
                    <a:pt x="1460752" y="4353"/>
                    <a:pt x="1468500" y="12101"/>
                  </a:cubicBezTo>
                  <a:cubicBezTo>
                    <a:pt x="1476248" y="19849"/>
                    <a:pt x="1480601" y="30357"/>
                    <a:pt x="1480601" y="41315"/>
                  </a:cubicBezTo>
                  <a:lnTo>
                    <a:pt x="1480601" y="1282746"/>
                  </a:lnTo>
                  <a:cubicBezTo>
                    <a:pt x="1480601" y="1293704"/>
                    <a:pt x="1476248" y="1304212"/>
                    <a:pt x="1468500" y="1311960"/>
                  </a:cubicBezTo>
                  <a:cubicBezTo>
                    <a:pt x="1460752" y="1319708"/>
                    <a:pt x="1450243" y="1324061"/>
                    <a:pt x="1439286" y="1324061"/>
                  </a:cubicBezTo>
                  <a:lnTo>
                    <a:pt x="41315" y="1324061"/>
                  </a:lnTo>
                  <a:cubicBezTo>
                    <a:pt x="30357" y="1324061"/>
                    <a:pt x="19849" y="1319708"/>
                    <a:pt x="12101" y="1311960"/>
                  </a:cubicBezTo>
                  <a:cubicBezTo>
                    <a:pt x="4353" y="1304212"/>
                    <a:pt x="0" y="1293704"/>
                    <a:pt x="0" y="1282746"/>
                  </a:cubicBezTo>
                  <a:lnTo>
                    <a:pt x="0" y="41315"/>
                  </a:lnTo>
                  <a:cubicBezTo>
                    <a:pt x="0" y="30357"/>
                    <a:pt x="4353" y="19849"/>
                    <a:pt x="12101" y="12101"/>
                  </a:cubicBezTo>
                  <a:cubicBezTo>
                    <a:pt x="19849" y="4353"/>
                    <a:pt x="30357" y="0"/>
                    <a:pt x="41315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9050"/>
              <a:ext cx="1480600" cy="13431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599"/>
                </a:lnSpc>
              </a:pPr>
              <a:r>
                <a:rPr lang="en-US" sz="29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Uno studente o una studentessa rimane indietro nei compiti perché non ha accesso alle stesse risorse degli altri.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0306050" y="979437"/>
            <a:ext cx="6084570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Quali diritti sono coinvolti?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9456420" y="872757"/>
            <a:ext cx="994410" cy="833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828020" y="1533439"/>
            <a:ext cx="556260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Pari opportunità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Istruzione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discriminazione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Trattamento equo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9315450" y="3497637"/>
            <a:ext cx="7955280" cy="2548461"/>
            <a:chOff x="0" y="0"/>
            <a:chExt cx="10607040" cy="3397948"/>
          </a:xfrm>
        </p:grpSpPr>
        <p:sp>
          <p:nvSpPr>
            <p:cNvPr id="9" name="TextBox 9"/>
            <p:cNvSpPr txBox="1"/>
            <p:nvPr/>
          </p:nvSpPr>
          <p:spPr>
            <a:xfrm>
              <a:off x="1320800" y="67945"/>
              <a:ext cx="81127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Dove nasce il conflitto etico?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1143000" cy="10952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016760" y="930973"/>
              <a:ext cx="8590280" cy="2466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361950" lvl="1" indent="-180975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Si richiede a tutti lo stesso risultato senza considerare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 non tutti partono dalle stesse condizioni.</a:t>
              </a:r>
            </a:p>
            <a:p>
              <a:pPr marL="361950" lvl="1" indent="-180975" algn="l">
                <a:lnSpc>
                  <a:spcPts val="24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responsabilità del ritardo viene attribuita esclusivamente allo studente o alla studentessa, senza considerare il contesto.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315450" y="6660416"/>
            <a:ext cx="7513320" cy="785727"/>
            <a:chOff x="0" y="0"/>
            <a:chExt cx="10017760" cy="1047636"/>
          </a:xfrm>
        </p:grpSpPr>
        <p:sp>
          <p:nvSpPr>
            <p:cNvPr id="13" name="TextBox 13"/>
            <p:cNvSpPr txBox="1"/>
            <p:nvPr/>
          </p:nvSpPr>
          <p:spPr>
            <a:xfrm>
              <a:off x="1427480" y="67945"/>
              <a:ext cx="859028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400"/>
                </a:lnSpc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Quali opzioni avrebbe la persona coinvolta?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625"/>
              <a:ext cx="1249680" cy="10952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759"/>
                </a:lnSpc>
              </a:pPr>
              <a:r>
                <a:rPr lang="en-US" sz="48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0828020" y="7417567"/>
            <a:ext cx="624078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Dire chiaramente che le dà fastidio.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Chiedere supporto.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Allontanarsi dalla situazione.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Richiedere una mediazione.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0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935289" y="1849088"/>
            <a:ext cx="8417421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Giorno 2. Diritti nel mondo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14925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850487" y="6406034"/>
            <a:ext cx="10587025" cy="3095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Domande che stimolano una consapevolezza globale</a:t>
            </a:r>
          </a:p>
          <a:p>
            <a:pPr algn="ctr">
              <a:lnSpc>
                <a:spcPts val="6000"/>
              </a:lnSpc>
            </a:pPr>
            <a:endParaRPr lang="en-US" sz="5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«Cosa succederebbe se…?»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25880" y="1307783"/>
            <a:ext cx="6903720" cy="4457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Oggi esploreremo: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257550" y="2932986"/>
            <a:ext cx="440055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Quali diritti abbiamo come giovani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297430" y="2891076"/>
            <a:ext cx="994410" cy="833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257550" y="4962525"/>
            <a:ext cx="440055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Come vengono vissuti a scuola e nel mondo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217420" y="4799886"/>
            <a:ext cx="857250" cy="833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02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257550" y="6869149"/>
            <a:ext cx="440055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Cosa possiamo fare per proteggerli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137410" y="6685836"/>
            <a:ext cx="937260" cy="833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b="1">
                <a:solidFill>
                  <a:srgbClr val="51B264"/>
                </a:solidFill>
                <a:latin typeface="Poppins Bold"/>
                <a:ea typeface="Poppins Bold"/>
                <a:cs typeface="Poppins Bold"/>
                <a:sym typeface="Poppins Bold"/>
              </a:rPr>
              <a:t>03</a:t>
            </a:r>
          </a:p>
        </p:txBody>
      </p:sp>
      <p:grpSp>
        <p:nvGrpSpPr>
          <p:cNvPr id="9" name="Group 9"/>
          <p:cNvGrpSpPr/>
          <p:nvPr/>
        </p:nvGrpSpPr>
        <p:grpSpPr>
          <a:xfrm rot="5400000">
            <a:off x="9092565" y="-565623"/>
            <a:ext cx="11304270" cy="11750040"/>
            <a:chOff x="0" y="0"/>
            <a:chExt cx="15072360" cy="1566672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5072361" cy="15467058"/>
            </a:xfrm>
            <a:custGeom>
              <a:avLst/>
              <a:gdLst/>
              <a:ahLst/>
              <a:cxnLst/>
              <a:rect l="l" t="t" r="r" b="b"/>
              <a:pathLst>
                <a:path w="15072361" h="15467058">
                  <a:moveTo>
                    <a:pt x="0" y="0"/>
                  </a:moveTo>
                  <a:lnTo>
                    <a:pt x="15072361" y="0"/>
                  </a:lnTo>
                  <a:lnTo>
                    <a:pt x="15072361" y="12563856"/>
                  </a:lnTo>
                  <a:cubicBezTo>
                    <a:pt x="7536180" y="12563856"/>
                    <a:pt x="7536180" y="17350868"/>
                    <a:pt x="0" y="14631036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22120" y="2372235"/>
            <a:ext cx="556260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Elenco di domande “Cosa succederebbe se…?”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o foglio continuo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22120" y="5419215"/>
            <a:ext cx="5928360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Presentare scenari reali di disuguaglianza globale.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Discutere come cambierebbe la nostra vita in queste situazioni.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Identificare conseguenze, diritti coinvolti ed emozioni.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549213" y="1731735"/>
            <a:ext cx="6940781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Come cambierebbe la tua giornata se fosse davvero così?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9894337" y="3930626"/>
            <a:ext cx="3444240" cy="3046988"/>
            <a:chOff x="0" y="0"/>
            <a:chExt cx="4592320" cy="406265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592320" cy="4062726"/>
            </a:xfrm>
            <a:custGeom>
              <a:avLst/>
              <a:gdLst/>
              <a:ahLst/>
              <a:cxnLst/>
              <a:rect l="l" t="t" r="r" b="b"/>
              <a:pathLst>
                <a:path w="4592320" h="4062726">
                  <a:moveTo>
                    <a:pt x="0" y="677163"/>
                  </a:moveTo>
                  <a:cubicBezTo>
                    <a:pt x="0" y="303149"/>
                    <a:pt x="303149" y="0"/>
                    <a:pt x="677164" y="0"/>
                  </a:cubicBezTo>
                  <a:lnTo>
                    <a:pt x="3915156" y="0"/>
                  </a:lnTo>
                  <a:cubicBezTo>
                    <a:pt x="4289171" y="0"/>
                    <a:pt x="4592320" y="303149"/>
                    <a:pt x="4592320" y="677163"/>
                  </a:cubicBezTo>
                  <a:lnTo>
                    <a:pt x="4592320" y="3385563"/>
                  </a:lnTo>
                  <a:cubicBezTo>
                    <a:pt x="4592320" y="3759577"/>
                    <a:pt x="4289171" y="4062726"/>
                    <a:pt x="3915156" y="4062726"/>
                  </a:cubicBezTo>
                  <a:lnTo>
                    <a:pt x="677164" y="4062726"/>
                  </a:lnTo>
                  <a:cubicBezTo>
                    <a:pt x="303149" y="4062599"/>
                    <a:pt x="0" y="3759450"/>
                    <a:pt x="0" y="3385563"/>
                  </a:cubicBezTo>
                  <a:lnTo>
                    <a:pt x="0" y="677163"/>
                  </a:ln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4592320" cy="4091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00"/>
                </a:lnSpc>
              </a:pPr>
              <a:r>
                <a:rPr lang="en-US" sz="25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succederebbe se non potessi esprimerti? Cosa penseresti?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 rot="1109460">
            <a:off x="13193392" y="3769318"/>
            <a:ext cx="3444240" cy="3046988"/>
            <a:chOff x="0" y="0"/>
            <a:chExt cx="4592320" cy="406265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592320" cy="4062726"/>
            </a:xfrm>
            <a:custGeom>
              <a:avLst/>
              <a:gdLst/>
              <a:ahLst/>
              <a:cxnLst/>
              <a:rect l="l" t="t" r="r" b="b"/>
              <a:pathLst>
                <a:path w="4592320" h="4062726">
                  <a:moveTo>
                    <a:pt x="0" y="677163"/>
                  </a:moveTo>
                  <a:cubicBezTo>
                    <a:pt x="0" y="303149"/>
                    <a:pt x="303149" y="0"/>
                    <a:pt x="677164" y="0"/>
                  </a:cubicBezTo>
                  <a:lnTo>
                    <a:pt x="3915156" y="0"/>
                  </a:lnTo>
                  <a:cubicBezTo>
                    <a:pt x="4289171" y="0"/>
                    <a:pt x="4592320" y="303149"/>
                    <a:pt x="4592320" y="677163"/>
                  </a:cubicBezTo>
                  <a:lnTo>
                    <a:pt x="4592320" y="3385563"/>
                  </a:lnTo>
                  <a:cubicBezTo>
                    <a:pt x="4592320" y="3759577"/>
                    <a:pt x="4289171" y="4062726"/>
                    <a:pt x="3915156" y="4062726"/>
                  </a:cubicBezTo>
                  <a:lnTo>
                    <a:pt x="677164" y="4062726"/>
                  </a:lnTo>
                  <a:cubicBezTo>
                    <a:pt x="303149" y="4062599"/>
                    <a:pt x="0" y="3759450"/>
                    <a:pt x="0" y="3385563"/>
                  </a:cubicBezTo>
                  <a:lnTo>
                    <a:pt x="0" y="677163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4592320" cy="4091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00"/>
                </a:lnSpc>
              </a:pPr>
              <a:r>
                <a:rPr lang="en-US" sz="25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succederebbe se non potessi andare a scuola?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3587670" y="5454120"/>
            <a:ext cx="3444240" cy="3046988"/>
            <a:chOff x="0" y="0"/>
            <a:chExt cx="4592320" cy="406265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4592320" cy="4062726"/>
            </a:xfrm>
            <a:custGeom>
              <a:avLst/>
              <a:gdLst/>
              <a:ahLst/>
              <a:cxnLst/>
              <a:rect l="l" t="t" r="r" b="b"/>
              <a:pathLst>
                <a:path w="4592320" h="4062726">
                  <a:moveTo>
                    <a:pt x="0" y="677163"/>
                  </a:moveTo>
                  <a:cubicBezTo>
                    <a:pt x="0" y="303149"/>
                    <a:pt x="303149" y="0"/>
                    <a:pt x="677164" y="0"/>
                  </a:cubicBezTo>
                  <a:lnTo>
                    <a:pt x="3915156" y="0"/>
                  </a:lnTo>
                  <a:cubicBezTo>
                    <a:pt x="4289171" y="0"/>
                    <a:pt x="4592320" y="303149"/>
                    <a:pt x="4592320" y="677163"/>
                  </a:cubicBezTo>
                  <a:lnTo>
                    <a:pt x="4592320" y="3385563"/>
                  </a:lnTo>
                  <a:cubicBezTo>
                    <a:pt x="4592320" y="3759577"/>
                    <a:pt x="4289171" y="4062726"/>
                    <a:pt x="3915156" y="4062726"/>
                  </a:cubicBezTo>
                  <a:lnTo>
                    <a:pt x="677164" y="4062726"/>
                  </a:lnTo>
                  <a:cubicBezTo>
                    <a:pt x="303149" y="4062599"/>
                    <a:pt x="0" y="3759450"/>
                    <a:pt x="0" y="3385563"/>
                  </a:cubicBezTo>
                  <a:lnTo>
                    <a:pt x="0" y="677163"/>
                  </a:ln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4592320" cy="4091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00"/>
                </a:lnSpc>
              </a:pPr>
              <a:r>
                <a:rPr lang="en-US" sz="25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succederebbe se nessuno prendesse decisioni importanti per la tua vita?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 rot="-1624320">
            <a:off x="10149839" y="5760339"/>
            <a:ext cx="3444240" cy="3046988"/>
            <a:chOff x="0" y="0"/>
            <a:chExt cx="4592320" cy="406265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4592320" cy="4062726"/>
            </a:xfrm>
            <a:custGeom>
              <a:avLst/>
              <a:gdLst/>
              <a:ahLst/>
              <a:cxnLst/>
              <a:rect l="l" t="t" r="r" b="b"/>
              <a:pathLst>
                <a:path w="4592320" h="4062726">
                  <a:moveTo>
                    <a:pt x="0" y="677163"/>
                  </a:moveTo>
                  <a:cubicBezTo>
                    <a:pt x="0" y="303149"/>
                    <a:pt x="303149" y="0"/>
                    <a:pt x="677164" y="0"/>
                  </a:cubicBezTo>
                  <a:lnTo>
                    <a:pt x="3915156" y="0"/>
                  </a:lnTo>
                  <a:cubicBezTo>
                    <a:pt x="4289171" y="0"/>
                    <a:pt x="4592320" y="303149"/>
                    <a:pt x="4592320" y="677163"/>
                  </a:cubicBezTo>
                  <a:lnTo>
                    <a:pt x="4592320" y="3385563"/>
                  </a:lnTo>
                  <a:cubicBezTo>
                    <a:pt x="4592320" y="3759577"/>
                    <a:pt x="4289171" y="4062726"/>
                    <a:pt x="3915156" y="4062726"/>
                  </a:cubicBezTo>
                  <a:lnTo>
                    <a:pt x="677164" y="4062726"/>
                  </a:lnTo>
                  <a:cubicBezTo>
                    <a:pt x="303149" y="4062599"/>
                    <a:pt x="0" y="3759450"/>
                    <a:pt x="0" y="3385563"/>
                  </a:cubicBezTo>
                  <a:lnTo>
                    <a:pt x="0" y="677163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4592320" cy="40912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00"/>
                </a:lnSpc>
              </a:pPr>
              <a:r>
                <a:rPr lang="en-US" sz="25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succederebbe se non ci fosse un adulto che si prendesse cura di te quando sei malato/a?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977765" y="1182653"/>
            <a:ext cx="8332470" cy="2764504"/>
            <a:chOff x="0" y="0"/>
            <a:chExt cx="11109960" cy="368600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109960" cy="3685917"/>
            </a:xfrm>
            <a:custGeom>
              <a:avLst/>
              <a:gdLst/>
              <a:ahLst/>
              <a:cxnLst/>
              <a:rect l="l" t="t" r="r" b="b"/>
              <a:pathLst>
                <a:path w="11109960" h="3685917">
                  <a:moveTo>
                    <a:pt x="0" y="614298"/>
                  </a:moveTo>
                  <a:cubicBezTo>
                    <a:pt x="0" y="275082"/>
                    <a:pt x="275082" y="0"/>
                    <a:pt x="614299" y="0"/>
                  </a:cubicBezTo>
                  <a:lnTo>
                    <a:pt x="10495661" y="0"/>
                  </a:lnTo>
                  <a:cubicBezTo>
                    <a:pt x="10835005" y="0"/>
                    <a:pt x="11109960" y="275082"/>
                    <a:pt x="11109960" y="614298"/>
                  </a:cubicBezTo>
                  <a:lnTo>
                    <a:pt x="11109960" y="3071619"/>
                  </a:lnTo>
                  <a:cubicBezTo>
                    <a:pt x="11109960" y="3410962"/>
                    <a:pt x="10834878" y="3685917"/>
                    <a:pt x="10495661" y="3685917"/>
                  </a:cubicBezTo>
                  <a:lnTo>
                    <a:pt x="614299" y="3685917"/>
                  </a:lnTo>
                  <a:cubicBezTo>
                    <a:pt x="275082" y="3686044"/>
                    <a:pt x="0" y="3410962"/>
                    <a:pt x="0" y="3071619"/>
                  </a:cubicBezTo>
                  <a:lnTo>
                    <a:pt x="0" y="614298"/>
                  </a:ln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1109960" cy="37145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Cosa succederebbe se non potessi esprimere ciò che pensi perché sarebbe pericoloso?</a:t>
              </a:r>
            </a:p>
          </p:txBody>
        </p:sp>
      </p:grpSp>
      <p:sp>
        <p:nvSpPr>
          <p:cNvPr id="5" name="AutoShape 5"/>
          <p:cNvSpPr/>
          <p:nvPr/>
        </p:nvSpPr>
        <p:spPr>
          <a:xfrm rot="5377860">
            <a:off x="4043315" y="6898005"/>
            <a:ext cx="4440650" cy="0"/>
          </a:xfrm>
          <a:prstGeom prst="line">
            <a:avLst/>
          </a:prstGeom>
          <a:ln w="19050" cap="rnd">
            <a:solidFill>
              <a:srgbClr val="15608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6" name="AutoShape 6"/>
          <p:cNvSpPr/>
          <p:nvPr/>
        </p:nvSpPr>
        <p:spPr>
          <a:xfrm rot="5377860">
            <a:off x="9666875" y="6898005"/>
            <a:ext cx="4440650" cy="0"/>
          </a:xfrm>
          <a:prstGeom prst="line">
            <a:avLst/>
          </a:prstGeom>
          <a:ln w="19050" cap="rnd">
            <a:solidFill>
              <a:srgbClr val="15608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7" name="Group 7"/>
          <p:cNvGrpSpPr/>
          <p:nvPr/>
        </p:nvGrpSpPr>
        <p:grpSpPr>
          <a:xfrm>
            <a:off x="1447800" y="5737860"/>
            <a:ext cx="3817620" cy="1518390"/>
            <a:chOff x="0" y="0"/>
            <a:chExt cx="5090160" cy="2024520"/>
          </a:xfrm>
        </p:grpSpPr>
        <p:sp>
          <p:nvSpPr>
            <p:cNvPr id="8" name="TextBox 8"/>
            <p:cNvSpPr txBox="1"/>
            <p:nvPr/>
          </p:nvSpPr>
          <p:spPr>
            <a:xfrm>
              <a:off x="0" y="-28575"/>
              <a:ext cx="50901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Diritto alla libertà di opinione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776745"/>
              <a:ext cx="5090160" cy="12477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La possibilità di dire ciò che si pensa, senza avere paura, è un diritto fondamentale.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633210" y="5709285"/>
            <a:ext cx="4979670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Taceresti per paura, anche quando qualcosa è ingiusto.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potresti difendere te stesso/a o gli altri.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tua partecipazione a scuola e nella società sarebbe limitata.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405370" y="5709285"/>
            <a:ext cx="497967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Paura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Tristezza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Frustrazione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Impotenza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47800" y="4717132"/>
            <a:ext cx="3817620" cy="4103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Diritto violato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812280" y="4644114"/>
            <a:ext cx="4556750" cy="847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Conseguenze sulla tua vita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405370" y="4663878"/>
            <a:ext cx="3491830" cy="847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Quali </a:t>
            </a:r>
            <a:r>
              <a:rPr lang="en-US" sz="27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emozioni</a:t>
            </a:r>
            <a:r>
              <a:rPr lang="en-US" sz="27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nascerebbero</a:t>
            </a:r>
            <a:r>
              <a:rPr lang="en-US" sz="27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?</a:t>
            </a: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977765" y="1182653"/>
            <a:ext cx="8332470" cy="2764504"/>
            <a:chOff x="0" y="0"/>
            <a:chExt cx="11109960" cy="368600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109960" cy="3685917"/>
            </a:xfrm>
            <a:custGeom>
              <a:avLst/>
              <a:gdLst/>
              <a:ahLst/>
              <a:cxnLst/>
              <a:rect l="l" t="t" r="r" b="b"/>
              <a:pathLst>
                <a:path w="11109960" h="3685917">
                  <a:moveTo>
                    <a:pt x="0" y="614298"/>
                  </a:moveTo>
                  <a:cubicBezTo>
                    <a:pt x="0" y="275082"/>
                    <a:pt x="275082" y="0"/>
                    <a:pt x="614299" y="0"/>
                  </a:cubicBezTo>
                  <a:lnTo>
                    <a:pt x="10495661" y="0"/>
                  </a:lnTo>
                  <a:cubicBezTo>
                    <a:pt x="10835005" y="0"/>
                    <a:pt x="11109960" y="275082"/>
                    <a:pt x="11109960" y="614298"/>
                  </a:cubicBezTo>
                  <a:lnTo>
                    <a:pt x="11109960" y="3071619"/>
                  </a:lnTo>
                  <a:cubicBezTo>
                    <a:pt x="11109960" y="3410962"/>
                    <a:pt x="10834878" y="3685917"/>
                    <a:pt x="10495661" y="3685917"/>
                  </a:cubicBezTo>
                  <a:lnTo>
                    <a:pt x="614299" y="3685917"/>
                  </a:lnTo>
                  <a:cubicBezTo>
                    <a:pt x="275082" y="3686044"/>
                    <a:pt x="0" y="3410962"/>
                    <a:pt x="0" y="3071619"/>
                  </a:cubicBezTo>
                  <a:lnTo>
                    <a:pt x="0" y="614298"/>
                  </a:lnTo>
                  <a:close/>
                </a:path>
              </a:pathLst>
            </a:custGeom>
            <a:solidFill>
              <a:srgbClr val="70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1109960" cy="37145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Cosa succederebbe se altre persone decidessero cose importanti per te?</a:t>
              </a:r>
            </a:p>
          </p:txBody>
        </p:sp>
      </p:grpSp>
      <p:sp>
        <p:nvSpPr>
          <p:cNvPr id="5" name="AutoShape 5"/>
          <p:cNvSpPr/>
          <p:nvPr/>
        </p:nvSpPr>
        <p:spPr>
          <a:xfrm rot="5377860">
            <a:off x="4043315" y="6898005"/>
            <a:ext cx="4440650" cy="0"/>
          </a:xfrm>
          <a:prstGeom prst="line">
            <a:avLst/>
          </a:prstGeom>
          <a:ln w="19050" cap="rnd">
            <a:solidFill>
              <a:srgbClr val="15608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6" name="AutoShape 6"/>
          <p:cNvSpPr/>
          <p:nvPr/>
        </p:nvSpPr>
        <p:spPr>
          <a:xfrm rot="5377860">
            <a:off x="9666875" y="6898005"/>
            <a:ext cx="4440650" cy="0"/>
          </a:xfrm>
          <a:prstGeom prst="line">
            <a:avLst/>
          </a:prstGeom>
          <a:ln w="19050" cap="rnd">
            <a:solidFill>
              <a:srgbClr val="15608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7" name="Group 7"/>
          <p:cNvGrpSpPr/>
          <p:nvPr/>
        </p:nvGrpSpPr>
        <p:grpSpPr>
          <a:xfrm>
            <a:off x="1447800" y="5733612"/>
            <a:ext cx="3817620" cy="1827438"/>
            <a:chOff x="0" y="0"/>
            <a:chExt cx="5090160" cy="2436584"/>
          </a:xfrm>
        </p:grpSpPr>
        <p:sp>
          <p:nvSpPr>
            <p:cNvPr id="8" name="TextBox 8"/>
            <p:cNvSpPr txBox="1"/>
            <p:nvPr/>
          </p:nvSpPr>
          <p:spPr>
            <a:xfrm>
              <a:off x="0" y="-28575"/>
              <a:ext cx="50901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Diritto a essere ascoltato/a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782409"/>
              <a:ext cx="5090160" cy="1654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Tutte le persone, soprattutto bambini e adolescenti, hanno il diritto che la loro opinione sia presa in considerazione.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633210" y="5709285"/>
            <a:ext cx="4979670" cy="307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Avresti la sensazione di non avere controllo sulla tua vita.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Potresti intraprendere percorsi che non desideri o che non ti rappresentano.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 tua fiducia in te stesso/a diminuirebbe.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Ti risulterebbe più difficile imparare a prendere decisioni e assumerti responsabilità..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405370" y="5709285"/>
            <a:ext cx="4979670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Paura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Tristezza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Frustrazione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Impotenza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Rabbia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Insicurezza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47800" y="4717132"/>
            <a:ext cx="3817620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Diritto</a:t>
            </a:r>
            <a:r>
              <a:rPr lang="en-US" sz="27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violato</a:t>
            </a:r>
            <a:endParaRPr lang="en-US" sz="27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812280" y="4644114"/>
            <a:ext cx="4556750" cy="847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Conseguenze sulla tua vita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405370" y="4663878"/>
            <a:ext cx="3415630" cy="847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Quali </a:t>
            </a:r>
            <a:r>
              <a:rPr lang="en-US" sz="27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emozioni</a:t>
            </a:r>
            <a:r>
              <a:rPr lang="en-US" sz="27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nascerebbero</a:t>
            </a:r>
            <a:r>
              <a:rPr lang="en-US" sz="27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?</a:t>
            </a: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977765" y="1182653"/>
            <a:ext cx="8332470" cy="2764504"/>
            <a:chOff x="0" y="0"/>
            <a:chExt cx="11109960" cy="368600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109960" cy="3685917"/>
            </a:xfrm>
            <a:custGeom>
              <a:avLst/>
              <a:gdLst/>
              <a:ahLst/>
              <a:cxnLst/>
              <a:rect l="l" t="t" r="r" b="b"/>
              <a:pathLst>
                <a:path w="11109960" h="3685917">
                  <a:moveTo>
                    <a:pt x="0" y="614298"/>
                  </a:moveTo>
                  <a:cubicBezTo>
                    <a:pt x="0" y="275082"/>
                    <a:pt x="275082" y="0"/>
                    <a:pt x="614299" y="0"/>
                  </a:cubicBezTo>
                  <a:lnTo>
                    <a:pt x="10495661" y="0"/>
                  </a:lnTo>
                  <a:cubicBezTo>
                    <a:pt x="10835005" y="0"/>
                    <a:pt x="11109960" y="275082"/>
                    <a:pt x="11109960" y="614298"/>
                  </a:cubicBezTo>
                  <a:lnTo>
                    <a:pt x="11109960" y="3071619"/>
                  </a:lnTo>
                  <a:cubicBezTo>
                    <a:pt x="11109960" y="3410962"/>
                    <a:pt x="10834878" y="3685917"/>
                    <a:pt x="10495661" y="3685917"/>
                  </a:cubicBezTo>
                  <a:lnTo>
                    <a:pt x="614299" y="3685917"/>
                  </a:lnTo>
                  <a:cubicBezTo>
                    <a:pt x="275082" y="3686044"/>
                    <a:pt x="0" y="3410962"/>
                    <a:pt x="0" y="3071619"/>
                  </a:cubicBezTo>
                  <a:lnTo>
                    <a:pt x="0" y="614298"/>
                  </a:ln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1109960" cy="37145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Cosa succederebbe se non potessi andare a scuola ogni giorno?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447800" y="4717132"/>
            <a:ext cx="3817620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Diritto</a:t>
            </a:r>
            <a:r>
              <a:rPr lang="en-US" sz="27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violato</a:t>
            </a:r>
            <a:endParaRPr lang="en-US" sz="27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812280" y="4644114"/>
            <a:ext cx="4556750" cy="847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Conseguenze sulla tua vita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405370" y="4663878"/>
            <a:ext cx="3996630" cy="847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Quali </a:t>
            </a:r>
            <a:r>
              <a:rPr lang="en-US" sz="27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emozioni</a:t>
            </a:r>
            <a:r>
              <a:rPr lang="en-US" sz="27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sz="27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nascerebbero</a:t>
            </a:r>
            <a:r>
              <a:rPr lang="en-US" sz="27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?</a:t>
            </a:r>
          </a:p>
        </p:txBody>
      </p:sp>
      <p:sp>
        <p:nvSpPr>
          <p:cNvPr id="8" name="AutoShape 8"/>
          <p:cNvSpPr/>
          <p:nvPr/>
        </p:nvSpPr>
        <p:spPr>
          <a:xfrm rot="5377860">
            <a:off x="4043315" y="6898005"/>
            <a:ext cx="4440650" cy="0"/>
          </a:xfrm>
          <a:prstGeom prst="line">
            <a:avLst/>
          </a:prstGeom>
          <a:ln w="19050" cap="rnd">
            <a:solidFill>
              <a:srgbClr val="15608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9" name="AutoShape 9"/>
          <p:cNvSpPr/>
          <p:nvPr/>
        </p:nvSpPr>
        <p:spPr>
          <a:xfrm rot="5377860">
            <a:off x="9666875" y="6898005"/>
            <a:ext cx="4440650" cy="0"/>
          </a:xfrm>
          <a:prstGeom prst="line">
            <a:avLst/>
          </a:prstGeom>
          <a:ln w="19050" cap="rnd">
            <a:solidFill>
              <a:srgbClr val="156082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grpSp>
        <p:nvGrpSpPr>
          <p:cNvPr id="10" name="Group 10"/>
          <p:cNvGrpSpPr/>
          <p:nvPr/>
        </p:nvGrpSpPr>
        <p:grpSpPr>
          <a:xfrm>
            <a:off x="1447800" y="5733612"/>
            <a:ext cx="3817620" cy="2047875"/>
            <a:chOff x="0" y="0"/>
            <a:chExt cx="5090160" cy="2730500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28575"/>
              <a:ext cx="5090160" cy="4349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 b="1">
                  <a:solidFill>
                    <a:srgbClr val="70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Diritto all’istruzione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076325"/>
              <a:ext cx="5090160" cy="1654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Tutti i bambini e gli adolescenti hanno il diritto a un’istruzione regolare e di qualità.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6633210" y="5709285"/>
            <a:ext cx="4979670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Avresti meno opportunità per il futuro.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Potresti perdere la motivazione a imparare.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Impareresti meno e potresti rimanere indietro.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Ti sarebbe più difficile seguire il ritmo della classe.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405370" y="5709285"/>
            <a:ext cx="497967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Preoccupazione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Tristezza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Vergogna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Insicurezza</a:t>
            </a:r>
          </a:p>
        </p:txBody>
      </p:sp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1894370"/>
            <a:ext cx="19133820" cy="13384216"/>
            <a:chOff x="0" y="0"/>
            <a:chExt cx="25511760" cy="178456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7845532"/>
            </a:xfrm>
            <a:custGeom>
              <a:avLst/>
              <a:gdLst/>
              <a:ahLst/>
              <a:cxnLst/>
              <a:rect l="l" t="t" r="r" b="b"/>
              <a:pathLst>
                <a:path w="25511761" h="17845532">
                  <a:moveTo>
                    <a:pt x="0" y="8922766"/>
                  </a:moveTo>
                  <a:cubicBezTo>
                    <a:pt x="0" y="3994912"/>
                    <a:pt x="5711063" y="0"/>
                    <a:pt x="12755880" y="0"/>
                  </a:cubicBezTo>
                  <a:cubicBezTo>
                    <a:pt x="19800698" y="0"/>
                    <a:pt x="25511761" y="3994912"/>
                    <a:pt x="25511761" y="8922766"/>
                  </a:cubicBezTo>
                  <a:cubicBezTo>
                    <a:pt x="25511761" y="13850621"/>
                    <a:pt x="19800698" y="17845532"/>
                    <a:pt x="12755880" y="17845532"/>
                  </a:cubicBezTo>
                  <a:cubicBezTo>
                    <a:pt x="5711063" y="17845532"/>
                    <a:pt x="0" y="13850747"/>
                    <a:pt x="0" y="8922766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4171159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2.2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155950"/>
            <a:ext cx="800100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Storie reali dal mondo</a:t>
            </a:r>
          </a:p>
        </p:txBody>
      </p: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22120" y="2105301"/>
            <a:ext cx="556260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Storie da B2.3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Schede di analisi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Vocabolario visivo dei diritti (opzionale)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22120" y="5381349"/>
            <a:ext cx="5928360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Leggere storie reali di giovani di altri paesi.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Identificare il problema principale e il diritto violato.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Analizzare cause, conseguenze ed emozioni.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Condividere le conclusioni in gruppo.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599253" y="1800501"/>
            <a:ext cx="5562600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Quale parte di questa storia ti ha colpito di più?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9430655" y="3184408"/>
            <a:ext cx="8025165" cy="5892913"/>
            <a:chOff x="0" y="0"/>
            <a:chExt cx="10700220" cy="7857217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5015217" cy="4596378"/>
              <a:chOff x="0" y="0"/>
              <a:chExt cx="5015217" cy="4596378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19050" y="19050"/>
                <a:ext cx="4977130" cy="4558278"/>
              </a:xfrm>
              <a:custGeom>
                <a:avLst/>
                <a:gdLst/>
                <a:ahLst/>
                <a:cxnLst/>
                <a:rect l="l" t="t" r="r" b="b"/>
                <a:pathLst>
                  <a:path w="4977130" h="4558278">
                    <a:moveTo>
                      <a:pt x="0" y="759713"/>
                    </a:moveTo>
                    <a:cubicBezTo>
                      <a:pt x="0" y="340106"/>
                      <a:pt x="340360" y="0"/>
                      <a:pt x="760222" y="0"/>
                    </a:cubicBezTo>
                    <a:lnTo>
                      <a:pt x="4216908" y="0"/>
                    </a:lnTo>
                    <a:cubicBezTo>
                      <a:pt x="4636770" y="0"/>
                      <a:pt x="4977130" y="340106"/>
                      <a:pt x="4977130" y="759713"/>
                    </a:cubicBezTo>
                    <a:lnTo>
                      <a:pt x="4977130" y="3798565"/>
                    </a:lnTo>
                    <a:cubicBezTo>
                      <a:pt x="4977130" y="4218173"/>
                      <a:pt x="4636770" y="4558278"/>
                      <a:pt x="4216908" y="4558278"/>
                    </a:cubicBezTo>
                    <a:lnTo>
                      <a:pt x="760222" y="4558278"/>
                    </a:lnTo>
                    <a:cubicBezTo>
                      <a:pt x="340360" y="4558278"/>
                      <a:pt x="0" y="4218173"/>
                      <a:pt x="0" y="379856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0" y="0"/>
                <a:ext cx="5015230" cy="4596378"/>
              </a:xfrm>
              <a:custGeom>
                <a:avLst/>
                <a:gdLst/>
                <a:ahLst/>
                <a:cxnLst/>
                <a:rect l="l" t="t" r="r" b="b"/>
                <a:pathLst>
                  <a:path w="5015230" h="4596378">
                    <a:moveTo>
                      <a:pt x="0" y="778763"/>
                    </a:moveTo>
                    <a:cubicBezTo>
                      <a:pt x="0" y="348615"/>
                      <a:pt x="348869" y="0"/>
                      <a:pt x="779272" y="0"/>
                    </a:cubicBezTo>
                    <a:lnTo>
                      <a:pt x="4235958" y="0"/>
                    </a:lnTo>
                    <a:lnTo>
                      <a:pt x="4235958" y="19050"/>
                    </a:lnTo>
                    <a:lnTo>
                      <a:pt x="4235958" y="0"/>
                    </a:lnTo>
                    <a:cubicBezTo>
                      <a:pt x="4666361" y="0"/>
                      <a:pt x="5015230" y="348615"/>
                      <a:pt x="5015230" y="778763"/>
                    </a:cubicBezTo>
                    <a:lnTo>
                      <a:pt x="4996180" y="778763"/>
                    </a:lnTo>
                    <a:lnTo>
                      <a:pt x="5015230" y="778763"/>
                    </a:lnTo>
                    <a:lnTo>
                      <a:pt x="5015230" y="3817615"/>
                    </a:lnTo>
                    <a:lnTo>
                      <a:pt x="4996180" y="3817615"/>
                    </a:lnTo>
                    <a:lnTo>
                      <a:pt x="5015230" y="3817615"/>
                    </a:lnTo>
                    <a:cubicBezTo>
                      <a:pt x="5015230" y="4247764"/>
                      <a:pt x="4666361" y="4596378"/>
                      <a:pt x="4235958" y="4596378"/>
                    </a:cubicBezTo>
                    <a:lnTo>
                      <a:pt x="4235958" y="4577328"/>
                    </a:lnTo>
                    <a:lnTo>
                      <a:pt x="4235958" y="4596378"/>
                    </a:lnTo>
                    <a:lnTo>
                      <a:pt x="779272" y="4596378"/>
                    </a:lnTo>
                    <a:lnTo>
                      <a:pt x="779272" y="4577328"/>
                    </a:lnTo>
                    <a:lnTo>
                      <a:pt x="779272" y="4596378"/>
                    </a:lnTo>
                    <a:cubicBezTo>
                      <a:pt x="348869" y="4596378"/>
                      <a:pt x="0" y="4247764"/>
                      <a:pt x="0" y="3817615"/>
                    </a:cubicBezTo>
                    <a:lnTo>
                      <a:pt x="0" y="778763"/>
                    </a:lnTo>
                    <a:lnTo>
                      <a:pt x="19050" y="778763"/>
                    </a:lnTo>
                    <a:lnTo>
                      <a:pt x="0" y="778763"/>
                    </a:lnTo>
                    <a:moveTo>
                      <a:pt x="38100" y="778763"/>
                    </a:moveTo>
                    <a:lnTo>
                      <a:pt x="38100" y="3817615"/>
                    </a:lnTo>
                    <a:lnTo>
                      <a:pt x="19050" y="3817615"/>
                    </a:lnTo>
                    <a:lnTo>
                      <a:pt x="38100" y="3817615"/>
                    </a:lnTo>
                    <a:cubicBezTo>
                      <a:pt x="38100" y="4226682"/>
                      <a:pt x="369951" y="4558278"/>
                      <a:pt x="779272" y="4558278"/>
                    </a:cubicBezTo>
                    <a:lnTo>
                      <a:pt x="4235958" y="4558278"/>
                    </a:lnTo>
                    <a:cubicBezTo>
                      <a:pt x="4645279" y="4558278"/>
                      <a:pt x="4977130" y="4226682"/>
                      <a:pt x="4977130" y="3817615"/>
                    </a:cubicBezTo>
                    <a:lnTo>
                      <a:pt x="4977130" y="778763"/>
                    </a:lnTo>
                    <a:cubicBezTo>
                      <a:pt x="4977130" y="369697"/>
                      <a:pt x="4645279" y="38100"/>
                      <a:pt x="4235958" y="38100"/>
                    </a:cubicBezTo>
                    <a:lnTo>
                      <a:pt x="779272" y="38100"/>
                    </a:lnTo>
                    <a:lnTo>
                      <a:pt x="779272" y="19050"/>
                    </a:lnTo>
                    <a:lnTo>
                      <a:pt x="779272" y="38100"/>
                    </a:lnTo>
                    <a:cubicBezTo>
                      <a:pt x="369951" y="38100"/>
                      <a:pt x="38100" y="369697"/>
                      <a:pt x="38100" y="778763"/>
                    </a:cubicBezTo>
                    <a:close/>
                  </a:path>
                </a:pathLst>
              </a:custGeom>
              <a:solidFill>
                <a:srgbClr val="E4829D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28575"/>
                <a:ext cx="5015217" cy="462495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40"/>
                  </a:lnSpc>
                </a:pPr>
                <a:endParaRPr/>
              </a:p>
              <a:p>
                <a:pPr algn="ctr">
                  <a:lnSpc>
                    <a:spcPts val="3240"/>
                  </a:lnSpc>
                </a:pPr>
                <a:endParaRPr/>
              </a:p>
              <a:p>
                <a:pPr algn="ctr">
                  <a:lnSpc>
                    <a:spcPts val="3240"/>
                  </a:lnSpc>
                </a:pPr>
                <a:r>
                  <a:rPr lang="en-US" sz="27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Amina lavora in una fabbrica per sostenere la sua famiglia.</a:t>
                </a:r>
              </a:p>
            </p:txBody>
          </p:sp>
        </p:grpSp>
        <p:grpSp>
          <p:nvGrpSpPr>
            <p:cNvPr id="10" name="Group 10"/>
            <p:cNvGrpSpPr/>
            <p:nvPr/>
          </p:nvGrpSpPr>
          <p:grpSpPr>
            <a:xfrm>
              <a:off x="0" y="0"/>
              <a:ext cx="5015217" cy="1310284"/>
              <a:chOff x="0" y="0"/>
              <a:chExt cx="5015217" cy="1310284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19050" y="19050"/>
                <a:ext cx="4977130" cy="1272286"/>
              </a:xfrm>
              <a:custGeom>
                <a:avLst/>
                <a:gdLst/>
                <a:ahLst/>
                <a:cxnLst/>
                <a:rect l="l" t="t" r="r" b="b"/>
                <a:pathLst>
                  <a:path w="4977130" h="1272286">
                    <a:moveTo>
                      <a:pt x="0" y="212090"/>
                    </a:moveTo>
                    <a:cubicBezTo>
                      <a:pt x="0" y="94869"/>
                      <a:pt x="97028" y="0"/>
                      <a:pt x="216789" y="0"/>
                    </a:cubicBezTo>
                    <a:lnTo>
                      <a:pt x="4760341" y="0"/>
                    </a:lnTo>
                    <a:cubicBezTo>
                      <a:pt x="4879975" y="0"/>
                      <a:pt x="4977130" y="94869"/>
                      <a:pt x="4977130" y="212090"/>
                    </a:cubicBezTo>
                    <a:lnTo>
                      <a:pt x="4977130" y="1060196"/>
                    </a:lnTo>
                    <a:cubicBezTo>
                      <a:pt x="4977130" y="1177290"/>
                      <a:pt x="4880102" y="1272286"/>
                      <a:pt x="4760341" y="1272286"/>
                    </a:cubicBezTo>
                    <a:lnTo>
                      <a:pt x="216789" y="1272286"/>
                    </a:lnTo>
                    <a:cubicBezTo>
                      <a:pt x="97155" y="1272286"/>
                      <a:pt x="0" y="1177417"/>
                      <a:pt x="0" y="1060196"/>
                    </a:cubicBezTo>
                    <a:close/>
                  </a:path>
                </a:pathLst>
              </a:custGeom>
              <a:solidFill>
                <a:srgbClr val="E4829D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0"/>
                <a:ext cx="5015230" cy="1310386"/>
              </a:xfrm>
              <a:custGeom>
                <a:avLst/>
                <a:gdLst/>
                <a:ahLst/>
                <a:cxnLst/>
                <a:rect l="l" t="t" r="r" b="b"/>
                <a:pathLst>
                  <a:path w="5015230" h="1310386">
                    <a:moveTo>
                      <a:pt x="0" y="231140"/>
                    </a:moveTo>
                    <a:cubicBezTo>
                      <a:pt x="0" y="103124"/>
                      <a:pt x="105918" y="0"/>
                      <a:pt x="235839" y="0"/>
                    </a:cubicBezTo>
                    <a:lnTo>
                      <a:pt x="4779391" y="0"/>
                    </a:lnTo>
                    <a:lnTo>
                      <a:pt x="4779391" y="19050"/>
                    </a:lnTo>
                    <a:lnTo>
                      <a:pt x="4779391" y="0"/>
                    </a:lnTo>
                    <a:cubicBezTo>
                      <a:pt x="4909185" y="0"/>
                      <a:pt x="5015230" y="103124"/>
                      <a:pt x="5015230" y="231140"/>
                    </a:cubicBezTo>
                    <a:lnTo>
                      <a:pt x="4996180" y="231140"/>
                    </a:lnTo>
                    <a:lnTo>
                      <a:pt x="5015230" y="231140"/>
                    </a:lnTo>
                    <a:lnTo>
                      <a:pt x="5015230" y="1079246"/>
                    </a:lnTo>
                    <a:lnTo>
                      <a:pt x="4996180" y="1079246"/>
                    </a:lnTo>
                    <a:lnTo>
                      <a:pt x="5015230" y="1079246"/>
                    </a:lnTo>
                    <a:cubicBezTo>
                      <a:pt x="5015230" y="1207262"/>
                      <a:pt x="4909312" y="1310386"/>
                      <a:pt x="4779391" y="1310386"/>
                    </a:cubicBezTo>
                    <a:lnTo>
                      <a:pt x="4779391" y="1291336"/>
                    </a:lnTo>
                    <a:lnTo>
                      <a:pt x="4779391" y="1310386"/>
                    </a:lnTo>
                    <a:lnTo>
                      <a:pt x="235839" y="1310386"/>
                    </a:lnTo>
                    <a:lnTo>
                      <a:pt x="235839" y="1291336"/>
                    </a:lnTo>
                    <a:lnTo>
                      <a:pt x="235839" y="1310386"/>
                    </a:lnTo>
                    <a:cubicBezTo>
                      <a:pt x="105918" y="1310259"/>
                      <a:pt x="0" y="1207262"/>
                      <a:pt x="0" y="1079246"/>
                    </a:cubicBezTo>
                    <a:lnTo>
                      <a:pt x="0" y="231140"/>
                    </a:lnTo>
                    <a:lnTo>
                      <a:pt x="19050" y="231140"/>
                    </a:lnTo>
                    <a:lnTo>
                      <a:pt x="0" y="231140"/>
                    </a:lnTo>
                    <a:moveTo>
                      <a:pt x="38100" y="231140"/>
                    </a:moveTo>
                    <a:lnTo>
                      <a:pt x="38100" y="1079246"/>
                    </a:lnTo>
                    <a:lnTo>
                      <a:pt x="19050" y="1079246"/>
                    </a:lnTo>
                    <a:lnTo>
                      <a:pt x="38100" y="1079246"/>
                    </a:lnTo>
                    <a:cubicBezTo>
                      <a:pt x="38100" y="1185418"/>
                      <a:pt x="126238" y="1272286"/>
                      <a:pt x="235839" y="1272286"/>
                    </a:cubicBezTo>
                    <a:lnTo>
                      <a:pt x="4779391" y="1272286"/>
                    </a:lnTo>
                    <a:cubicBezTo>
                      <a:pt x="4888992" y="1272286"/>
                      <a:pt x="4977130" y="1185545"/>
                      <a:pt x="4977130" y="1079246"/>
                    </a:cubicBezTo>
                    <a:lnTo>
                      <a:pt x="4977130" y="231140"/>
                    </a:lnTo>
                    <a:cubicBezTo>
                      <a:pt x="4977130" y="124968"/>
                      <a:pt x="4888992" y="38100"/>
                      <a:pt x="4779391" y="38100"/>
                    </a:cubicBezTo>
                    <a:lnTo>
                      <a:pt x="235839" y="38100"/>
                    </a:lnTo>
                    <a:lnTo>
                      <a:pt x="235839" y="19050"/>
                    </a:lnTo>
                    <a:lnTo>
                      <a:pt x="235839" y="38100"/>
                    </a:lnTo>
                    <a:cubicBezTo>
                      <a:pt x="126238" y="38100"/>
                      <a:pt x="38100" y="124841"/>
                      <a:pt x="38100" y="231140"/>
                    </a:cubicBezTo>
                    <a:close/>
                  </a:path>
                </a:pathLst>
              </a:custGeom>
              <a:solidFill>
                <a:srgbClr val="E4829D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28575"/>
                <a:ext cx="5015217" cy="133885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40"/>
                  </a:lnSpc>
                </a:pPr>
                <a:r>
                  <a:rPr lang="en-US" sz="2700">
                    <a:solidFill>
                      <a:srgbClr val="FFFFFF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Bangladesh</a:t>
                </a:r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5685003" y="0"/>
              <a:ext cx="5015217" cy="4596378"/>
              <a:chOff x="0" y="0"/>
              <a:chExt cx="5015217" cy="4596378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19050" y="19050"/>
                <a:ext cx="4977130" cy="4558278"/>
              </a:xfrm>
              <a:custGeom>
                <a:avLst/>
                <a:gdLst/>
                <a:ahLst/>
                <a:cxnLst/>
                <a:rect l="l" t="t" r="r" b="b"/>
                <a:pathLst>
                  <a:path w="4977130" h="4558278">
                    <a:moveTo>
                      <a:pt x="0" y="759713"/>
                    </a:moveTo>
                    <a:cubicBezTo>
                      <a:pt x="0" y="340106"/>
                      <a:pt x="340360" y="0"/>
                      <a:pt x="760222" y="0"/>
                    </a:cubicBezTo>
                    <a:lnTo>
                      <a:pt x="4216908" y="0"/>
                    </a:lnTo>
                    <a:cubicBezTo>
                      <a:pt x="4636770" y="0"/>
                      <a:pt x="4977130" y="340106"/>
                      <a:pt x="4977130" y="759713"/>
                    </a:cubicBezTo>
                    <a:lnTo>
                      <a:pt x="4977130" y="3798565"/>
                    </a:lnTo>
                    <a:cubicBezTo>
                      <a:pt x="4977130" y="4218173"/>
                      <a:pt x="4636770" y="4558278"/>
                      <a:pt x="4216908" y="4558278"/>
                    </a:cubicBezTo>
                    <a:lnTo>
                      <a:pt x="760222" y="4558278"/>
                    </a:lnTo>
                    <a:cubicBezTo>
                      <a:pt x="340360" y="4558278"/>
                      <a:pt x="0" y="4218173"/>
                      <a:pt x="0" y="379856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6" name="Freeform 16"/>
              <p:cNvSpPr/>
              <p:nvPr/>
            </p:nvSpPr>
            <p:spPr>
              <a:xfrm>
                <a:off x="0" y="0"/>
                <a:ext cx="5015230" cy="4596378"/>
              </a:xfrm>
              <a:custGeom>
                <a:avLst/>
                <a:gdLst/>
                <a:ahLst/>
                <a:cxnLst/>
                <a:rect l="l" t="t" r="r" b="b"/>
                <a:pathLst>
                  <a:path w="5015230" h="4596378">
                    <a:moveTo>
                      <a:pt x="0" y="778763"/>
                    </a:moveTo>
                    <a:cubicBezTo>
                      <a:pt x="0" y="348615"/>
                      <a:pt x="348869" y="0"/>
                      <a:pt x="779272" y="0"/>
                    </a:cubicBezTo>
                    <a:lnTo>
                      <a:pt x="4235958" y="0"/>
                    </a:lnTo>
                    <a:lnTo>
                      <a:pt x="4235958" y="19050"/>
                    </a:lnTo>
                    <a:lnTo>
                      <a:pt x="4235958" y="0"/>
                    </a:lnTo>
                    <a:cubicBezTo>
                      <a:pt x="4666361" y="0"/>
                      <a:pt x="5015230" y="348615"/>
                      <a:pt x="5015230" y="778763"/>
                    </a:cubicBezTo>
                    <a:lnTo>
                      <a:pt x="4996180" y="778763"/>
                    </a:lnTo>
                    <a:lnTo>
                      <a:pt x="5015230" y="778763"/>
                    </a:lnTo>
                    <a:lnTo>
                      <a:pt x="5015230" y="3817615"/>
                    </a:lnTo>
                    <a:lnTo>
                      <a:pt x="4996180" y="3817615"/>
                    </a:lnTo>
                    <a:lnTo>
                      <a:pt x="5015230" y="3817615"/>
                    </a:lnTo>
                    <a:cubicBezTo>
                      <a:pt x="5015230" y="4247764"/>
                      <a:pt x="4666361" y="4596378"/>
                      <a:pt x="4235958" y="4596378"/>
                    </a:cubicBezTo>
                    <a:lnTo>
                      <a:pt x="4235958" y="4577328"/>
                    </a:lnTo>
                    <a:lnTo>
                      <a:pt x="4235958" y="4596378"/>
                    </a:lnTo>
                    <a:lnTo>
                      <a:pt x="779272" y="4596378"/>
                    </a:lnTo>
                    <a:lnTo>
                      <a:pt x="779272" y="4577328"/>
                    </a:lnTo>
                    <a:lnTo>
                      <a:pt x="779272" y="4596378"/>
                    </a:lnTo>
                    <a:cubicBezTo>
                      <a:pt x="348869" y="4596378"/>
                      <a:pt x="0" y="4247764"/>
                      <a:pt x="0" y="3817615"/>
                    </a:cubicBezTo>
                    <a:lnTo>
                      <a:pt x="0" y="778763"/>
                    </a:lnTo>
                    <a:lnTo>
                      <a:pt x="19050" y="778763"/>
                    </a:lnTo>
                    <a:lnTo>
                      <a:pt x="0" y="778763"/>
                    </a:lnTo>
                    <a:moveTo>
                      <a:pt x="38100" y="778763"/>
                    </a:moveTo>
                    <a:lnTo>
                      <a:pt x="38100" y="3817615"/>
                    </a:lnTo>
                    <a:lnTo>
                      <a:pt x="19050" y="3817615"/>
                    </a:lnTo>
                    <a:lnTo>
                      <a:pt x="38100" y="3817615"/>
                    </a:lnTo>
                    <a:cubicBezTo>
                      <a:pt x="38100" y="4226682"/>
                      <a:pt x="369951" y="4558278"/>
                      <a:pt x="779272" y="4558278"/>
                    </a:cubicBezTo>
                    <a:lnTo>
                      <a:pt x="4235958" y="4558278"/>
                    </a:lnTo>
                    <a:cubicBezTo>
                      <a:pt x="4645279" y="4558278"/>
                      <a:pt x="4977130" y="4226682"/>
                      <a:pt x="4977130" y="3817615"/>
                    </a:cubicBezTo>
                    <a:lnTo>
                      <a:pt x="4977130" y="778763"/>
                    </a:lnTo>
                    <a:cubicBezTo>
                      <a:pt x="4977130" y="369697"/>
                      <a:pt x="4645279" y="38100"/>
                      <a:pt x="4235958" y="38100"/>
                    </a:cubicBezTo>
                    <a:lnTo>
                      <a:pt x="779272" y="38100"/>
                    </a:lnTo>
                    <a:lnTo>
                      <a:pt x="779272" y="19050"/>
                    </a:lnTo>
                    <a:lnTo>
                      <a:pt x="779272" y="38100"/>
                    </a:lnTo>
                    <a:cubicBezTo>
                      <a:pt x="369951" y="38100"/>
                      <a:pt x="38100" y="369697"/>
                      <a:pt x="38100" y="778763"/>
                    </a:cubicBezTo>
                    <a:close/>
                  </a:path>
                </a:pathLst>
              </a:custGeom>
              <a:solidFill>
                <a:srgbClr val="51B264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28575"/>
                <a:ext cx="5015217" cy="462495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40"/>
                  </a:lnSpc>
                </a:pPr>
                <a:endParaRPr/>
              </a:p>
              <a:p>
                <a:pPr algn="ctr">
                  <a:lnSpc>
                    <a:spcPts val="3240"/>
                  </a:lnSpc>
                </a:pPr>
                <a:endParaRPr/>
              </a:p>
              <a:p>
                <a:pPr algn="ctr">
                  <a:lnSpc>
                    <a:spcPts val="3240"/>
                  </a:lnSpc>
                </a:pPr>
                <a:r>
                  <a:rPr lang="en-US" sz="27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Sofía viene discriminata perché parla un’altra lingua.</a:t>
                </a:r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5685003" y="0"/>
              <a:ext cx="5015217" cy="1310284"/>
              <a:chOff x="0" y="0"/>
              <a:chExt cx="5015217" cy="1310284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19050" y="19050"/>
                <a:ext cx="4977130" cy="1272286"/>
              </a:xfrm>
              <a:custGeom>
                <a:avLst/>
                <a:gdLst/>
                <a:ahLst/>
                <a:cxnLst/>
                <a:rect l="l" t="t" r="r" b="b"/>
                <a:pathLst>
                  <a:path w="4977130" h="1272286">
                    <a:moveTo>
                      <a:pt x="0" y="212090"/>
                    </a:moveTo>
                    <a:cubicBezTo>
                      <a:pt x="0" y="94869"/>
                      <a:pt x="97028" y="0"/>
                      <a:pt x="216789" y="0"/>
                    </a:cubicBezTo>
                    <a:lnTo>
                      <a:pt x="4760341" y="0"/>
                    </a:lnTo>
                    <a:cubicBezTo>
                      <a:pt x="4879975" y="0"/>
                      <a:pt x="4977130" y="94869"/>
                      <a:pt x="4977130" y="212090"/>
                    </a:cubicBezTo>
                    <a:lnTo>
                      <a:pt x="4977130" y="1060196"/>
                    </a:lnTo>
                    <a:cubicBezTo>
                      <a:pt x="4977130" y="1177290"/>
                      <a:pt x="4880102" y="1272286"/>
                      <a:pt x="4760341" y="1272286"/>
                    </a:cubicBezTo>
                    <a:lnTo>
                      <a:pt x="216789" y="1272286"/>
                    </a:lnTo>
                    <a:cubicBezTo>
                      <a:pt x="97155" y="1272286"/>
                      <a:pt x="0" y="1177417"/>
                      <a:pt x="0" y="1060196"/>
                    </a:cubicBezTo>
                    <a:close/>
                  </a:path>
                </a:pathLst>
              </a:custGeom>
              <a:solidFill>
                <a:srgbClr val="51B264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0" name="Freeform 20"/>
              <p:cNvSpPr/>
              <p:nvPr/>
            </p:nvSpPr>
            <p:spPr>
              <a:xfrm>
                <a:off x="0" y="0"/>
                <a:ext cx="5015230" cy="1310386"/>
              </a:xfrm>
              <a:custGeom>
                <a:avLst/>
                <a:gdLst/>
                <a:ahLst/>
                <a:cxnLst/>
                <a:rect l="l" t="t" r="r" b="b"/>
                <a:pathLst>
                  <a:path w="5015230" h="1310386">
                    <a:moveTo>
                      <a:pt x="0" y="231140"/>
                    </a:moveTo>
                    <a:cubicBezTo>
                      <a:pt x="0" y="103124"/>
                      <a:pt x="105918" y="0"/>
                      <a:pt x="235839" y="0"/>
                    </a:cubicBezTo>
                    <a:lnTo>
                      <a:pt x="4779391" y="0"/>
                    </a:lnTo>
                    <a:lnTo>
                      <a:pt x="4779391" y="19050"/>
                    </a:lnTo>
                    <a:lnTo>
                      <a:pt x="4779391" y="0"/>
                    </a:lnTo>
                    <a:cubicBezTo>
                      <a:pt x="4909185" y="0"/>
                      <a:pt x="5015230" y="103124"/>
                      <a:pt x="5015230" y="231140"/>
                    </a:cubicBezTo>
                    <a:lnTo>
                      <a:pt x="4996180" y="231140"/>
                    </a:lnTo>
                    <a:lnTo>
                      <a:pt x="5015230" y="231140"/>
                    </a:lnTo>
                    <a:lnTo>
                      <a:pt x="5015230" y="1079246"/>
                    </a:lnTo>
                    <a:lnTo>
                      <a:pt x="4996180" y="1079246"/>
                    </a:lnTo>
                    <a:lnTo>
                      <a:pt x="5015230" y="1079246"/>
                    </a:lnTo>
                    <a:cubicBezTo>
                      <a:pt x="5015230" y="1207262"/>
                      <a:pt x="4909312" y="1310386"/>
                      <a:pt x="4779391" y="1310386"/>
                    </a:cubicBezTo>
                    <a:lnTo>
                      <a:pt x="4779391" y="1291336"/>
                    </a:lnTo>
                    <a:lnTo>
                      <a:pt x="4779391" y="1310386"/>
                    </a:lnTo>
                    <a:lnTo>
                      <a:pt x="235839" y="1310386"/>
                    </a:lnTo>
                    <a:lnTo>
                      <a:pt x="235839" y="1291336"/>
                    </a:lnTo>
                    <a:lnTo>
                      <a:pt x="235839" y="1310386"/>
                    </a:lnTo>
                    <a:cubicBezTo>
                      <a:pt x="105918" y="1310259"/>
                      <a:pt x="0" y="1207262"/>
                      <a:pt x="0" y="1079246"/>
                    </a:cubicBezTo>
                    <a:lnTo>
                      <a:pt x="0" y="231140"/>
                    </a:lnTo>
                    <a:lnTo>
                      <a:pt x="19050" y="231140"/>
                    </a:lnTo>
                    <a:lnTo>
                      <a:pt x="0" y="231140"/>
                    </a:lnTo>
                    <a:moveTo>
                      <a:pt x="38100" y="231140"/>
                    </a:moveTo>
                    <a:lnTo>
                      <a:pt x="38100" y="1079246"/>
                    </a:lnTo>
                    <a:lnTo>
                      <a:pt x="19050" y="1079246"/>
                    </a:lnTo>
                    <a:lnTo>
                      <a:pt x="38100" y="1079246"/>
                    </a:lnTo>
                    <a:cubicBezTo>
                      <a:pt x="38100" y="1185418"/>
                      <a:pt x="126238" y="1272286"/>
                      <a:pt x="235839" y="1272286"/>
                    </a:cubicBezTo>
                    <a:lnTo>
                      <a:pt x="4779391" y="1272286"/>
                    </a:lnTo>
                    <a:cubicBezTo>
                      <a:pt x="4888992" y="1272286"/>
                      <a:pt x="4977130" y="1185545"/>
                      <a:pt x="4977130" y="1079246"/>
                    </a:cubicBezTo>
                    <a:lnTo>
                      <a:pt x="4977130" y="231140"/>
                    </a:lnTo>
                    <a:cubicBezTo>
                      <a:pt x="4977130" y="124968"/>
                      <a:pt x="4888992" y="38100"/>
                      <a:pt x="4779391" y="38100"/>
                    </a:cubicBezTo>
                    <a:lnTo>
                      <a:pt x="235839" y="38100"/>
                    </a:lnTo>
                    <a:lnTo>
                      <a:pt x="235839" y="19050"/>
                    </a:lnTo>
                    <a:lnTo>
                      <a:pt x="235839" y="38100"/>
                    </a:lnTo>
                    <a:cubicBezTo>
                      <a:pt x="126238" y="38100"/>
                      <a:pt x="38100" y="124841"/>
                      <a:pt x="38100" y="231140"/>
                    </a:cubicBezTo>
                    <a:close/>
                  </a:path>
                </a:pathLst>
              </a:custGeom>
              <a:solidFill>
                <a:srgbClr val="51B264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28575"/>
                <a:ext cx="5015217" cy="133885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40"/>
                  </a:lnSpc>
                </a:pPr>
                <a:r>
                  <a:rPr lang="en-US" sz="2700">
                    <a:solidFill>
                      <a:srgbClr val="FFFFFF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Bolivia</a:t>
                </a:r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2758923" y="3260839"/>
              <a:ext cx="5015217" cy="4596378"/>
              <a:chOff x="0" y="0"/>
              <a:chExt cx="5015217" cy="4596378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19050" y="19050"/>
                <a:ext cx="4977130" cy="4558278"/>
              </a:xfrm>
              <a:custGeom>
                <a:avLst/>
                <a:gdLst/>
                <a:ahLst/>
                <a:cxnLst/>
                <a:rect l="l" t="t" r="r" b="b"/>
                <a:pathLst>
                  <a:path w="4977130" h="4558278">
                    <a:moveTo>
                      <a:pt x="0" y="759713"/>
                    </a:moveTo>
                    <a:cubicBezTo>
                      <a:pt x="0" y="340106"/>
                      <a:pt x="340360" y="0"/>
                      <a:pt x="760222" y="0"/>
                    </a:cubicBezTo>
                    <a:lnTo>
                      <a:pt x="4216908" y="0"/>
                    </a:lnTo>
                    <a:cubicBezTo>
                      <a:pt x="4636770" y="0"/>
                      <a:pt x="4977130" y="340106"/>
                      <a:pt x="4977130" y="759713"/>
                    </a:cubicBezTo>
                    <a:lnTo>
                      <a:pt x="4977130" y="3798565"/>
                    </a:lnTo>
                    <a:cubicBezTo>
                      <a:pt x="4977130" y="4218173"/>
                      <a:pt x="4636770" y="4558278"/>
                      <a:pt x="4216908" y="4558278"/>
                    </a:cubicBezTo>
                    <a:lnTo>
                      <a:pt x="760222" y="4558278"/>
                    </a:lnTo>
                    <a:cubicBezTo>
                      <a:pt x="340360" y="4558278"/>
                      <a:pt x="0" y="4218173"/>
                      <a:pt x="0" y="3798565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4" name="Freeform 24"/>
              <p:cNvSpPr/>
              <p:nvPr/>
            </p:nvSpPr>
            <p:spPr>
              <a:xfrm>
                <a:off x="0" y="0"/>
                <a:ext cx="5015230" cy="4596378"/>
              </a:xfrm>
              <a:custGeom>
                <a:avLst/>
                <a:gdLst/>
                <a:ahLst/>
                <a:cxnLst/>
                <a:rect l="l" t="t" r="r" b="b"/>
                <a:pathLst>
                  <a:path w="5015230" h="4596378">
                    <a:moveTo>
                      <a:pt x="0" y="778763"/>
                    </a:moveTo>
                    <a:cubicBezTo>
                      <a:pt x="0" y="348615"/>
                      <a:pt x="348869" y="0"/>
                      <a:pt x="779272" y="0"/>
                    </a:cubicBezTo>
                    <a:lnTo>
                      <a:pt x="4235958" y="0"/>
                    </a:lnTo>
                    <a:lnTo>
                      <a:pt x="4235958" y="19050"/>
                    </a:lnTo>
                    <a:lnTo>
                      <a:pt x="4235958" y="0"/>
                    </a:lnTo>
                    <a:cubicBezTo>
                      <a:pt x="4666361" y="0"/>
                      <a:pt x="5015230" y="348615"/>
                      <a:pt x="5015230" y="778763"/>
                    </a:cubicBezTo>
                    <a:lnTo>
                      <a:pt x="4996180" y="778763"/>
                    </a:lnTo>
                    <a:lnTo>
                      <a:pt x="5015230" y="778763"/>
                    </a:lnTo>
                    <a:lnTo>
                      <a:pt x="5015230" y="3817615"/>
                    </a:lnTo>
                    <a:lnTo>
                      <a:pt x="4996180" y="3817615"/>
                    </a:lnTo>
                    <a:lnTo>
                      <a:pt x="5015230" y="3817615"/>
                    </a:lnTo>
                    <a:cubicBezTo>
                      <a:pt x="5015230" y="4247764"/>
                      <a:pt x="4666361" y="4596378"/>
                      <a:pt x="4235958" y="4596378"/>
                    </a:cubicBezTo>
                    <a:lnTo>
                      <a:pt x="4235958" y="4577328"/>
                    </a:lnTo>
                    <a:lnTo>
                      <a:pt x="4235958" y="4596378"/>
                    </a:lnTo>
                    <a:lnTo>
                      <a:pt x="779272" y="4596378"/>
                    </a:lnTo>
                    <a:lnTo>
                      <a:pt x="779272" y="4577328"/>
                    </a:lnTo>
                    <a:lnTo>
                      <a:pt x="779272" y="4596378"/>
                    </a:lnTo>
                    <a:cubicBezTo>
                      <a:pt x="348869" y="4596378"/>
                      <a:pt x="0" y="4247764"/>
                      <a:pt x="0" y="3817615"/>
                    </a:cubicBezTo>
                    <a:lnTo>
                      <a:pt x="0" y="778763"/>
                    </a:lnTo>
                    <a:lnTo>
                      <a:pt x="19050" y="778763"/>
                    </a:lnTo>
                    <a:lnTo>
                      <a:pt x="0" y="778763"/>
                    </a:lnTo>
                    <a:moveTo>
                      <a:pt x="38100" y="778763"/>
                    </a:moveTo>
                    <a:lnTo>
                      <a:pt x="38100" y="3817615"/>
                    </a:lnTo>
                    <a:lnTo>
                      <a:pt x="19050" y="3817615"/>
                    </a:lnTo>
                    <a:lnTo>
                      <a:pt x="38100" y="3817615"/>
                    </a:lnTo>
                    <a:cubicBezTo>
                      <a:pt x="38100" y="4226682"/>
                      <a:pt x="369951" y="4558278"/>
                      <a:pt x="779272" y="4558278"/>
                    </a:cubicBezTo>
                    <a:lnTo>
                      <a:pt x="4235958" y="4558278"/>
                    </a:lnTo>
                    <a:cubicBezTo>
                      <a:pt x="4645279" y="4558278"/>
                      <a:pt x="4977130" y="4226682"/>
                      <a:pt x="4977130" y="3817615"/>
                    </a:cubicBezTo>
                    <a:lnTo>
                      <a:pt x="4977130" y="778763"/>
                    </a:lnTo>
                    <a:cubicBezTo>
                      <a:pt x="4977130" y="369697"/>
                      <a:pt x="4645279" y="38100"/>
                      <a:pt x="4235958" y="38100"/>
                    </a:cubicBezTo>
                    <a:lnTo>
                      <a:pt x="779272" y="38100"/>
                    </a:lnTo>
                    <a:lnTo>
                      <a:pt x="779272" y="19050"/>
                    </a:lnTo>
                    <a:lnTo>
                      <a:pt x="779272" y="38100"/>
                    </a:lnTo>
                    <a:cubicBezTo>
                      <a:pt x="369951" y="38100"/>
                      <a:pt x="38100" y="369697"/>
                      <a:pt x="38100" y="778763"/>
                    </a:cubicBezTo>
                    <a:close/>
                  </a:path>
                </a:pathLst>
              </a:custGeom>
              <a:solidFill>
                <a:srgbClr val="70C7D6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0" y="-28575"/>
                <a:ext cx="5015217" cy="462495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40"/>
                  </a:lnSpc>
                </a:pPr>
                <a:endParaRPr/>
              </a:p>
              <a:p>
                <a:pPr algn="ctr">
                  <a:lnSpc>
                    <a:spcPts val="3240"/>
                  </a:lnSpc>
                </a:pPr>
                <a:endParaRPr/>
              </a:p>
              <a:p>
                <a:pPr algn="ctr">
                  <a:lnSpc>
                    <a:spcPts val="3240"/>
                  </a:lnSpc>
                </a:pPr>
                <a:r>
                  <a:rPr lang="en-US" sz="27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Lucas non può giocare fuori a causa della violenza nel suo quartiere.</a:t>
                </a:r>
              </a:p>
            </p:txBody>
          </p:sp>
        </p:grpSp>
        <p:grpSp>
          <p:nvGrpSpPr>
            <p:cNvPr id="26" name="Group 26"/>
            <p:cNvGrpSpPr/>
            <p:nvPr/>
          </p:nvGrpSpPr>
          <p:grpSpPr>
            <a:xfrm>
              <a:off x="2758923" y="3260839"/>
              <a:ext cx="5015217" cy="1310284"/>
              <a:chOff x="0" y="0"/>
              <a:chExt cx="5015217" cy="1310284"/>
            </a:xfrm>
          </p:grpSpPr>
          <p:sp>
            <p:nvSpPr>
              <p:cNvPr id="27" name="Freeform 27"/>
              <p:cNvSpPr/>
              <p:nvPr/>
            </p:nvSpPr>
            <p:spPr>
              <a:xfrm>
                <a:off x="19050" y="19050"/>
                <a:ext cx="4977130" cy="1272286"/>
              </a:xfrm>
              <a:custGeom>
                <a:avLst/>
                <a:gdLst/>
                <a:ahLst/>
                <a:cxnLst/>
                <a:rect l="l" t="t" r="r" b="b"/>
                <a:pathLst>
                  <a:path w="4977130" h="1272286">
                    <a:moveTo>
                      <a:pt x="0" y="212090"/>
                    </a:moveTo>
                    <a:cubicBezTo>
                      <a:pt x="0" y="94869"/>
                      <a:pt x="97028" y="0"/>
                      <a:pt x="216789" y="0"/>
                    </a:cubicBezTo>
                    <a:lnTo>
                      <a:pt x="4760341" y="0"/>
                    </a:lnTo>
                    <a:cubicBezTo>
                      <a:pt x="4879975" y="0"/>
                      <a:pt x="4977130" y="94869"/>
                      <a:pt x="4977130" y="212090"/>
                    </a:cubicBezTo>
                    <a:lnTo>
                      <a:pt x="4977130" y="1060196"/>
                    </a:lnTo>
                    <a:cubicBezTo>
                      <a:pt x="4977130" y="1177290"/>
                      <a:pt x="4880102" y="1272286"/>
                      <a:pt x="4760341" y="1272286"/>
                    </a:cubicBezTo>
                    <a:lnTo>
                      <a:pt x="216789" y="1272286"/>
                    </a:lnTo>
                    <a:cubicBezTo>
                      <a:pt x="97155" y="1272286"/>
                      <a:pt x="0" y="1177417"/>
                      <a:pt x="0" y="1060196"/>
                    </a:cubicBezTo>
                    <a:close/>
                  </a:path>
                </a:pathLst>
              </a:custGeom>
              <a:solidFill>
                <a:srgbClr val="70C7D6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8" name="Freeform 28"/>
              <p:cNvSpPr/>
              <p:nvPr/>
            </p:nvSpPr>
            <p:spPr>
              <a:xfrm>
                <a:off x="0" y="0"/>
                <a:ext cx="5015230" cy="1310386"/>
              </a:xfrm>
              <a:custGeom>
                <a:avLst/>
                <a:gdLst/>
                <a:ahLst/>
                <a:cxnLst/>
                <a:rect l="l" t="t" r="r" b="b"/>
                <a:pathLst>
                  <a:path w="5015230" h="1310386">
                    <a:moveTo>
                      <a:pt x="0" y="231140"/>
                    </a:moveTo>
                    <a:cubicBezTo>
                      <a:pt x="0" y="103124"/>
                      <a:pt x="105918" y="0"/>
                      <a:pt x="235839" y="0"/>
                    </a:cubicBezTo>
                    <a:lnTo>
                      <a:pt x="4779391" y="0"/>
                    </a:lnTo>
                    <a:lnTo>
                      <a:pt x="4779391" y="19050"/>
                    </a:lnTo>
                    <a:lnTo>
                      <a:pt x="4779391" y="0"/>
                    </a:lnTo>
                    <a:cubicBezTo>
                      <a:pt x="4909185" y="0"/>
                      <a:pt x="5015230" y="103124"/>
                      <a:pt x="5015230" y="231140"/>
                    </a:cubicBezTo>
                    <a:lnTo>
                      <a:pt x="4996180" y="231140"/>
                    </a:lnTo>
                    <a:lnTo>
                      <a:pt x="5015230" y="231140"/>
                    </a:lnTo>
                    <a:lnTo>
                      <a:pt x="5015230" y="1079246"/>
                    </a:lnTo>
                    <a:lnTo>
                      <a:pt x="4996180" y="1079246"/>
                    </a:lnTo>
                    <a:lnTo>
                      <a:pt x="5015230" y="1079246"/>
                    </a:lnTo>
                    <a:cubicBezTo>
                      <a:pt x="5015230" y="1207262"/>
                      <a:pt x="4909312" y="1310386"/>
                      <a:pt x="4779391" y="1310386"/>
                    </a:cubicBezTo>
                    <a:lnTo>
                      <a:pt x="4779391" y="1291336"/>
                    </a:lnTo>
                    <a:lnTo>
                      <a:pt x="4779391" y="1310386"/>
                    </a:lnTo>
                    <a:lnTo>
                      <a:pt x="235839" y="1310386"/>
                    </a:lnTo>
                    <a:lnTo>
                      <a:pt x="235839" y="1291336"/>
                    </a:lnTo>
                    <a:lnTo>
                      <a:pt x="235839" y="1310386"/>
                    </a:lnTo>
                    <a:cubicBezTo>
                      <a:pt x="105918" y="1310259"/>
                      <a:pt x="0" y="1207262"/>
                      <a:pt x="0" y="1079246"/>
                    </a:cubicBezTo>
                    <a:lnTo>
                      <a:pt x="0" y="231140"/>
                    </a:lnTo>
                    <a:lnTo>
                      <a:pt x="19050" y="231140"/>
                    </a:lnTo>
                    <a:lnTo>
                      <a:pt x="0" y="231140"/>
                    </a:lnTo>
                    <a:moveTo>
                      <a:pt x="38100" y="231140"/>
                    </a:moveTo>
                    <a:lnTo>
                      <a:pt x="38100" y="1079246"/>
                    </a:lnTo>
                    <a:lnTo>
                      <a:pt x="19050" y="1079246"/>
                    </a:lnTo>
                    <a:lnTo>
                      <a:pt x="38100" y="1079246"/>
                    </a:lnTo>
                    <a:cubicBezTo>
                      <a:pt x="38100" y="1185418"/>
                      <a:pt x="126238" y="1272286"/>
                      <a:pt x="235839" y="1272286"/>
                    </a:cubicBezTo>
                    <a:lnTo>
                      <a:pt x="4779391" y="1272286"/>
                    </a:lnTo>
                    <a:cubicBezTo>
                      <a:pt x="4888992" y="1272286"/>
                      <a:pt x="4977130" y="1185545"/>
                      <a:pt x="4977130" y="1079246"/>
                    </a:cubicBezTo>
                    <a:lnTo>
                      <a:pt x="4977130" y="231140"/>
                    </a:lnTo>
                    <a:cubicBezTo>
                      <a:pt x="4977130" y="124968"/>
                      <a:pt x="4888992" y="38100"/>
                      <a:pt x="4779391" y="38100"/>
                    </a:cubicBezTo>
                    <a:lnTo>
                      <a:pt x="235839" y="38100"/>
                    </a:lnTo>
                    <a:lnTo>
                      <a:pt x="235839" y="19050"/>
                    </a:lnTo>
                    <a:lnTo>
                      <a:pt x="235839" y="38100"/>
                    </a:lnTo>
                    <a:cubicBezTo>
                      <a:pt x="126238" y="38100"/>
                      <a:pt x="38100" y="124841"/>
                      <a:pt x="38100" y="231140"/>
                    </a:cubicBezTo>
                    <a:close/>
                  </a:path>
                </a:pathLst>
              </a:custGeom>
              <a:solidFill>
                <a:srgbClr val="70C7D6"/>
              </a:solidFill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28575"/>
                <a:ext cx="5015217" cy="133885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40"/>
                  </a:lnSpc>
                </a:pPr>
                <a:r>
                  <a:rPr lang="en-US" sz="2700">
                    <a:solidFill>
                      <a:srgbClr val="FFFFFF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Brasile</a:t>
                </a:r>
              </a:p>
            </p:txBody>
          </p:sp>
        </p:grpSp>
      </p:grp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4184347C-407F-D893-B8FC-C18665EFF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938917" y="-1978703"/>
            <a:ext cx="12410165" cy="1714062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2536205" y="6080358"/>
            <a:ext cx="4227728" cy="3086100"/>
            <a:chOff x="0" y="0"/>
            <a:chExt cx="1113476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3476" cy="812800"/>
            </a:xfrm>
            <a:custGeom>
              <a:avLst/>
              <a:gdLst/>
              <a:ahLst/>
              <a:cxnLst/>
              <a:rect l="l" t="t" r="r" b="b"/>
              <a:pathLst>
                <a:path w="1113476" h="812800">
                  <a:moveTo>
                    <a:pt x="0" y="0"/>
                  </a:moveTo>
                  <a:lnTo>
                    <a:pt x="1113476" y="0"/>
                  </a:lnTo>
                  <a:lnTo>
                    <a:pt x="111347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11347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946385" y="3486641"/>
            <a:ext cx="3109865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Valeria non può andare a scuola alcuni giorni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761100" y="3486641"/>
            <a:ext cx="3877704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Diritto all’istruzione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Diritto alle pari opportunità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Diritto alla salute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Diritto all’acqua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344739" y="3486641"/>
            <a:ext cx="4203621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Scarsità d’acqua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Infrastrutture insufficienti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Mancanza di investimenti pubblici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Grande distanza dai punti di approvvigionamento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Distribuzione diseguale delle risorse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079255" y="3486641"/>
            <a:ext cx="4203621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Preoccupata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Frustrata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Triste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Impotente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0C1A3E54-DBD6-E09B-BDC8-964ED13558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059394" y="6302283"/>
            <a:ext cx="3247406" cy="254736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7DF8635-CF75-E83B-3395-BF9BCE7659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94992" y="7353300"/>
            <a:ext cx="2607008" cy="1173154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8BBC8EE-E31A-AA78-6220-CD95449B9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938917" y="-1978703"/>
            <a:ext cx="12410165" cy="17140628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945299" y="3455670"/>
            <a:ext cx="3109865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Lucas kann wegen Gewaltsituationen nicht nach draußen gehen oder öffentliche Räume zum Spielen nutzen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782426" y="3455670"/>
            <a:ext cx="3877704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Recht auf Sicherheit und Schutz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Recht auf Ruhe und Spiel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Recht auf Entwicklung des Kindes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Recht auf Gesundheit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9344739" y="3455670"/>
            <a:ext cx="4551645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Gewalt im Viertel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Mangel an öffentlicher Sicherheit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Fehlen sicherer Freizeit- und Spielräume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Soziale Ungleichheit und Armut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Geringe Präsenz von Gemeinschaftsprogrammen</a:t>
            </a:r>
          </a:p>
          <a:p>
            <a:pPr marL="361950" lvl="1" indent="-180975"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4079255" y="3455670"/>
            <a:ext cx="4203621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Angst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Traurigkeit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Frustration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Unsicherheit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2536205" y="6080358"/>
            <a:ext cx="4227728" cy="3086100"/>
            <a:chOff x="0" y="0"/>
            <a:chExt cx="1113476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13476" cy="812800"/>
            </a:xfrm>
            <a:custGeom>
              <a:avLst/>
              <a:gdLst/>
              <a:ahLst/>
              <a:cxnLst/>
              <a:rect l="l" t="t" r="r" b="b"/>
              <a:pathLst>
                <a:path w="1113476" h="812800">
                  <a:moveTo>
                    <a:pt x="0" y="0"/>
                  </a:moveTo>
                  <a:lnTo>
                    <a:pt x="1113476" y="0"/>
                  </a:lnTo>
                  <a:lnTo>
                    <a:pt x="111347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111347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pic>
        <p:nvPicPr>
          <p:cNvPr id="13" name="Graphic 12">
            <a:extLst>
              <a:ext uri="{FF2B5EF4-FFF2-40B4-BE49-F238E27FC236}">
                <a16:creationId xmlns:a16="http://schemas.microsoft.com/office/drawing/2014/main" id="{8BFCECEB-0DEB-6643-29BF-B83F91EF68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030200" y="6247259"/>
            <a:ext cx="3352800" cy="263004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0F88455-D79D-3780-CC5C-1EA2E205BD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9014" y="7336920"/>
            <a:ext cx="2971586" cy="131178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9DF67C6-9BA4-BF94-6F57-40E6FEF9C6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193466" y="-1958552"/>
            <a:ext cx="12475345" cy="17230653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2536205" y="6080358"/>
            <a:ext cx="4227728" cy="3086100"/>
            <a:chOff x="0" y="0"/>
            <a:chExt cx="1113476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13476" cy="812800"/>
            </a:xfrm>
            <a:custGeom>
              <a:avLst/>
              <a:gdLst/>
              <a:ahLst/>
              <a:cxnLst/>
              <a:rect l="l" t="t" r="r" b="b"/>
              <a:pathLst>
                <a:path w="1113476" h="812800">
                  <a:moveTo>
                    <a:pt x="0" y="0"/>
                  </a:moveTo>
                  <a:lnTo>
                    <a:pt x="1113476" y="0"/>
                  </a:lnTo>
                  <a:lnTo>
                    <a:pt x="1113476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113476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162050" y="3413893"/>
            <a:ext cx="3434020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Martina è sotto costante pressione sui social network, il che influisce negativamente sulla sua autostima e sul suo benessere emotivo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806382" y="3223393"/>
            <a:ext cx="4442346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Diritto al benessere emotivo e alla salute mentale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Diritto alla dignità e al rispetto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Diritto allo sviluppo personale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Diritto a un ambiente sicuro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344739" y="3223393"/>
            <a:ext cx="4551645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Confronto costante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Pressione sociale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Commenti negativi o critiche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Mancanza di educazione digitale ed emotiva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Algoritmi che rafforzano gli stereotipi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048784" y="3223393"/>
            <a:ext cx="4094321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Paura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Stress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Tristezza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Insicurezza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FAD0F5BD-AEF2-0831-15A9-A502164FC25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954000" y="6241142"/>
            <a:ext cx="3352800" cy="263004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193E67E-6B39-2311-9C0A-9E45F1FB97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4776" y="7200900"/>
            <a:ext cx="2747224" cy="1526236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427220" y="1849088"/>
            <a:ext cx="982218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Giorno 3. Rete di </a:t>
            </a:r>
            <a:r>
              <a:rPr lang="en-US" sz="5000" b="1" dirty="0" err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supporto</a:t>
            </a:r>
            <a:endParaRPr lang="en-US" sz="5000" b="1" dirty="0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983730" y="5160645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3.2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43500" y="6316666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La nostra scuola con più diritti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808631" y="3474244"/>
            <a:ext cx="7875270" cy="1097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16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Nessuno giudica, nessuno ride degli altri.</a:t>
            </a:r>
          </a:p>
          <a:p>
            <a:pPr marL="361950" lvl="1" indent="-180975" algn="l">
              <a:lnSpc>
                <a:spcPts val="216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Ogni opinione è valida.</a:t>
            </a:r>
          </a:p>
          <a:p>
            <a:pPr marL="361950" lvl="1" indent="-180975" algn="l">
              <a:lnSpc>
                <a:spcPts val="216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Puoi partecipare o ascoltare.</a:t>
            </a:r>
          </a:p>
          <a:p>
            <a:pPr marL="361950" lvl="1" indent="-180975" algn="l">
              <a:lnSpc>
                <a:spcPts val="216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Rispettiamo esperienze ed emozioni.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95848" y="2305050"/>
            <a:ext cx="7360920" cy="581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320"/>
              </a:lnSpc>
            </a:pPr>
            <a:r>
              <a:rPr lang="en-US" sz="36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 questo modulo</a:t>
            </a:r>
          </a:p>
        </p:txBody>
      </p:sp>
      <p:grpSp>
        <p:nvGrpSpPr>
          <p:cNvPr id="4" name="Group 4"/>
          <p:cNvGrpSpPr/>
          <p:nvPr/>
        </p:nvGrpSpPr>
        <p:grpSpPr>
          <a:xfrm rot="5400000">
            <a:off x="7215280" y="1293843"/>
            <a:ext cx="12085903" cy="9662928"/>
            <a:chOff x="0" y="0"/>
            <a:chExt cx="13853160" cy="11075886"/>
          </a:xfrm>
        </p:grpSpPr>
        <p:sp>
          <p:nvSpPr>
            <p:cNvPr id="5" name="Freeform 5" descr="A cartoon of a person with her hands on her chin"/>
            <p:cNvSpPr/>
            <p:nvPr/>
          </p:nvSpPr>
          <p:spPr>
            <a:xfrm>
              <a:off x="0" y="0"/>
              <a:ext cx="13853161" cy="11075924"/>
            </a:xfrm>
            <a:custGeom>
              <a:avLst/>
              <a:gdLst/>
              <a:ahLst/>
              <a:cxnLst/>
              <a:rect l="l" t="t" r="r" b="b"/>
              <a:pathLst>
                <a:path w="13853161" h="11075924">
                  <a:moveTo>
                    <a:pt x="0" y="0"/>
                  </a:moveTo>
                  <a:lnTo>
                    <a:pt x="13853161" y="0"/>
                  </a:lnTo>
                  <a:lnTo>
                    <a:pt x="13853161" y="11075924"/>
                  </a:lnTo>
                  <a:lnTo>
                    <a:pt x="0" y="110759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4400" t="-68984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EED4105-A102-75B0-D8E1-EB4AB1343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0076502" y="1788196"/>
            <a:ext cx="5747623" cy="7973385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722120" y="1990463"/>
            <a:ext cx="6479257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Grandi cartoni / poster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Modello con 4 sezioni (Diritto / Problema / Azione / Impatto)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Pennarelli, colori, adesivi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800987"/>
            <a:ext cx="5928360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Progettare progetti reali guidati dagli studenti.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Proporre azioni concrete, semplici e realizzabili.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Creare poster creativi.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Presentare i progetti in 1–2 minuti.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610544" y="1283256"/>
            <a:ext cx="6953612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possiamo cambiare noi stessi per migliorare questo diritto?</a:t>
            </a:r>
          </a:p>
        </p:txBody>
      </p:sp>
    </p:spTree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600575" y="4000024"/>
            <a:ext cx="9086850" cy="2286952"/>
            <a:chOff x="0" y="0"/>
            <a:chExt cx="2393244" cy="6023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393244" cy="602325"/>
            </a:xfrm>
            <a:custGeom>
              <a:avLst/>
              <a:gdLst/>
              <a:ahLst/>
              <a:cxnLst/>
              <a:rect l="l" t="t" r="r" b="b"/>
              <a:pathLst>
                <a:path w="2393244" h="602325">
                  <a:moveTo>
                    <a:pt x="25560" y="0"/>
                  </a:moveTo>
                  <a:lnTo>
                    <a:pt x="2367685" y="0"/>
                  </a:lnTo>
                  <a:cubicBezTo>
                    <a:pt x="2381801" y="0"/>
                    <a:pt x="2393244" y="11443"/>
                    <a:pt x="2393244" y="25560"/>
                  </a:cubicBezTo>
                  <a:lnTo>
                    <a:pt x="2393244" y="576765"/>
                  </a:lnTo>
                  <a:cubicBezTo>
                    <a:pt x="2393244" y="590881"/>
                    <a:pt x="2381801" y="602325"/>
                    <a:pt x="2367685" y="602325"/>
                  </a:cubicBezTo>
                  <a:lnTo>
                    <a:pt x="25560" y="602325"/>
                  </a:lnTo>
                  <a:cubicBezTo>
                    <a:pt x="11443" y="602325"/>
                    <a:pt x="0" y="590881"/>
                    <a:pt x="0" y="576765"/>
                  </a:cubicBezTo>
                  <a:lnTo>
                    <a:pt x="0" y="25560"/>
                  </a:lnTo>
                  <a:cubicBezTo>
                    <a:pt x="0" y="11443"/>
                    <a:pt x="11443" y="0"/>
                    <a:pt x="25560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393244" cy="63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Cosa possono fare gli studenti senza dipendere completamente dagli adulti?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4914900" y="6972776"/>
            <a:ext cx="8458200" cy="2286952"/>
            <a:chOff x="0" y="0"/>
            <a:chExt cx="2227674" cy="6023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227674" cy="602325"/>
            </a:xfrm>
            <a:custGeom>
              <a:avLst/>
              <a:gdLst/>
              <a:ahLst/>
              <a:cxnLst/>
              <a:rect l="l" t="t" r="r" b="b"/>
              <a:pathLst>
                <a:path w="2227674" h="602325">
                  <a:moveTo>
                    <a:pt x="27459" y="0"/>
                  </a:moveTo>
                  <a:lnTo>
                    <a:pt x="2200215" y="0"/>
                  </a:lnTo>
                  <a:cubicBezTo>
                    <a:pt x="2207497" y="0"/>
                    <a:pt x="2214482" y="2893"/>
                    <a:pt x="2219631" y="8043"/>
                  </a:cubicBezTo>
                  <a:cubicBezTo>
                    <a:pt x="2224781" y="13192"/>
                    <a:pt x="2227674" y="20177"/>
                    <a:pt x="2227674" y="27459"/>
                  </a:cubicBezTo>
                  <a:lnTo>
                    <a:pt x="2227674" y="574865"/>
                  </a:lnTo>
                  <a:cubicBezTo>
                    <a:pt x="2227674" y="590031"/>
                    <a:pt x="2215380" y="602325"/>
                    <a:pt x="2200215" y="602325"/>
                  </a:cubicBezTo>
                  <a:lnTo>
                    <a:pt x="27459" y="602325"/>
                  </a:lnTo>
                  <a:cubicBezTo>
                    <a:pt x="20177" y="602325"/>
                    <a:pt x="13192" y="599432"/>
                    <a:pt x="8043" y="594282"/>
                  </a:cubicBezTo>
                  <a:cubicBezTo>
                    <a:pt x="2893" y="589133"/>
                    <a:pt x="0" y="582148"/>
                    <a:pt x="0" y="574865"/>
                  </a:cubicBezTo>
                  <a:lnTo>
                    <a:pt x="0" y="27459"/>
                  </a:lnTo>
                  <a:cubicBezTo>
                    <a:pt x="0" y="20177"/>
                    <a:pt x="2893" y="13192"/>
                    <a:pt x="8043" y="8043"/>
                  </a:cubicBezTo>
                  <a:cubicBezTo>
                    <a:pt x="13192" y="2893"/>
                    <a:pt x="20177" y="0"/>
                    <a:pt x="2745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227674" cy="63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Di cosa avremmo bisogno affinché funzioni?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5426393" y="1025843"/>
            <a:ext cx="7435215" cy="2286952"/>
            <a:chOff x="0" y="0"/>
            <a:chExt cx="1958246" cy="60232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958246" cy="602325"/>
            </a:xfrm>
            <a:custGeom>
              <a:avLst/>
              <a:gdLst/>
              <a:ahLst/>
              <a:cxnLst/>
              <a:rect l="l" t="t" r="r" b="b"/>
              <a:pathLst>
                <a:path w="1958246" h="602325">
                  <a:moveTo>
                    <a:pt x="31238" y="0"/>
                  </a:moveTo>
                  <a:lnTo>
                    <a:pt x="1927009" y="0"/>
                  </a:lnTo>
                  <a:cubicBezTo>
                    <a:pt x="1935293" y="0"/>
                    <a:pt x="1943239" y="3291"/>
                    <a:pt x="1949097" y="9149"/>
                  </a:cubicBezTo>
                  <a:cubicBezTo>
                    <a:pt x="1954955" y="15007"/>
                    <a:pt x="1958246" y="22953"/>
                    <a:pt x="1958246" y="31238"/>
                  </a:cubicBezTo>
                  <a:lnTo>
                    <a:pt x="1958246" y="571087"/>
                  </a:lnTo>
                  <a:cubicBezTo>
                    <a:pt x="1958246" y="588339"/>
                    <a:pt x="1944260" y="602325"/>
                    <a:pt x="1927009" y="602325"/>
                  </a:cubicBezTo>
                  <a:lnTo>
                    <a:pt x="31238" y="602325"/>
                  </a:lnTo>
                  <a:cubicBezTo>
                    <a:pt x="13986" y="602325"/>
                    <a:pt x="0" y="588339"/>
                    <a:pt x="0" y="571087"/>
                  </a:cubicBezTo>
                  <a:lnTo>
                    <a:pt x="0" y="31238"/>
                  </a:lnTo>
                  <a:cubicBezTo>
                    <a:pt x="0" y="13986"/>
                    <a:pt x="13986" y="0"/>
                    <a:pt x="31238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958246" cy="6309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soluzione sarebbe davvero utile?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290293" y="4787039"/>
            <a:ext cx="7707413" cy="4778596"/>
          </a:xfrm>
          <a:custGeom>
            <a:avLst/>
            <a:gdLst/>
            <a:ahLst/>
            <a:cxnLst/>
            <a:rect l="l" t="t" r="r" b="b"/>
            <a:pathLst>
              <a:path w="7707413" h="4778596">
                <a:moveTo>
                  <a:pt x="0" y="0"/>
                </a:moveTo>
                <a:lnTo>
                  <a:pt x="7707414" y="0"/>
                </a:lnTo>
                <a:lnTo>
                  <a:pt x="7707414" y="4778596"/>
                </a:lnTo>
                <a:lnTo>
                  <a:pt x="0" y="47785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5426392" y="2970582"/>
            <a:ext cx="7435215" cy="1816457"/>
            <a:chOff x="0" y="0"/>
            <a:chExt cx="1958246" cy="47840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58246" cy="478408"/>
            </a:xfrm>
            <a:custGeom>
              <a:avLst/>
              <a:gdLst/>
              <a:ahLst/>
              <a:cxnLst/>
              <a:rect l="l" t="t" r="r" b="b"/>
              <a:pathLst>
                <a:path w="1958246" h="478408">
                  <a:moveTo>
                    <a:pt x="31238" y="0"/>
                  </a:moveTo>
                  <a:lnTo>
                    <a:pt x="1927009" y="0"/>
                  </a:lnTo>
                  <a:cubicBezTo>
                    <a:pt x="1935293" y="0"/>
                    <a:pt x="1943239" y="3291"/>
                    <a:pt x="1949097" y="9149"/>
                  </a:cubicBezTo>
                  <a:cubicBezTo>
                    <a:pt x="1954955" y="15007"/>
                    <a:pt x="1958246" y="22953"/>
                    <a:pt x="1958246" y="31238"/>
                  </a:cubicBezTo>
                  <a:lnTo>
                    <a:pt x="1958246" y="447171"/>
                  </a:lnTo>
                  <a:cubicBezTo>
                    <a:pt x="1958246" y="464423"/>
                    <a:pt x="1944260" y="478408"/>
                    <a:pt x="1927009" y="478408"/>
                  </a:cubicBezTo>
                  <a:lnTo>
                    <a:pt x="31238" y="478408"/>
                  </a:lnTo>
                  <a:cubicBezTo>
                    <a:pt x="13986" y="478408"/>
                    <a:pt x="0" y="464423"/>
                    <a:pt x="0" y="447171"/>
                  </a:cubicBezTo>
                  <a:lnTo>
                    <a:pt x="0" y="31238"/>
                  </a:lnTo>
                  <a:cubicBezTo>
                    <a:pt x="0" y="13986"/>
                    <a:pt x="13986" y="0"/>
                    <a:pt x="31238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958246" cy="5069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Chi trarrebbe beneficio da questa azione?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914900" y="1028700"/>
            <a:ext cx="8458200" cy="1809807"/>
            <a:chOff x="0" y="0"/>
            <a:chExt cx="2227674" cy="47665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227674" cy="476657"/>
            </a:xfrm>
            <a:custGeom>
              <a:avLst/>
              <a:gdLst/>
              <a:ahLst/>
              <a:cxnLst/>
              <a:rect l="l" t="t" r="r" b="b"/>
              <a:pathLst>
                <a:path w="2227674" h="476657">
                  <a:moveTo>
                    <a:pt x="27459" y="0"/>
                  </a:moveTo>
                  <a:lnTo>
                    <a:pt x="2200215" y="0"/>
                  </a:lnTo>
                  <a:cubicBezTo>
                    <a:pt x="2207497" y="0"/>
                    <a:pt x="2214482" y="2893"/>
                    <a:pt x="2219631" y="8043"/>
                  </a:cubicBezTo>
                  <a:cubicBezTo>
                    <a:pt x="2224781" y="13192"/>
                    <a:pt x="2227674" y="20177"/>
                    <a:pt x="2227674" y="27459"/>
                  </a:cubicBezTo>
                  <a:lnTo>
                    <a:pt x="2227674" y="449198"/>
                  </a:lnTo>
                  <a:cubicBezTo>
                    <a:pt x="2227674" y="464363"/>
                    <a:pt x="2215380" y="476657"/>
                    <a:pt x="2200215" y="476657"/>
                  </a:cubicBezTo>
                  <a:lnTo>
                    <a:pt x="27459" y="476657"/>
                  </a:lnTo>
                  <a:cubicBezTo>
                    <a:pt x="20177" y="476657"/>
                    <a:pt x="13192" y="473764"/>
                    <a:pt x="8043" y="468614"/>
                  </a:cubicBezTo>
                  <a:cubicBezTo>
                    <a:pt x="2893" y="463465"/>
                    <a:pt x="0" y="456480"/>
                    <a:pt x="0" y="449198"/>
                  </a:cubicBezTo>
                  <a:lnTo>
                    <a:pt x="0" y="27459"/>
                  </a:lnTo>
                  <a:cubicBezTo>
                    <a:pt x="0" y="20177"/>
                    <a:pt x="2893" y="13192"/>
                    <a:pt x="8043" y="8043"/>
                  </a:cubicBezTo>
                  <a:cubicBezTo>
                    <a:pt x="13192" y="2893"/>
                    <a:pt x="20177" y="0"/>
                    <a:pt x="2745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2227674" cy="50523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Quali ostacoli potremmo incontrare?</a:t>
              </a:r>
            </a:p>
          </p:txBody>
        </p:sp>
      </p:grpSp>
    </p:spTree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401349"/>
            <a:ext cx="4274820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61950" lvl="1" indent="-180975" algn="l">
              <a:lnSpc>
                <a:spcPts val="2400"/>
              </a:lnSpc>
              <a:buAutoNum type="arabicPeriod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Diritto scelto</a:t>
            </a:r>
          </a:p>
          <a:p>
            <a:pPr marL="361950" lvl="1" indent="-180975" algn="l">
              <a:lnSpc>
                <a:spcPts val="2400"/>
              </a:lnSpc>
              <a:buAutoNum type="arabicPeriod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Problema individuato</a:t>
            </a:r>
          </a:p>
          <a:p>
            <a:pPr marL="361950" lvl="1" indent="-180975" algn="l">
              <a:lnSpc>
                <a:spcPts val="2400"/>
              </a:lnSpc>
              <a:buAutoNum type="arabicPeriod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Azione proposta</a:t>
            </a:r>
          </a:p>
          <a:p>
            <a:pPr marL="361950" lvl="1" indent="-180975" algn="l">
              <a:lnSpc>
                <a:spcPts val="2400"/>
              </a:lnSpc>
              <a:buAutoNum type="arabicPeriod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Impatto previsto</a:t>
            </a:r>
          </a:p>
          <a:p>
            <a:pPr marL="361950" lvl="1" indent="-180975" algn="l">
              <a:lnSpc>
                <a:spcPts val="2400"/>
              </a:lnSpc>
              <a:buAutoNum type="arabicPeriod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Slogan o frase del gruppo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3315950" y="4468149"/>
            <a:ext cx="3840480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Usa la tua fantasia e realizzalo nel modo che senti più tuo.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6175832" y="2092714"/>
            <a:ext cx="5936336" cy="6636820"/>
            <a:chOff x="0" y="0"/>
            <a:chExt cx="1563479" cy="174796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63479" cy="1747969"/>
            </a:xfrm>
            <a:custGeom>
              <a:avLst/>
              <a:gdLst/>
              <a:ahLst/>
              <a:cxnLst/>
              <a:rect l="l" t="t" r="r" b="b"/>
              <a:pathLst>
                <a:path w="1563479" h="1747969">
                  <a:moveTo>
                    <a:pt x="39125" y="0"/>
                  </a:moveTo>
                  <a:lnTo>
                    <a:pt x="1524355" y="0"/>
                  </a:lnTo>
                  <a:cubicBezTo>
                    <a:pt x="1545963" y="0"/>
                    <a:pt x="1563479" y="17517"/>
                    <a:pt x="1563479" y="39125"/>
                  </a:cubicBezTo>
                  <a:lnTo>
                    <a:pt x="1563479" y="1708844"/>
                  </a:lnTo>
                  <a:cubicBezTo>
                    <a:pt x="1563479" y="1719221"/>
                    <a:pt x="1559357" y="1729172"/>
                    <a:pt x="1552020" y="1736510"/>
                  </a:cubicBezTo>
                  <a:cubicBezTo>
                    <a:pt x="1544683" y="1743847"/>
                    <a:pt x="1534731" y="1747969"/>
                    <a:pt x="1524355" y="1747969"/>
                  </a:cubicBezTo>
                  <a:lnTo>
                    <a:pt x="39125" y="1747969"/>
                  </a:lnTo>
                  <a:cubicBezTo>
                    <a:pt x="17517" y="1747969"/>
                    <a:pt x="0" y="1730452"/>
                    <a:pt x="0" y="1708844"/>
                  </a:cubicBezTo>
                  <a:lnTo>
                    <a:pt x="0" y="39125"/>
                  </a:lnTo>
                  <a:cubicBezTo>
                    <a:pt x="0" y="17517"/>
                    <a:pt x="17517" y="0"/>
                    <a:pt x="39125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42875"/>
              <a:ext cx="1563479" cy="18908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175832" y="1685700"/>
            <a:ext cx="5936336" cy="1552801"/>
            <a:chOff x="0" y="-107197"/>
            <a:chExt cx="1563479" cy="40896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63479" cy="247043"/>
            </a:xfrm>
            <a:custGeom>
              <a:avLst/>
              <a:gdLst/>
              <a:ahLst/>
              <a:cxnLst/>
              <a:rect l="l" t="t" r="r" b="b"/>
              <a:pathLst>
                <a:path w="1563479" h="247043">
                  <a:moveTo>
                    <a:pt x="39125" y="0"/>
                  </a:moveTo>
                  <a:lnTo>
                    <a:pt x="1524355" y="0"/>
                  </a:lnTo>
                  <a:cubicBezTo>
                    <a:pt x="1545963" y="0"/>
                    <a:pt x="1563479" y="17517"/>
                    <a:pt x="1563479" y="39125"/>
                  </a:cubicBezTo>
                  <a:lnTo>
                    <a:pt x="1563479" y="207919"/>
                  </a:lnTo>
                  <a:cubicBezTo>
                    <a:pt x="1563479" y="229527"/>
                    <a:pt x="1545963" y="247043"/>
                    <a:pt x="1524355" y="247043"/>
                  </a:cubicBezTo>
                  <a:lnTo>
                    <a:pt x="39125" y="247043"/>
                  </a:lnTo>
                  <a:cubicBezTo>
                    <a:pt x="17517" y="247043"/>
                    <a:pt x="0" y="229527"/>
                    <a:pt x="0" y="207919"/>
                  </a:cubicBezTo>
                  <a:lnTo>
                    <a:pt x="0" y="39125"/>
                  </a:lnTo>
                  <a:cubicBezTo>
                    <a:pt x="0" y="17517"/>
                    <a:pt x="17517" y="0"/>
                    <a:pt x="39125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07197"/>
              <a:ext cx="1563479" cy="40896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499"/>
                </a:lnSpc>
              </a:pP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Diritto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a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essere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</a:t>
              </a:r>
              <a:r>
                <a:rPr lang="en-US" sz="2499" b="1" dirty="0" err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ascoltato</a:t>
              </a:r>
              <a:r>
                <a:rPr lang="en-US" sz="2499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/a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7006590" y="1247289"/>
            <a:ext cx="4274820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2700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Creiamo un poster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400698" y="3293966"/>
            <a:ext cx="2896776" cy="1828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6"/>
              </a:lnSpc>
            </a:pPr>
            <a:r>
              <a:rPr lang="en-US" sz="1355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A volte:</a:t>
            </a:r>
          </a:p>
          <a:p>
            <a:pPr marL="292604" lvl="1" indent="-146302" algn="l">
              <a:lnSpc>
                <a:spcPts val="1626"/>
              </a:lnSpc>
              <a:buFont typeface="Arial"/>
              <a:buChar char="•"/>
            </a:pPr>
            <a:r>
              <a:rPr lang="en-US" sz="1355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Si prendono decisioni senza ascoltare gli altri.</a:t>
            </a:r>
          </a:p>
          <a:p>
            <a:pPr marL="292604" lvl="1" indent="-146302" algn="l">
              <a:lnSpc>
                <a:spcPts val="1626"/>
              </a:lnSpc>
              <a:buFont typeface="Arial"/>
              <a:buChar char="•"/>
            </a:pPr>
            <a:r>
              <a:rPr lang="en-US" sz="1355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Alcune opinioni vengono ignorate o svalutate.</a:t>
            </a:r>
          </a:p>
          <a:p>
            <a:pPr marL="292604" lvl="1" indent="-146302" algn="l">
              <a:lnSpc>
                <a:spcPts val="1626"/>
              </a:lnSpc>
              <a:buFont typeface="Arial"/>
              <a:buChar char="•"/>
            </a:pPr>
            <a:r>
              <a:rPr lang="en-US" sz="1355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Si ha paura di parlare per timore di scherzi o punizioni.</a:t>
            </a:r>
          </a:p>
          <a:p>
            <a:pPr marL="292604" lvl="1" indent="-146302" algn="l">
              <a:lnSpc>
                <a:spcPts val="1626"/>
              </a:lnSpc>
              <a:buFont typeface="Arial"/>
              <a:buChar char="•"/>
            </a:pPr>
            <a:r>
              <a:rPr lang="en-US" sz="1355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Parlano sempre le stesse persone.</a:t>
            </a:r>
          </a:p>
          <a:p>
            <a:pPr algn="l">
              <a:lnSpc>
                <a:spcPts val="1626"/>
              </a:lnSpc>
            </a:pPr>
            <a:endParaRPr lang="en-US" sz="1355">
              <a:solidFill>
                <a:srgbClr val="000000"/>
              </a:solidFill>
              <a:latin typeface="Aptos"/>
              <a:ea typeface="Aptos"/>
              <a:cs typeface="Aptos"/>
              <a:sym typeface="Aptos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303751" y="3309344"/>
            <a:ext cx="2677657" cy="1503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03"/>
              </a:lnSpc>
            </a:pPr>
            <a:r>
              <a:rPr lang="en-US" sz="1252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Soluzioni: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Ascoltare senza interrompere quando qualcuno parla.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Rispettare tutte le opinioni, anche se non si è d’accordo.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Introdurre regole di parola in classe o nel gruppo.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Incoraggiare chi parla meno.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400698" y="5560818"/>
            <a:ext cx="2677657" cy="15037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503"/>
              </a:lnSpc>
            </a:pPr>
            <a:r>
              <a:rPr lang="en-US" sz="1252" b="1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rPr>
              <a:t>Impatto previsto: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Tutti si sentono valorizzati e rispettati.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L’ambiente del gruppo migliora.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C’è più partecipazione e migliori idee.</a:t>
            </a:r>
          </a:p>
          <a:p>
            <a:pPr marL="270471" lvl="1" indent="-135236" algn="l">
              <a:lnSpc>
                <a:spcPts val="1503"/>
              </a:lnSpc>
              <a:buFont typeface="Arial"/>
              <a:buChar char="•"/>
            </a:pPr>
            <a:r>
              <a:rPr lang="en-US" sz="1252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Crescono la fiducia e il rispetto reciproco.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223876" y="5837032"/>
            <a:ext cx="2837409" cy="8058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18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“Parlare e ascoltare ci unisce.”</a:t>
            </a:r>
          </a:p>
        </p:txBody>
      </p:sp>
    </p:spTree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629525" y="696220"/>
            <a:ext cx="3028950" cy="981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Ricorda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8698230" y="1248089"/>
            <a:ext cx="9589770" cy="8039471"/>
            <a:chOff x="0" y="0"/>
            <a:chExt cx="12786360" cy="10719295"/>
          </a:xfrm>
        </p:grpSpPr>
        <p:sp>
          <p:nvSpPr>
            <p:cNvPr id="4" name="Freeform 4" descr="A group of people hugging each other  AI-generated content may be incorrect."/>
            <p:cNvSpPr/>
            <p:nvPr/>
          </p:nvSpPr>
          <p:spPr>
            <a:xfrm>
              <a:off x="0" y="0"/>
              <a:ext cx="12786360" cy="10719308"/>
            </a:xfrm>
            <a:custGeom>
              <a:avLst/>
              <a:gdLst/>
              <a:ahLst/>
              <a:cxnLst/>
              <a:rect l="l" t="t" r="r" b="b"/>
              <a:pathLst>
                <a:path w="12786360" h="10719308">
                  <a:moveTo>
                    <a:pt x="0" y="0"/>
                  </a:moveTo>
                  <a:lnTo>
                    <a:pt x="12786360" y="0"/>
                  </a:lnTo>
                  <a:lnTo>
                    <a:pt x="12786360" y="10719308"/>
                  </a:lnTo>
                  <a:lnTo>
                    <a:pt x="0" y="107193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565910" y="4200525"/>
            <a:ext cx="6277632" cy="2466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diritti vivono in: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 nostre decisioni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Come trattiamo gli altri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Come difendiamo la giustizia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Hai il potere di fare in modo che vengano rispettati.</a:t>
            </a:r>
          </a:p>
        </p:txBody>
      </p:sp>
    </p:spTree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11A47D5-63DC-D033-99C4-72535B24D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98" y="1028700"/>
            <a:ext cx="15095004" cy="8151058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3829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592753" y="1849088"/>
            <a:ext cx="7491115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Giorno 1. Scoprire i diritti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43500" y="6875709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Immagine nascosta e lettura critica</a:t>
            </a: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6232674" y="-2002050"/>
            <a:ext cx="10287000" cy="14504460"/>
            <a:chOff x="0" y="0"/>
            <a:chExt cx="13716000" cy="19339281"/>
          </a:xfrm>
        </p:grpSpPr>
        <p:sp>
          <p:nvSpPr>
            <p:cNvPr id="3" name="Freeform 3" descr="A map of a town  AI-generated content may be incorrect."/>
            <p:cNvSpPr/>
            <p:nvPr/>
          </p:nvSpPr>
          <p:spPr>
            <a:xfrm>
              <a:off x="0" y="0"/>
              <a:ext cx="13716000" cy="19339306"/>
            </a:xfrm>
            <a:custGeom>
              <a:avLst/>
              <a:gdLst/>
              <a:ahLst/>
              <a:cxnLst/>
              <a:rect l="l" t="t" r="r" b="b"/>
              <a:pathLst>
                <a:path w="13716000" h="19339306">
                  <a:moveTo>
                    <a:pt x="0" y="0"/>
                  </a:moveTo>
                  <a:lnTo>
                    <a:pt x="13716000" y="0"/>
                  </a:lnTo>
                  <a:lnTo>
                    <a:pt x="13716000" y="19339306"/>
                  </a:lnTo>
                  <a:lnTo>
                    <a:pt x="0" y="193393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r="-95" b="-243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 rot="-10800000">
            <a:off x="-101105" y="0"/>
            <a:ext cx="13709322" cy="10287000"/>
            <a:chOff x="0" y="0"/>
            <a:chExt cx="3610686" cy="270933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610685" cy="2709333"/>
            </a:xfrm>
            <a:custGeom>
              <a:avLst/>
              <a:gdLst/>
              <a:ahLst/>
              <a:cxnLst/>
              <a:rect l="l" t="t" r="r" b="b"/>
              <a:pathLst>
                <a:path w="3610685" h="2709333">
                  <a:moveTo>
                    <a:pt x="0" y="0"/>
                  </a:moveTo>
                  <a:lnTo>
                    <a:pt x="3610685" y="0"/>
                  </a:lnTo>
                  <a:lnTo>
                    <a:pt x="3610685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80000">
                  <a:srgbClr val="FFFFFF">
                    <a:alpha val="5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0000"/>
            </a:grad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57150"/>
              <a:ext cx="3610686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-10800000">
            <a:off x="1348740" y="0"/>
            <a:ext cx="13709322" cy="10287000"/>
            <a:chOff x="0" y="0"/>
            <a:chExt cx="3610686" cy="270933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10685" cy="2709333"/>
            </a:xfrm>
            <a:custGeom>
              <a:avLst/>
              <a:gdLst/>
              <a:ahLst/>
              <a:cxnLst/>
              <a:rect l="l" t="t" r="r" b="b"/>
              <a:pathLst>
                <a:path w="3610685" h="2709333">
                  <a:moveTo>
                    <a:pt x="0" y="0"/>
                  </a:moveTo>
                  <a:lnTo>
                    <a:pt x="3610685" y="0"/>
                  </a:lnTo>
                  <a:lnTo>
                    <a:pt x="3610685" y="2709333"/>
                  </a:lnTo>
                  <a:lnTo>
                    <a:pt x="0" y="2709333"/>
                  </a:lnTo>
                  <a:close/>
                </a:path>
              </a:pathLst>
            </a:custGeom>
            <a:gradFill rotWithShape="1">
              <a:gsLst>
                <a:gs pos="0">
                  <a:srgbClr val="FFFFFF">
                    <a:alpha val="100000"/>
                  </a:srgbClr>
                </a:gs>
                <a:gs pos="80000">
                  <a:srgbClr val="FFFFFF">
                    <a:alpha val="51000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10800000"/>
            </a:gradFill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3610686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519289" y="2206469"/>
            <a:ext cx="5379859" cy="2430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16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marL="133350" lvl="1" indent="-66675" algn="l">
              <a:lnSpc>
                <a:spcPts val="216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19101" lvl="1" indent="-209550" algn="l">
              <a:lnSpc>
                <a:spcPts val="216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Osservare l’immagine in silenzio.</a:t>
            </a:r>
          </a:p>
          <a:p>
            <a:pPr marL="419101" lvl="1" indent="-209550" algn="l">
              <a:lnSpc>
                <a:spcPts val="216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Condividere le prime impressioni ed emozioni.</a:t>
            </a:r>
          </a:p>
          <a:p>
            <a:pPr marL="419101" lvl="1" indent="-209550" algn="l">
              <a:lnSpc>
                <a:spcPts val="216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Riconoscere disuguaglianza, pressione o buon trattamento.</a:t>
            </a:r>
          </a:p>
          <a:p>
            <a:pPr marL="419101" lvl="1" indent="-209550" algn="l">
              <a:lnSpc>
                <a:spcPts val="216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Mettere in relazione la scena con esperienze reali.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79812" y="6633227"/>
            <a:ext cx="5463540" cy="687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40"/>
              </a:lnSpc>
            </a:pPr>
            <a:r>
              <a:rPr lang="en-US" sz="294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 fossi nella scena, come ti sentiresti?</a:t>
            </a: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864481" y="0"/>
            <a:ext cx="14559029" cy="10287000"/>
            <a:chOff x="0" y="0"/>
            <a:chExt cx="19412039" cy="13716000"/>
          </a:xfrm>
        </p:grpSpPr>
        <p:sp>
          <p:nvSpPr>
            <p:cNvPr id="3" name="Freeform 3" descr="A cartoon of a town  AI-generated content may be incorrect."/>
            <p:cNvSpPr/>
            <p:nvPr/>
          </p:nvSpPr>
          <p:spPr>
            <a:xfrm>
              <a:off x="0" y="0"/>
              <a:ext cx="19412077" cy="13716000"/>
            </a:xfrm>
            <a:custGeom>
              <a:avLst/>
              <a:gdLst/>
              <a:ahLst/>
              <a:cxnLst/>
              <a:rect l="l" t="t" r="r" b="b"/>
              <a:pathLst>
                <a:path w="19412077" h="13716000">
                  <a:moveTo>
                    <a:pt x="0" y="0"/>
                  </a:moveTo>
                  <a:lnTo>
                    <a:pt x="19412077" y="0"/>
                  </a:lnTo>
                  <a:lnTo>
                    <a:pt x="19412077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2" r="-2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2343750"/>
            <a:ext cx="19133820" cy="13201050"/>
            <a:chOff x="0" y="0"/>
            <a:chExt cx="25511760" cy="17601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7601437"/>
            </a:xfrm>
            <a:custGeom>
              <a:avLst/>
              <a:gdLst/>
              <a:ahLst/>
              <a:cxnLst/>
              <a:rect l="l" t="t" r="r" b="b"/>
              <a:pathLst>
                <a:path w="25511761" h="17601437">
                  <a:moveTo>
                    <a:pt x="0" y="8800719"/>
                  </a:moveTo>
                  <a:cubicBezTo>
                    <a:pt x="0" y="3940175"/>
                    <a:pt x="5711063" y="0"/>
                    <a:pt x="12755880" y="0"/>
                  </a:cubicBezTo>
                  <a:cubicBezTo>
                    <a:pt x="19800698" y="0"/>
                    <a:pt x="25511761" y="3940175"/>
                    <a:pt x="25511761" y="8800719"/>
                  </a:cubicBezTo>
                  <a:cubicBezTo>
                    <a:pt x="25511761" y="13661262"/>
                    <a:pt x="19800698" y="17601437"/>
                    <a:pt x="12755880" y="17601437"/>
                  </a:cubicBezTo>
                  <a:cubicBezTo>
                    <a:pt x="5711063" y="17601437"/>
                    <a:pt x="0" y="13661137"/>
                    <a:pt x="0" y="880071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4486685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Attività 1.2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052730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Identifichiamo i diritti nelle scene</a:t>
            </a: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22120" y="2499204"/>
            <a:ext cx="556260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Materiali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Elenco visibile dei diritti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Lavagna o foglio continuo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22120" y="5397465"/>
            <a:ext cx="5928360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Cosa faremo?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Analizzare immagini reali.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Riconoscere quale diritto potrebbe essere coinvolto.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Motivarlo con prove visive.</a:t>
            </a:r>
          </a:p>
          <a:p>
            <a:pPr marL="361950" lvl="1" indent="-180975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Discutere a coppie e poi in gruppo.</a:t>
            </a:r>
          </a:p>
        </p:txBody>
      </p:sp>
      <p:grpSp>
        <p:nvGrpSpPr>
          <p:cNvPr id="4" name="Group 4"/>
          <p:cNvGrpSpPr/>
          <p:nvPr/>
        </p:nvGrpSpPr>
        <p:grpSpPr>
          <a:xfrm rot="-1311960">
            <a:off x="9906000" y="1754191"/>
            <a:ext cx="4434840" cy="6652260"/>
            <a:chOff x="0" y="0"/>
            <a:chExt cx="5913120" cy="8869680"/>
          </a:xfrm>
        </p:grpSpPr>
        <p:sp>
          <p:nvSpPr>
            <p:cNvPr id="5" name="Freeform 5" descr="A person washing dishes in a sink  AI-generated content may be incorrect."/>
            <p:cNvSpPr/>
            <p:nvPr/>
          </p:nvSpPr>
          <p:spPr>
            <a:xfrm>
              <a:off x="0" y="0"/>
              <a:ext cx="5913120" cy="8869680"/>
            </a:xfrm>
            <a:custGeom>
              <a:avLst/>
              <a:gdLst/>
              <a:ahLst/>
              <a:cxnLst/>
              <a:rect l="l" t="t" r="r" b="b"/>
              <a:pathLst>
                <a:path w="5913120" h="8869680">
                  <a:moveTo>
                    <a:pt x="0" y="0"/>
                  </a:moveTo>
                  <a:lnTo>
                    <a:pt x="5913120" y="0"/>
                  </a:lnTo>
                  <a:lnTo>
                    <a:pt x="5913120" y="8869680"/>
                  </a:lnTo>
                  <a:lnTo>
                    <a:pt x="0" y="88696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826751" y="5426040"/>
            <a:ext cx="5514089" cy="3676059"/>
            <a:chOff x="0" y="0"/>
            <a:chExt cx="7352119" cy="4901413"/>
          </a:xfrm>
        </p:grpSpPr>
        <p:sp>
          <p:nvSpPr>
            <p:cNvPr id="7" name="Freeform 7" descr="A child with books on stairs  AI-generated content may be incorrect."/>
            <p:cNvSpPr/>
            <p:nvPr/>
          </p:nvSpPr>
          <p:spPr>
            <a:xfrm>
              <a:off x="0" y="0"/>
              <a:ext cx="7352157" cy="4901438"/>
            </a:xfrm>
            <a:custGeom>
              <a:avLst/>
              <a:gdLst/>
              <a:ahLst/>
              <a:cxnLst/>
              <a:rect l="l" t="t" r="r" b="b"/>
              <a:pathLst>
                <a:path w="7352157" h="4901438">
                  <a:moveTo>
                    <a:pt x="0" y="0"/>
                  </a:moveTo>
                  <a:lnTo>
                    <a:pt x="7352157" y="0"/>
                  </a:lnTo>
                  <a:lnTo>
                    <a:pt x="7352157" y="4901438"/>
                  </a:lnTo>
                  <a:lnTo>
                    <a:pt x="0" y="4901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6" b="-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09562" y="-463553"/>
            <a:ext cx="18907125" cy="12604747"/>
            <a:chOff x="0" y="0"/>
            <a:chExt cx="25209500" cy="16806329"/>
          </a:xfrm>
        </p:grpSpPr>
        <p:sp>
          <p:nvSpPr>
            <p:cNvPr id="3" name="Freeform 3" descr="A child with books on stairs  AI-generated content may be incorrect."/>
            <p:cNvSpPr/>
            <p:nvPr/>
          </p:nvSpPr>
          <p:spPr>
            <a:xfrm>
              <a:off x="0" y="0"/>
              <a:ext cx="25209500" cy="16806290"/>
            </a:xfrm>
            <a:custGeom>
              <a:avLst/>
              <a:gdLst/>
              <a:ahLst/>
              <a:cxnLst/>
              <a:rect l="l" t="t" r="r" b="b"/>
              <a:pathLst>
                <a:path w="25209500" h="16806290">
                  <a:moveTo>
                    <a:pt x="0" y="0"/>
                  </a:moveTo>
                  <a:lnTo>
                    <a:pt x="25209500" y="0"/>
                  </a:lnTo>
                  <a:lnTo>
                    <a:pt x="25209500" y="16806290"/>
                  </a:lnTo>
                  <a:lnTo>
                    <a:pt x="0" y="1680629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6" b="-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1518</Words>
  <Application>Microsoft Office PowerPoint</Application>
  <PresentationFormat>Custom</PresentationFormat>
  <Paragraphs>296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Aptos Bold</vt:lpstr>
      <vt:lpstr>Calibri</vt:lpstr>
      <vt:lpstr>Arial</vt:lpstr>
      <vt:lpstr>Aptos</vt:lpstr>
      <vt:lpstr>Poppins</vt:lpstr>
      <vt:lpstr>Poppins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M9_Diritti dei bambini_Scuola secondaria di primo grado</dc:title>
  <cp:lastModifiedBy>Itzel Gn</cp:lastModifiedBy>
  <cp:revision>3</cp:revision>
  <dcterms:created xsi:type="dcterms:W3CDTF">2006-08-16T00:00:00Z</dcterms:created>
  <dcterms:modified xsi:type="dcterms:W3CDTF">2026-04-08T16:58:32Z</dcterms:modified>
  <dc:identifier>DAHE3_GYp9M</dc:identifier>
</cp:coreProperties>
</file>