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18288000" cy="10287000"/>
  <p:notesSz cx="6858000" cy="9144000"/>
  <p:embeddedFontLst>
    <p:embeddedFont>
      <p:font typeface="Aptos Bold" panose="020B0604020202020204" charset="0"/>
      <p:regular r:id="rId37"/>
    </p:embeddedFont>
    <p:embeddedFont>
      <p:font typeface="Poppins" panose="00000500000000000000" pitchFamily="2" charset="0"/>
      <p:regular r:id="rId38"/>
    </p:embeddedFont>
    <p:embeddedFont>
      <p:font typeface="Poppins Bold" panose="00000800000000000000" charset="0"/>
      <p:regular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1" d="100"/>
          <a:sy n="101" d="100"/>
        </p:scale>
        <p:origin x="654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05553" y="1028700"/>
            <a:ext cx="7780622" cy="3581400"/>
            <a:chOff x="0" y="0"/>
            <a:chExt cx="10374162" cy="4775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374162" cy="4775200"/>
            </a:xfrm>
            <a:custGeom>
              <a:avLst/>
              <a:gdLst/>
              <a:ahLst/>
              <a:cxnLst/>
              <a:rect l="l" t="t" r="r" b="b"/>
              <a:pathLst>
                <a:path w="10374162" h="4775200">
                  <a:moveTo>
                    <a:pt x="0" y="0"/>
                  </a:moveTo>
                  <a:lnTo>
                    <a:pt x="10374162" y="0"/>
                  </a:lnTo>
                  <a:lnTo>
                    <a:pt x="10374162" y="4775200"/>
                  </a:lnTo>
                  <a:lnTo>
                    <a:pt x="0" y="477520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4623" r="-76284" b="-24623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0374162" cy="4765675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8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Mòdul 9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Drets de la infància</a:t>
              </a:r>
            </a:p>
            <a:p>
              <a:pPr algn="ctr">
                <a:lnSpc>
                  <a:spcPts val="5184"/>
                </a:lnSpc>
              </a:pPr>
              <a:endParaRPr lang="en-US" sz="54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endParaRPr>
            </a:p>
            <a:p>
              <a:pPr algn="ctr">
                <a:lnSpc>
                  <a:spcPts val="2430"/>
                </a:lnSpc>
              </a:pPr>
              <a:r>
                <a:rPr lang="en-US" sz="225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drets tinc? Com es viuen en el meu entorn i al món?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0066622" y="1352222"/>
            <a:ext cx="7573077" cy="7582555"/>
          </a:xfrm>
          <a:custGeom>
            <a:avLst/>
            <a:gdLst/>
            <a:ahLst/>
            <a:cxnLst/>
            <a:rect l="l" t="t" r="r" b="b"/>
            <a:pathLst>
              <a:path w="7573077" h="7582555">
                <a:moveTo>
                  <a:pt x="0" y="0"/>
                </a:moveTo>
                <a:lnTo>
                  <a:pt x="7573076" y="0"/>
                </a:lnTo>
                <a:lnTo>
                  <a:pt x="7573076" y="7582556"/>
                </a:lnTo>
                <a:lnTo>
                  <a:pt x="0" y="75825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986703" y="8674921"/>
            <a:ext cx="94183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1r i 2n d’ESO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5880" y="1307783"/>
            <a:ext cx="6903720" cy="4457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Avui explorarem: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3257550" y="2932986"/>
            <a:ext cx="440055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Quins drets tenim com a adolescents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297430" y="2891076"/>
            <a:ext cx="99441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257550" y="4962525"/>
            <a:ext cx="440055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es viuen a l’escola i al món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217420" y="4799886"/>
            <a:ext cx="85725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257550" y="6869149"/>
            <a:ext cx="440055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podem fer per protegir-los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137410" y="6685836"/>
            <a:ext cx="93726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03</a:t>
            </a:r>
          </a:p>
        </p:txBody>
      </p:sp>
      <p:grpSp>
        <p:nvGrpSpPr>
          <p:cNvPr id="9" name="Group 9"/>
          <p:cNvGrpSpPr/>
          <p:nvPr/>
        </p:nvGrpSpPr>
        <p:grpSpPr>
          <a:xfrm rot="5400000">
            <a:off x="9092565" y="-565623"/>
            <a:ext cx="11304270" cy="11750040"/>
            <a:chOff x="0" y="0"/>
            <a:chExt cx="15072360" cy="156667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072361" cy="15467058"/>
            </a:xfrm>
            <a:custGeom>
              <a:avLst/>
              <a:gdLst/>
              <a:ahLst/>
              <a:cxnLst/>
              <a:rect l="l" t="t" r="r" b="b"/>
              <a:pathLst>
                <a:path w="15072361" h="15467058">
                  <a:moveTo>
                    <a:pt x="0" y="0"/>
                  </a:moveTo>
                  <a:lnTo>
                    <a:pt x="15072361" y="0"/>
                  </a:lnTo>
                  <a:lnTo>
                    <a:pt x="15072361" y="12563856"/>
                  </a:lnTo>
                  <a:cubicBezTo>
                    <a:pt x="7536180" y="12563856"/>
                    <a:pt x="7536180" y="17350868"/>
                    <a:pt x="0" y="14631036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808631" y="3474244"/>
            <a:ext cx="7875270" cy="13639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Ningú jutja, ningú es riu dels altres.</a:t>
            </a:r>
          </a:p>
          <a:p>
            <a:pPr marL="361950" lvl="1" indent="-180975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opinió és vàlida.</a:t>
            </a:r>
          </a:p>
          <a:p>
            <a:pPr marL="361950" lvl="1" indent="-180975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Pots participar o escoltar.</a:t>
            </a:r>
          </a:p>
          <a:p>
            <a:pPr marL="361950" lvl="1" indent="-180975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Respectem experiències i emocions.</a:t>
            </a:r>
          </a:p>
          <a:p>
            <a:pPr marL="361950" lvl="1" indent="-180975" algn="l">
              <a:lnSpc>
                <a:spcPts val="216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95848" y="2305050"/>
            <a:ext cx="736092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 aquest mòdul</a:t>
            </a:r>
          </a:p>
        </p:txBody>
      </p:sp>
      <p:grpSp>
        <p:nvGrpSpPr>
          <p:cNvPr id="4" name="Group 4"/>
          <p:cNvGrpSpPr/>
          <p:nvPr/>
        </p:nvGrpSpPr>
        <p:grpSpPr>
          <a:xfrm rot="5400000">
            <a:off x="7215280" y="1293843"/>
            <a:ext cx="12085903" cy="9662928"/>
            <a:chOff x="0" y="0"/>
            <a:chExt cx="13853160" cy="11075886"/>
          </a:xfrm>
        </p:grpSpPr>
        <p:sp>
          <p:nvSpPr>
            <p:cNvPr id="5" name="Freeform 5" descr="A cartoon of a person with her hands on her chin"/>
            <p:cNvSpPr/>
            <p:nvPr/>
          </p:nvSpPr>
          <p:spPr>
            <a:xfrm>
              <a:off x="0" y="0"/>
              <a:ext cx="13853161" cy="11075924"/>
            </a:xfrm>
            <a:custGeom>
              <a:avLst/>
              <a:gdLst/>
              <a:ahLst/>
              <a:cxnLst/>
              <a:rect l="l" t="t" r="r" b="b"/>
              <a:pathLst>
                <a:path w="13853161" h="11075924">
                  <a:moveTo>
                    <a:pt x="0" y="0"/>
                  </a:moveTo>
                  <a:lnTo>
                    <a:pt x="13853161" y="0"/>
                  </a:lnTo>
                  <a:lnTo>
                    <a:pt x="13853161" y="11075924"/>
                  </a:lnTo>
                  <a:lnTo>
                    <a:pt x="0" y="110759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400" t="-68984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3829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549245" y="1849088"/>
            <a:ext cx="757813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Dia 1. Descobrir els drets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875709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Imatge oculta i lectura crítica</a:t>
            </a: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6232674" y="-2002050"/>
            <a:ext cx="10287000" cy="14504460"/>
            <a:chOff x="0" y="0"/>
            <a:chExt cx="13716000" cy="19339281"/>
          </a:xfrm>
        </p:grpSpPr>
        <p:sp>
          <p:nvSpPr>
            <p:cNvPr id="3" name="Freeform 3" descr="A map of a town  AI-generated content may be incorrect."/>
            <p:cNvSpPr/>
            <p:nvPr/>
          </p:nvSpPr>
          <p:spPr>
            <a:xfrm>
              <a:off x="0" y="0"/>
              <a:ext cx="13716000" cy="19339306"/>
            </a:xfrm>
            <a:custGeom>
              <a:avLst/>
              <a:gdLst/>
              <a:ahLst/>
              <a:cxnLst/>
              <a:rect l="l" t="t" r="r" b="b"/>
              <a:pathLst>
                <a:path w="13716000" h="19339306">
                  <a:moveTo>
                    <a:pt x="0" y="0"/>
                  </a:moveTo>
                  <a:lnTo>
                    <a:pt x="13716000" y="0"/>
                  </a:lnTo>
                  <a:lnTo>
                    <a:pt x="13716000" y="19339306"/>
                  </a:lnTo>
                  <a:lnTo>
                    <a:pt x="0" y="193393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95" b="-24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-101105" y="0"/>
            <a:ext cx="13709322" cy="10287000"/>
            <a:chOff x="0" y="0"/>
            <a:chExt cx="3610686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610685" cy="2709333"/>
            </a:xfrm>
            <a:custGeom>
              <a:avLst/>
              <a:gdLst/>
              <a:ahLst/>
              <a:cxnLst/>
              <a:rect l="l" t="t" r="r" b="b"/>
              <a:pathLst>
                <a:path w="3610685" h="2709333">
                  <a:moveTo>
                    <a:pt x="0" y="0"/>
                  </a:moveTo>
                  <a:lnTo>
                    <a:pt x="3610685" y="0"/>
                  </a:lnTo>
                  <a:lnTo>
                    <a:pt x="361068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3610686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 rot="-10800000">
            <a:off x="1348740" y="0"/>
            <a:ext cx="13709322" cy="10287000"/>
            <a:chOff x="0" y="0"/>
            <a:chExt cx="3610686" cy="270933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10685" cy="2709333"/>
            </a:xfrm>
            <a:custGeom>
              <a:avLst/>
              <a:gdLst/>
              <a:ahLst/>
              <a:cxnLst/>
              <a:rect l="l" t="t" r="r" b="b"/>
              <a:pathLst>
                <a:path w="3610685" h="2709333">
                  <a:moveTo>
                    <a:pt x="0" y="0"/>
                  </a:moveTo>
                  <a:lnTo>
                    <a:pt x="3610685" y="0"/>
                  </a:lnTo>
                  <a:lnTo>
                    <a:pt x="3610685" y="2709333"/>
                  </a:lnTo>
                  <a:lnTo>
                    <a:pt x="0" y="2709333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3610686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519289" y="2206469"/>
            <a:ext cx="5379859" cy="2430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farem:</a:t>
            </a:r>
          </a:p>
          <a:p>
            <a:pPr marL="133350" lvl="1" indent="-66675" algn="l">
              <a:lnSpc>
                <a:spcPts val="216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19101" lvl="1" indent="-209550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Observar la imatge en silenci.</a:t>
            </a:r>
          </a:p>
          <a:p>
            <a:pPr marL="419101" lvl="1" indent="-209550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 primeres impressions i emocions.</a:t>
            </a:r>
          </a:p>
          <a:p>
            <a:pPr marL="419101" lvl="1" indent="-209550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Detectar senyals de desigualtat, pressió o bon tracte.</a:t>
            </a:r>
          </a:p>
          <a:p>
            <a:pPr marL="419101" lvl="1" indent="-209550" algn="l">
              <a:lnSpc>
                <a:spcPts val="216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Relacionar l’escena amb experiències reals.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679812" y="6633227"/>
            <a:ext cx="5463540" cy="6874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40"/>
              </a:lnSpc>
            </a:pPr>
            <a:r>
              <a:rPr lang="en-US" sz="294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Si estiguessis a l’escena, com et sentiries?</a:t>
            </a: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864481" y="0"/>
            <a:ext cx="14559029" cy="10287000"/>
            <a:chOff x="0" y="0"/>
            <a:chExt cx="19412039" cy="13716000"/>
          </a:xfrm>
        </p:grpSpPr>
        <p:sp>
          <p:nvSpPr>
            <p:cNvPr id="3" name="Freeform 3" descr="A cartoon of a town  AI-generated content may be incorrect."/>
            <p:cNvSpPr/>
            <p:nvPr/>
          </p:nvSpPr>
          <p:spPr>
            <a:xfrm>
              <a:off x="0" y="0"/>
              <a:ext cx="19412077" cy="13716000"/>
            </a:xfrm>
            <a:custGeom>
              <a:avLst/>
              <a:gdLst/>
              <a:ahLst/>
              <a:cxnLst/>
              <a:rect l="l" t="t" r="r" b="b"/>
              <a:pathLst>
                <a:path w="19412077" h="13716000">
                  <a:moveTo>
                    <a:pt x="0" y="0"/>
                  </a:moveTo>
                  <a:lnTo>
                    <a:pt x="19412077" y="0"/>
                  </a:lnTo>
                  <a:lnTo>
                    <a:pt x="19412077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2" r="-2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2343750"/>
            <a:ext cx="19133820" cy="13201050"/>
            <a:chOff x="0" y="0"/>
            <a:chExt cx="25511760" cy="1760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601437"/>
            </a:xfrm>
            <a:custGeom>
              <a:avLst/>
              <a:gdLst/>
              <a:ahLst/>
              <a:cxnLst/>
              <a:rect l="l" t="t" r="r" b="b"/>
              <a:pathLst>
                <a:path w="25511761" h="17601437">
                  <a:moveTo>
                    <a:pt x="0" y="8800719"/>
                  </a:moveTo>
                  <a:cubicBezTo>
                    <a:pt x="0" y="3940175"/>
                    <a:pt x="5711063" y="0"/>
                    <a:pt x="12755880" y="0"/>
                  </a:cubicBezTo>
                  <a:cubicBezTo>
                    <a:pt x="19800698" y="0"/>
                    <a:pt x="25511761" y="3940175"/>
                    <a:pt x="25511761" y="8800719"/>
                  </a:cubicBezTo>
                  <a:cubicBezTo>
                    <a:pt x="25511761" y="13661262"/>
                    <a:pt x="19800698" y="17601437"/>
                    <a:pt x="12755880" y="17601437"/>
                  </a:cubicBezTo>
                  <a:cubicBezTo>
                    <a:pt x="5711063" y="17601437"/>
                    <a:pt x="0" y="13661137"/>
                    <a:pt x="0" y="8800719"/>
                  </a:cubicBezTo>
                  <a:close/>
                </a:path>
              </a:pathLst>
            </a:custGeom>
            <a:solidFill>
              <a:srgbClr val="51B264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48668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052730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Identifiquem drets en escenes</a:t>
            </a: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499204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Llista visible de drets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paper continu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397465"/>
            <a:ext cx="592836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Analitzar imatges reals.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quin dret podria estar en joc.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Justificar-ho amb evidències visuals.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Debatre en parelles i després en grup.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 rot="-1311960">
            <a:off x="9906000" y="1754191"/>
            <a:ext cx="4434840" cy="6652260"/>
            <a:chOff x="0" y="0"/>
            <a:chExt cx="5913120" cy="8869680"/>
          </a:xfrm>
        </p:grpSpPr>
        <p:sp>
          <p:nvSpPr>
            <p:cNvPr id="5" name="Freeform 5" descr="A person washing dishes in a sink  AI-generated content may be incorrect."/>
            <p:cNvSpPr/>
            <p:nvPr/>
          </p:nvSpPr>
          <p:spPr>
            <a:xfrm>
              <a:off x="0" y="0"/>
              <a:ext cx="5913120" cy="8869680"/>
            </a:xfrm>
            <a:custGeom>
              <a:avLst/>
              <a:gdLst/>
              <a:ahLst/>
              <a:cxnLst/>
              <a:rect l="l" t="t" r="r" b="b"/>
              <a:pathLst>
                <a:path w="5913120" h="8869680">
                  <a:moveTo>
                    <a:pt x="0" y="0"/>
                  </a:moveTo>
                  <a:lnTo>
                    <a:pt x="5913120" y="0"/>
                  </a:lnTo>
                  <a:lnTo>
                    <a:pt x="5913120" y="8869680"/>
                  </a:lnTo>
                  <a:lnTo>
                    <a:pt x="0" y="8869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826751" y="5426040"/>
            <a:ext cx="5514089" cy="3676059"/>
            <a:chOff x="0" y="0"/>
            <a:chExt cx="7352119" cy="4901413"/>
          </a:xfrm>
        </p:grpSpPr>
        <p:sp>
          <p:nvSpPr>
            <p:cNvPr id="7" name="Freeform 7" descr="A child with books on stairs  AI-generated content may be incorrect."/>
            <p:cNvSpPr/>
            <p:nvPr/>
          </p:nvSpPr>
          <p:spPr>
            <a:xfrm>
              <a:off x="0" y="0"/>
              <a:ext cx="7352157" cy="4901438"/>
            </a:xfrm>
            <a:custGeom>
              <a:avLst/>
              <a:gdLst/>
              <a:ahLst/>
              <a:cxnLst/>
              <a:rect l="l" t="t" r="r" b="b"/>
              <a:pathLst>
                <a:path w="7352157" h="4901438">
                  <a:moveTo>
                    <a:pt x="0" y="0"/>
                  </a:moveTo>
                  <a:lnTo>
                    <a:pt x="7352157" y="0"/>
                  </a:lnTo>
                  <a:lnTo>
                    <a:pt x="7352157" y="4901438"/>
                  </a:lnTo>
                  <a:lnTo>
                    <a:pt x="0" y="49014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6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9562" y="-463553"/>
            <a:ext cx="18907125" cy="12604747"/>
            <a:chOff x="0" y="0"/>
            <a:chExt cx="25209500" cy="16806329"/>
          </a:xfrm>
        </p:grpSpPr>
        <p:sp>
          <p:nvSpPr>
            <p:cNvPr id="3" name="Freeform 3" descr="A child with books on stairs  AI-generated content may be incorrect."/>
            <p:cNvSpPr/>
            <p:nvPr/>
          </p:nvSpPr>
          <p:spPr>
            <a:xfrm>
              <a:off x="0" y="0"/>
              <a:ext cx="25209500" cy="16806290"/>
            </a:xfrm>
            <a:custGeom>
              <a:avLst/>
              <a:gdLst/>
              <a:ahLst/>
              <a:cxnLst/>
              <a:rect l="l" t="t" r="r" b="b"/>
              <a:pathLst>
                <a:path w="25209500" h="16806290">
                  <a:moveTo>
                    <a:pt x="0" y="0"/>
                  </a:moveTo>
                  <a:lnTo>
                    <a:pt x="25209500" y="0"/>
                  </a:lnTo>
                  <a:lnTo>
                    <a:pt x="25209500" y="16806290"/>
                  </a:lnTo>
                  <a:lnTo>
                    <a:pt x="0" y="16806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09562" y="-463553"/>
            <a:ext cx="18907125" cy="12604747"/>
            <a:chOff x="0" y="0"/>
            <a:chExt cx="25209500" cy="16806329"/>
          </a:xfrm>
        </p:grpSpPr>
        <p:sp>
          <p:nvSpPr>
            <p:cNvPr id="3" name="Freeform 3" descr="A child with books on stairs  AI-generated content may be incorrect."/>
            <p:cNvSpPr/>
            <p:nvPr/>
          </p:nvSpPr>
          <p:spPr>
            <a:xfrm>
              <a:off x="0" y="0"/>
              <a:ext cx="25209500" cy="16806290"/>
            </a:xfrm>
            <a:custGeom>
              <a:avLst/>
              <a:gdLst/>
              <a:ahLst/>
              <a:cxnLst/>
              <a:rect l="l" t="t" r="r" b="b"/>
              <a:pathLst>
                <a:path w="25209500" h="16806290">
                  <a:moveTo>
                    <a:pt x="0" y="0"/>
                  </a:moveTo>
                  <a:lnTo>
                    <a:pt x="25209500" y="0"/>
                  </a:lnTo>
                  <a:lnTo>
                    <a:pt x="25209500" y="16806290"/>
                  </a:lnTo>
                  <a:lnTo>
                    <a:pt x="0" y="1680629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6" b="-6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398443" y="-897255"/>
            <a:ext cx="8199120" cy="13472160"/>
            <a:chOff x="0" y="0"/>
            <a:chExt cx="10932160" cy="1796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32160" cy="17962880"/>
            </a:xfrm>
            <a:custGeom>
              <a:avLst/>
              <a:gdLst/>
              <a:ahLst/>
              <a:cxnLst/>
              <a:rect l="l" t="t" r="r" b="b"/>
              <a:pathLst>
                <a:path w="10932160" h="17962880">
                  <a:moveTo>
                    <a:pt x="0" y="0"/>
                  </a:moveTo>
                  <a:lnTo>
                    <a:pt x="10932160" y="0"/>
                  </a:lnTo>
                  <a:lnTo>
                    <a:pt x="10932160" y="17962880"/>
                  </a:lnTo>
                  <a:lnTo>
                    <a:pt x="0" y="179628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494520" y="-726918"/>
            <a:ext cx="8957894" cy="13472160"/>
            <a:chOff x="0" y="0"/>
            <a:chExt cx="11943859" cy="179628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943859" cy="17962880"/>
            </a:xfrm>
            <a:custGeom>
              <a:avLst/>
              <a:gdLst/>
              <a:ahLst/>
              <a:cxnLst/>
              <a:rect l="l" t="t" r="r" b="b"/>
              <a:pathLst>
                <a:path w="11943859" h="17962880">
                  <a:moveTo>
                    <a:pt x="0" y="0"/>
                  </a:moveTo>
                  <a:lnTo>
                    <a:pt x="11943859" y="0"/>
                  </a:lnTo>
                  <a:lnTo>
                    <a:pt x="11943859" y="17962880"/>
                  </a:lnTo>
                  <a:lnTo>
                    <a:pt x="0" y="179628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352722" y="1652273"/>
            <a:ext cx="829056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 dret es vulnera?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556682" y="4191152"/>
            <a:ext cx="58826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hauria de canviar perquè aquest dret es respecti?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811000" y="7689999"/>
            <a:ext cx="588264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 podria intervenir i de quina manera?</a:t>
            </a: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718" y="-897255"/>
            <a:ext cx="11422380" cy="17133570"/>
            <a:chOff x="0" y="0"/>
            <a:chExt cx="15229840" cy="22844760"/>
          </a:xfrm>
        </p:grpSpPr>
        <p:sp>
          <p:nvSpPr>
            <p:cNvPr id="3" name="Freeform 3" descr="A person working on a wood surface  AI-generated content may be incorrect."/>
            <p:cNvSpPr/>
            <p:nvPr/>
          </p:nvSpPr>
          <p:spPr>
            <a:xfrm>
              <a:off x="0" y="0"/>
              <a:ext cx="15229839" cy="22844761"/>
            </a:xfrm>
            <a:custGeom>
              <a:avLst/>
              <a:gdLst/>
              <a:ahLst/>
              <a:cxnLst/>
              <a:rect l="l" t="t" r="r" b="b"/>
              <a:pathLst>
                <a:path w="15229839" h="22844761">
                  <a:moveTo>
                    <a:pt x="0" y="0"/>
                  </a:moveTo>
                  <a:lnTo>
                    <a:pt x="15229839" y="0"/>
                  </a:lnTo>
                  <a:lnTo>
                    <a:pt x="15229839" y="22844761"/>
                  </a:lnTo>
                  <a:lnTo>
                    <a:pt x="0" y="228447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6822757" y="-897255"/>
            <a:ext cx="4608195" cy="13472160"/>
            <a:chOff x="0" y="0"/>
            <a:chExt cx="6144260" cy="1796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6144260" cy="17962880"/>
            </a:xfrm>
            <a:custGeom>
              <a:avLst/>
              <a:gdLst/>
              <a:ahLst/>
              <a:cxnLst/>
              <a:rect l="l" t="t" r="r" b="b"/>
              <a:pathLst>
                <a:path w="6144260" h="17962880">
                  <a:moveTo>
                    <a:pt x="0" y="0"/>
                  </a:moveTo>
                  <a:lnTo>
                    <a:pt x="6144260" y="0"/>
                  </a:lnTo>
                  <a:lnTo>
                    <a:pt x="6144260" y="17962880"/>
                  </a:lnTo>
                  <a:lnTo>
                    <a:pt x="0" y="179628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352722" y="1652273"/>
            <a:ext cx="829056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 dret es vulnera?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556682" y="4191152"/>
            <a:ext cx="58826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hauria de canviar perquè </a:t>
            </a: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aquest dret es respecti?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811000" y="7689999"/>
            <a:ext cx="588264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 podria intervenir i de quina manera?</a:t>
            </a: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2890" y="-228600"/>
            <a:ext cx="18657570" cy="12438383"/>
            <a:chOff x="0" y="0"/>
            <a:chExt cx="24876760" cy="16584511"/>
          </a:xfrm>
        </p:grpSpPr>
        <p:sp>
          <p:nvSpPr>
            <p:cNvPr id="3" name="Freeform 3" descr="A person walking on a path  AI-generated content may be incorrect."/>
            <p:cNvSpPr/>
            <p:nvPr/>
          </p:nvSpPr>
          <p:spPr>
            <a:xfrm>
              <a:off x="0" y="0"/>
              <a:ext cx="24876761" cy="16584549"/>
            </a:xfrm>
            <a:custGeom>
              <a:avLst/>
              <a:gdLst/>
              <a:ahLst/>
              <a:cxnLst/>
              <a:rect l="l" t="t" r="r" b="b"/>
              <a:pathLst>
                <a:path w="24876761" h="16584549">
                  <a:moveTo>
                    <a:pt x="0" y="0"/>
                  </a:moveTo>
                  <a:lnTo>
                    <a:pt x="24876761" y="0"/>
                  </a:lnTo>
                  <a:lnTo>
                    <a:pt x="24876761" y="16584549"/>
                  </a:lnTo>
                  <a:lnTo>
                    <a:pt x="0" y="16584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62890" y="-228600"/>
            <a:ext cx="18657570" cy="12438383"/>
            <a:chOff x="0" y="0"/>
            <a:chExt cx="24876760" cy="16584511"/>
          </a:xfrm>
        </p:grpSpPr>
        <p:sp>
          <p:nvSpPr>
            <p:cNvPr id="3" name="Freeform 3" descr="A person walking on a path  AI-generated content may be incorrect."/>
            <p:cNvSpPr/>
            <p:nvPr/>
          </p:nvSpPr>
          <p:spPr>
            <a:xfrm>
              <a:off x="0" y="0"/>
              <a:ext cx="24876761" cy="16584549"/>
            </a:xfrm>
            <a:custGeom>
              <a:avLst/>
              <a:gdLst/>
              <a:ahLst/>
              <a:cxnLst/>
              <a:rect l="l" t="t" r="r" b="b"/>
              <a:pathLst>
                <a:path w="24876761" h="16584549">
                  <a:moveTo>
                    <a:pt x="0" y="0"/>
                  </a:moveTo>
                  <a:lnTo>
                    <a:pt x="24876761" y="0"/>
                  </a:lnTo>
                  <a:lnTo>
                    <a:pt x="24876761" y="16584549"/>
                  </a:lnTo>
                  <a:lnTo>
                    <a:pt x="0" y="165845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0398443" y="-897255"/>
            <a:ext cx="8199120" cy="13472160"/>
            <a:chOff x="0" y="0"/>
            <a:chExt cx="10932160" cy="179628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0932160" cy="17962880"/>
            </a:xfrm>
            <a:custGeom>
              <a:avLst/>
              <a:gdLst/>
              <a:ahLst/>
              <a:cxnLst/>
              <a:rect l="l" t="t" r="r" b="b"/>
              <a:pathLst>
                <a:path w="10932160" h="17962880">
                  <a:moveTo>
                    <a:pt x="0" y="0"/>
                  </a:moveTo>
                  <a:lnTo>
                    <a:pt x="10932160" y="0"/>
                  </a:lnTo>
                  <a:lnTo>
                    <a:pt x="10932160" y="17962880"/>
                  </a:lnTo>
                  <a:lnTo>
                    <a:pt x="0" y="179628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100000"/>
                  </a:srgbClr>
                </a:gs>
                <a:gs pos="80000">
                  <a:srgbClr val="FFFFFF">
                    <a:alpha val="51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10800000"/>
            </a:gra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0352722" y="1652273"/>
            <a:ext cx="8290560" cy="581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 dret es vulnera?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1556682" y="4191152"/>
            <a:ext cx="588264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Què hauria de canviar perquè aquest dret es respecti?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811000" y="7689999"/>
            <a:ext cx="588264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Qui podria intervenir i de quina manera?</a:t>
            </a:r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2343750"/>
            <a:ext cx="19133820" cy="13201050"/>
            <a:chOff x="0" y="0"/>
            <a:chExt cx="25511760" cy="17601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601437"/>
            </a:xfrm>
            <a:custGeom>
              <a:avLst/>
              <a:gdLst/>
              <a:ahLst/>
              <a:cxnLst/>
              <a:rect l="l" t="t" r="r" b="b"/>
              <a:pathLst>
                <a:path w="25511761" h="17601437">
                  <a:moveTo>
                    <a:pt x="0" y="8800719"/>
                  </a:moveTo>
                  <a:cubicBezTo>
                    <a:pt x="0" y="3940175"/>
                    <a:pt x="5711063" y="0"/>
                    <a:pt x="12755880" y="0"/>
                  </a:cubicBezTo>
                  <a:cubicBezTo>
                    <a:pt x="19800698" y="0"/>
                    <a:pt x="25511761" y="3940175"/>
                    <a:pt x="25511761" y="8800719"/>
                  </a:cubicBezTo>
                  <a:cubicBezTo>
                    <a:pt x="25511761" y="13661262"/>
                    <a:pt x="19800698" y="17601437"/>
                    <a:pt x="12755880" y="17601437"/>
                  </a:cubicBezTo>
                  <a:cubicBezTo>
                    <a:pt x="5711063" y="17601437"/>
                    <a:pt x="0" y="13661137"/>
                    <a:pt x="0" y="880071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48668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089113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Dilemes ètics de la vida quotidiana</a:t>
            </a: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072409"/>
            <a:ext cx="5562600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amb dilemes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per recollir idees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722120" y="5160645"/>
            <a:ext cx="5928360" cy="338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Llegir dilemes reals de l’entorn adolescent.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el dret implicat.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Explorar opcions i conseqüències.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un mini debat argumentat.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7269794" y="1608058"/>
            <a:ext cx="9996811" cy="10287000"/>
            <a:chOff x="0" y="0"/>
            <a:chExt cx="13329082" cy="13716000"/>
          </a:xfrm>
        </p:grpSpPr>
        <p:sp>
          <p:nvSpPr>
            <p:cNvPr id="5" name="Freeform 5" descr="A cartoon of a child with his finger on his face  AI-generated content may be incorrect."/>
            <p:cNvSpPr/>
            <p:nvPr/>
          </p:nvSpPr>
          <p:spPr>
            <a:xfrm>
              <a:off x="0" y="0"/>
              <a:ext cx="13329031" cy="13716000"/>
            </a:xfrm>
            <a:custGeom>
              <a:avLst/>
              <a:gdLst/>
              <a:ahLst/>
              <a:cxnLst/>
              <a:rect l="l" t="t" r="r" b="b"/>
              <a:pathLst>
                <a:path w="13329031" h="13716000">
                  <a:moveTo>
                    <a:pt x="0" y="0"/>
                  </a:moveTo>
                  <a:lnTo>
                    <a:pt x="13329031" y="0"/>
                  </a:lnTo>
                  <a:lnTo>
                    <a:pt x="13329031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106714" y="1836658"/>
            <a:ext cx="397764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Quina opció seria més justa i per què?</a:t>
            </a:r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14057" y="2629852"/>
            <a:ext cx="5621655" cy="5027295"/>
            <a:chOff x="0" y="0"/>
            <a:chExt cx="1480600" cy="13240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0601" cy="1324061"/>
            </a:xfrm>
            <a:custGeom>
              <a:avLst/>
              <a:gdLst/>
              <a:ahLst/>
              <a:cxnLst/>
              <a:rect l="l" t="t" r="r" b="b"/>
              <a:pathLst>
                <a:path w="1480601" h="1324061">
                  <a:moveTo>
                    <a:pt x="41315" y="0"/>
                  </a:moveTo>
                  <a:lnTo>
                    <a:pt x="1439286" y="0"/>
                  </a:lnTo>
                  <a:cubicBezTo>
                    <a:pt x="1450243" y="0"/>
                    <a:pt x="1460752" y="4353"/>
                    <a:pt x="1468500" y="12101"/>
                  </a:cubicBezTo>
                  <a:cubicBezTo>
                    <a:pt x="1476248" y="19849"/>
                    <a:pt x="1480601" y="30357"/>
                    <a:pt x="1480601" y="41315"/>
                  </a:cubicBezTo>
                  <a:lnTo>
                    <a:pt x="1480601" y="1282746"/>
                  </a:lnTo>
                  <a:cubicBezTo>
                    <a:pt x="1480601" y="1293704"/>
                    <a:pt x="1476248" y="1304212"/>
                    <a:pt x="1468500" y="1311960"/>
                  </a:cubicBezTo>
                  <a:cubicBezTo>
                    <a:pt x="1460752" y="1319708"/>
                    <a:pt x="1450243" y="1324061"/>
                    <a:pt x="1439286" y="1324061"/>
                  </a:cubicBezTo>
                  <a:lnTo>
                    <a:pt x="41315" y="1324061"/>
                  </a:lnTo>
                  <a:cubicBezTo>
                    <a:pt x="30357" y="1324061"/>
                    <a:pt x="19849" y="1319708"/>
                    <a:pt x="12101" y="1311960"/>
                  </a:cubicBezTo>
                  <a:cubicBezTo>
                    <a:pt x="4353" y="1304212"/>
                    <a:pt x="0" y="1293704"/>
                    <a:pt x="0" y="1282746"/>
                  </a:cubicBezTo>
                  <a:lnTo>
                    <a:pt x="0" y="41315"/>
                  </a:lnTo>
                  <a:cubicBezTo>
                    <a:pt x="0" y="30357"/>
                    <a:pt x="4353" y="19849"/>
                    <a:pt x="12101" y="12101"/>
                  </a:cubicBezTo>
                  <a:cubicBezTo>
                    <a:pt x="19849" y="4353"/>
                    <a:pt x="30357" y="0"/>
                    <a:pt x="41315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480600" cy="134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classe, sempre trien les mateixes persones per representar el grup i a altres mai no els donen l’oportunitat.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306050" y="1080278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Quins drets estan implicats?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456420" y="996458"/>
            <a:ext cx="99441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28020" y="1782913"/>
            <a:ext cx="556260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Igualtat / No discriminació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Participació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Educació justa i inclusiva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15450" y="3733324"/>
            <a:ext cx="7075170" cy="1813808"/>
            <a:chOff x="0" y="0"/>
            <a:chExt cx="9433560" cy="2418410"/>
          </a:xfrm>
        </p:grpSpPr>
        <p:sp>
          <p:nvSpPr>
            <p:cNvPr id="9" name="TextBox 9"/>
            <p:cNvSpPr txBox="1"/>
            <p:nvPr/>
          </p:nvSpPr>
          <p:spPr>
            <a:xfrm>
              <a:off x="1320800" y="3238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On apareix el conflicte ètic?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14300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16760" y="764235"/>
              <a:ext cx="741680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Sempre es prioritzen les mateixes persones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vulnera el principi de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justícia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normalitza l’exclusió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235440" y="6680759"/>
            <a:ext cx="7833360" cy="2199111"/>
            <a:chOff x="0" y="0"/>
            <a:chExt cx="10444480" cy="2932148"/>
          </a:xfrm>
        </p:grpSpPr>
        <p:sp>
          <p:nvSpPr>
            <p:cNvPr id="13" name="TextBox 13"/>
            <p:cNvSpPr txBox="1"/>
            <p:nvPr/>
          </p:nvSpPr>
          <p:spPr>
            <a:xfrm>
              <a:off x="1427480" y="57785"/>
              <a:ext cx="859028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Quines opcions tindria la persona afectada?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24968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123440" y="871573"/>
              <a:ext cx="8321040" cy="206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Expressar com se sent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Demanar una oportunitat directament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Buscar suport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Reflexionar col·lectivament</a:t>
              </a:r>
            </a:p>
            <a:p>
              <a:pPr marL="361950" lvl="1" indent="-180975" algn="l">
                <a:lnSpc>
                  <a:spcPts val="2400"/>
                </a:lnSpc>
              </a:pPr>
              <a:endPara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15846" y="2629852"/>
            <a:ext cx="5621655" cy="5027295"/>
            <a:chOff x="0" y="0"/>
            <a:chExt cx="1480600" cy="13240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0601" cy="1324061"/>
            </a:xfrm>
            <a:custGeom>
              <a:avLst/>
              <a:gdLst/>
              <a:ahLst/>
              <a:cxnLst/>
              <a:rect l="l" t="t" r="r" b="b"/>
              <a:pathLst>
                <a:path w="1480601" h="1324061">
                  <a:moveTo>
                    <a:pt x="41315" y="0"/>
                  </a:moveTo>
                  <a:lnTo>
                    <a:pt x="1439286" y="0"/>
                  </a:lnTo>
                  <a:cubicBezTo>
                    <a:pt x="1450243" y="0"/>
                    <a:pt x="1460752" y="4353"/>
                    <a:pt x="1468500" y="12101"/>
                  </a:cubicBezTo>
                  <a:cubicBezTo>
                    <a:pt x="1476248" y="19849"/>
                    <a:pt x="1480601" y="30357"/>
                    <a:pt x="1480601" y="41315"/>
                  </a:cubicBezTo>
                  <a:lnTo>
                    <a:pt x="1480601" y="1282746"/>
                  </a:lnTo>
                  <a:cubicBezTo>
                    <a:pt x="1480601" y="1293704"/>
                    <a:pt x="1476248" y="1304212"/>
                    <a:pt x="1468500" y="1311960"/>
                  </a:cubicBezTo>
                  <a:cubicBezTo>
                    <a:pt x="1460752" y="1319708"/>
                    <a:pt x="1450243" y="1324061"/>
                    <a:pt x="1439286" y="1324061"/>
                  </a:cubicBezTo>
                  <a:lnTo>
                    <a:pt x="41315" y="1324061"/>
                  </a:lnTo>
                  <a:cubicBezTo>
                    <a:pt x="30357" y="1324061"/>
                    <a:pt x="19849" y="1319708"/>
                    <a:pt x="12101" y="1311960"/>
                  </a:cubicBezTo>
                  <a:cubicBezTo>
                    <a:pt x="4353" y="1304212"/>
                    <a:pt x="0" y="1293704"/>
                    <a:pt x="0" y="1282746"/>
                  </a:cubicBezTo>
                  <a:lnTo>
                    <a:pt x="0" y="41315"/>
                  </a:lnTo>
                  <a:cubicBezTo>
                    <a:pt x="0" y="30357"/>
                    <a:pt x="4353" y="19849"/>
                    <a:pt x="12101" y="12101"/>
                  </a:cubicBezTo>
                  <a:cubicBezTo>
                    <a:pt x="19849" y="4353"/>
                    <a:pt x="30357" y="0"/>
                    <a:pt x="41315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480600" cy="134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Fan bromes “de broma”, però sempre sobre la mateixa persona i ja no semblen gracioses.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306050" y="961615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 dret/s estan implicats?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456420" y="873985"/>
            <a:ext cx="99441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28020" y="1515618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Respecte i dignitat personal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Igualtat i no-discriminació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Entorn segur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Integritat moral i emocional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15450" y="3407854"/>
            <a:ext cx="7433310" cy="2224611"/>
            <a:chOff x="0" y="0"/>
            <a:chExt cx="9911080" cy="2966148"/>
          </a:xfrm>
        </p:grpSpPr>
        <p:sp>
          <p:nvSpPr>
            <p:cNvPr id="9" name="TextBox 9"/>
            <p:cNvSpPr txBox="1"/>
            <p:nvPr/>
          </p:nvSpPr>
          <p:spPr>
            <a:xfrm>
              <a:off x="13208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On apareix el conflicte ètic?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14300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16760" y="905574"/>
              <a:ext cx="7894320" cy="206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Bromes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unidireccionals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justifica el dany dient que és “només una broma”.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 prioritza la diversió pròpia davant del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benestar d’una persona concreta.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235440" y="6695551"/>
            <a:ext cx="7833360" cy="2004927"/>
            <a:chOff x="0" y="0"/>
            <a:chExt cx="10444480" cy="2673236"/>
          </a:xfrm>
        </p:grpSpPr>
        <p:sp>
          <p:nvSpPr>
            <p:cNvPr id="13" name="TextBox 13"/>
            <p:cNvSpPr txBox="1"/>
            <p:nvPr/>
          </p:nvSpPr>
          <p:spPr>
            <a:xfrm>
              <a:off x="1427480" y="67945"/>
              <a:ext cx="859028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Quines opcions tindria la persona afectada?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24968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2123440" y="1019061"/>
              <a:ext cx="832104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Dir clarament que li molesta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Demanar suport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Allunyar-se de la situació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Sol·licitar mediació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213497" y="2629852"/>
            <a:ext cx="5621655" cy="5027295"/>
            <a:chOff x="0" y="0"/>
            <a:chExt cx="1480600" cy="13240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80601" cy="1324061"/>
            </a:xfrm>
            <a:custGeom>
              <a:avLst/>
              <a:gdLst/>
              <a:ahLst/>
              <a:cxnLst/>
              <a:rect l="l" t="t" r="r" b="b"/>
              <a:pathLst>
                <a:path w="1480601" h="1324061">
                  <a:moveTo>
                    <a:pt x="41315" y="0"/>
                  </a:moveTo>
                  <a:lnTo>
                    <a:pt x="1439286" y="0"/>
                  </a:lnTo>
                  <a:cubicBezTo>
                    <a:pt x="1450243" y="0"/>
                    <a:pt x="1460752" y="4353"/>
                    <a:pt x="1468500" y="12101"/>
                  </a:cubicBezTo>
                  <a:cubicBezTo>
                    <a:pt x="1476248" y="19849"/>
                    <a:pt x="1480601" y="30357"/>
                    <a:pt x="1480601" y="41315"/>
                  </a:cubicBezTo>
                  <a:lnTo>
                    <a:pt x="1480601" y="1282746"/>
                  </a:lnTo>
                  <a:cubicBezTo>
                    <a:pt x="1480601" y="1293704"/>
                    <a:pt x="1476248" y="1304212"/>
                    <a:pt x="1468500" y="1311960"/>
                  </a:cubicBezTo>
                  <a:cubicBezTo>
                    <a:pt x="1460752" y="1319708"/>
                    <a:pt x="1450243" y="1324061"/>
                    <a:pt x="1439286" y="1324061"/>
                  </a:cubicBezTo>
                  <a:lnTo>
                    <a:pt x="41315" y="1324061"/>
                  </a:lnTo>
                  <a:cubicBezTo>
                    <a:pt x="30357" y="1324061"/>
                    <a:pt x="19849" y="1319708"/>
                    <a:pt x="12101" y="1311960"/>
                  </a:cubicBezTo>
                  <a:cubicBezTo>
                    <a:pt x="4353" y="1304212"/>
                    <a:pt x="0" y="1293704"/>
                    <a:pt x="0" y="1282746"/>
                  </a:cubicBezTo>
                  <a:lnTo>
                    <a:pt x="0" y="41315"/>
                  </a:lnTo>
                  <a:cubicBezTo>
                    <a:pt x="0" y="30357"/>
                    <a:pt x="4353" y="19849"/>
                    <a:pt x="12101" y="12101"/>
                  </a:cubicBezTo>
                  <a:cubicBezTo>
                    <a:pt x="19849" y="4353"/>
                    <a:pt x="30357" y="0"/>
                    <a:pt x="4131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480600" cy="134311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99"/>
                </a:lnSpc>
              </a:pPr>
              <a:r>
                <a:rPr lang="en-US" sz="2999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 estudiant s’endarrereix en els treballs perquè no té accés als mateixos recursos que els altres.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306050" y="979437"/>
            <a:ext cx="6084570" cy="333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Quins drets estan implicats?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456420" y="872757"/>
            <a:ext cx="994410" cy="8333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>
                <a:solidFill>
                  <a:srgbClr val="51B2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828020" y="1533439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Igualtat d’oportunitats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Educació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discriminació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Tracte just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9315450" y="3497637"/>
            <a:ext cx="7955280" cy="2243661"/>
            <a:chOff x="0" y="0"/>
            <a:chExt cx="10607040" cy="2991548"/>
          </a:xfrm>
        </p:grpSpPr>
        <p:sp>
          <p:nvSpPr>
            <p:cNvPr id="9" name="TextBox 9"/>
            <p:cNvSpPr txBox="1"/>
            <p:nvPr/>
          </p:nvSpPr>
          <p:spPr>
            <a:xfrm>
              <a:off x="1320800" y="67945"/>
              <a:ext cx="81127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On apareix el conflicte ètic?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14300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2016760" y="930973"/>
              <a:ext cx="8590280" cy="206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S’exigeix el mateix resultat a tothom sense considerar que 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 tots parteixen de les mateixes condicions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  <a:p>
              <a:pPr marL="361950" lvl="1" indent="-180975" algn="l">
                <a:lnSpc>
                  <a:spcPts val="2400"/>
                </a:lnSpc>
                <a:buFont typeface="Arial"/>
                <a:buChar char="•"/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responsabilitat del retard s’atribueix únicament a l’estudiant, ignorant el context.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315450" y="6660416"/>
            <a:ext cx="7513320" cy="785727"/>
            <a:chOff x="0" y="0"/>
            <a:chExt cx="10017760" cy="1047636"/>
          </a:xfrm>
        </p:grpSpPr>
        <p:sp>
          <p:nvSpPr>
            <p:cNvPr id="13" name="TextBox 13"/>
            <p:cNvSpPr txBox="1"/>
            <p:nvPr/>
          </p:nvSpPr>
          <p:spPr>
            <a:xfrm>
              <a:off x="1427480" y="67945"/>
              <a:ext cx="859028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Quines opcions tindria la persona afectada?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47625"/>
              <a:ext cx="1249680" cy="109526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759"/>
                </a:lnSpc>
              </a:pPr>
              <a:r>
                <a:rPr lang="en-US" sz="48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0828020" y="7417567"/>
            <a:ext cx="624078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Dir clarament que li molesta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Demanar suport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Allunyar-se de la situació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Sol·licitar mediació</a:t>
            </a:r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638801" y="1849088"/>
            <a:ext cx="701040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Dia 2. </a:t>
            </a:r>
            <a:r>
              <a:rPr lang="en-US" sz="5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Drets</a:t>
            </a:r>
            <a:r>
              <a:rPr lang="en-US" sz="5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al </a:t>
            </a:r>
            <a:r>
              <a:rPr lang="en-US" sz="5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món</a:t>
            </a:r>
            <a:endParaRPr lang="en-US" sz="5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983730" y="511492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850487" y="6406034"/>
            <a:ext cx="10587025" cy="3095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Preguntes que desperten consciència global</a:t>
            </a:r>
          </a:p>
          <a:p>
            <a:pPr algn="ctr">
              <a:lnSpc>
                <a:spcPts val="6000"/>
              </a:lnSpc>
            </a:pPr>
            <a:endParaRPr lang="en-US" sz="5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“I si...?”</a:t>
            </a:r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372235"/>
            <a:ext cx="556260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Llista de preguntes “I si...?”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Pissarra o paper continu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419215"/>
            <a:ext cx="592836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Imaginar escenaris reals de desigualtat global.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Debatre com canviaria la nostra vida en aquesta situació.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impactes, drets afectats i emocions.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549213" y="1731735"/>
            <a:ext cx="6940781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 canviaria el teu dia si això fos real?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894337" y="3930626"/>
            <a:ext cx="3444240" cy="3046988"/>
            <a:chOff x="0" y="0"/>
            <a:chExt cx="4592320" cy="406265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92320" cy="4062726"/>
            </a:xfrm>
            <a:custGeom>
              <a:avLst/>
              <a:gdLst/>
              <a:ahLst/>
              <a:cxnLst/>
              <a:rect l="l" t="t" r="r" b="b"/>
              <a:pathLst>
                <a:path w="4592320" h="4062726">
                  <a:moveTo>
                    <a:pt x="0" y="677163"/>
                  </a:moveTo>
                  <a:cubicBezTo>
                    <a:pt x="0" y="303149"/>
                    <a:pt x="303149" y="0"/>
                    <a:pt x="677164" y="0"/>
                  </a:cubicBezTo>
                  <a:lnTo>
                    <a:pt x="3915156" y="0"/>
                  </a:lnTo>
                  <a:cubicBezTo>
                    <a:pt x="4289171" y="0"/>
                    <a:pt x="4592320" y="303149"/>
                    <a:pt x="4592320" y="677163"/>
                  </a:cubicBezTo>
                  <a:lnTo>
                    <a:pt x="4592320" y="3385563"/>
                  </a:lnTo>
                  <a:cubicBezTo>
                    <a:pt x="4592320" y="3759577"/>
                    <a:pt x="4289171" y="4062726"/>
                    <a:pt x="3915156" y="4062726"/>
                  </a:cubicBezTo>
                  <a:lnTo>
                    <a:pt x="677164" y="4062726"/>
                  </a:lnTo>
                  <a:cubicBezTo>
                    <a:pt x="303149" y="4062599"/>
                    <a:pt x="0" y="3759450"/>
                    <a:pt x="0" y="3385563"/>
                  </a:cubicBezTo>
                  <a:lnTo>
                    <a:pt x="0" y="677163"/>
                  </a:ln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4592320" cy="4091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 si no poguessis expressar el que penses perquè seria perillós?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 rot="1109460">
            <a:off x="13193392" y="3769318"/>
            <a:ext cx="3444240" cy="3046988"/>
            <a:chOff x="0" y="0"/>
            <a:chExt cx="4592320" cy="406265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592320" cy="4062726"/>
            </a:xfrm>
            <a:custGeom>
              <a:avLst/>
              <a:gdLst/>
              <a:ahLst/>
              <a:cxnLst/>
              <a:rect l="l" t="t" r="r" b="b"/>
              <a:pathLst>
                <a:path w="4592320" h="4062726">
                  <a:moveTo>
                    <a:pt x="0" y="677163"/>
                  </a:moveTo>
                  <a:cubicBezTo>
                    <a:pt x="0" y="303149"/>
                    <a:pt x="303149" y="0"/>
                    <a:pt x="677164" y="0"/>
                  </a:cubicBezTo>
                  <a:lnTo>
                    <a:pt x="3915156" y="0"/>
                  </a:lnTo>
                  <a:cubicBezTo>
                    <a:pt x="4289171" y="0"/>
                    <a:pt x="4592320" y="303149"/>
                    <a:pt x="4592320" y="677163"/>
                  </a:cubicBezTo>
                  <a:lnTo>
                    <a:pt x="4592320" y="3385563"/>
                  </a:lnTo>
                  <a:cubicBezTo>
                    <a:pt x="4592320" y="3759577"/>
                    <a:pt x="4289171" y="4062726"/>
                    <a:pt x="3915156" y="4062726"/>
                  </a:cubicBezTo>
                  <a:lnTo>
                    <a:pt x="677164" y="4062726"/>
                  </a:lnTo>
                  <a:cubicBezTo>
                    <a:pt x="303149" y="4062599"/>
                    <a:pt x="0" y="3759450"/>
                    <a:pt x="0" y="3385563"/>
                  </a:cubicBezTo>
                  <a:lnTo>
                    <a:pt x="0" y="677163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4592320" cy="4091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 si no poguessis anar a l’escola cada dia?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3587670" y="5454120"/>
            <a:ext cx="3444240" cy="3046988"/>
            <a:chOff x="0" y="0"/>
            <a:chExt cx="4592320" cy="406265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4592320" cy="4062726"/>
            </a:xfrm>
            <a:custGeom>
              <a:avLst/>
              <a:gdLst/>
              <a:ahLst/>
              <a:cxnLst/>
              <a:rect l="l" t="t" r="r" b="b"/>
              <a:pathLst>
                <a:path w="4592320" h="4062726">
                  <a:moveTo>
                    <a:pt x="0" y="677163"/>
                  </a:moveTo>
                  <a:cubicBezTo>
                    <a:pt x="0" y="303149"/>
                    <a:pt x="303149" y="0"/>
                    <a:pt x="677164" y="0"/>
                  </a:cubicBezTo>
                  <a:lnTo>
                    <a:pt x="3915156" y="0"/>
                  </a:lnTo>
                  <a:cubicBezTo>
                    <a:pt x="4289171" y="0"/>
                    <a:pt x="4592320" y="303149"/>
                    <a:pt x="4592320" y="677163"/>
                  </a:cubicBezTo>
                  <a:lnTo>
                    <a:pt x="4592320" y="3385563"/>
                  </a:lnTo>
                  <a:cubicBezTo>
                    <a:pt x="4592320" y="3759577"/>
                    <a:pt x="4289171" y="4062726"/>
                    <a:pt x="3915156" y="4062726"/>
                  </a:cubicBezTo>
                  <a:lnTo>
                    <a:pt x="677164" y="4062726"/>
                  </a:lnTo>
                  <a:cubicBezTo>
                    <a:pt x="303149" y="4062599"/>
                    <a:pt x="0" y="3759450"/>
                    <a:pt x="0" y="3385563"/>
                  </a:cubicBezTo>
                  <a:lnTo>
                    <a:pt x="0" y="677163"/>
                  </a:ln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4592320" cy="4091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 si no hi hagués cap adult que et cuidés quan estàs malalt/a?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 rot="-1624320">
            <a:off x="10149839" y="5760339"/>
            <a:ext cx="3444240" cy="3046988"/>
            <a:chOff x="0" y="0"/>
            <a:chExt cx="4592320" cy="406265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592320" cy="4062726"/>
            </a:xfrm>
            <a:custGeom>
              <a:avLst/>
              <a:gdLst/>
              <a:ahLst/>
              <a:cxnLst/>
              <a:rect l="l" t="t" r="r" b="b"/>
              <a:pathLst>
                <a:path w="4592320" h="4062726">
                  <a:moveTo>
                    <a:pt x="0" y="677163"/>
                  </a:moveTo>
                  <a:cubicBezTo>
                    <a:pt x="0" y="303149"/>
                    <a:pt x="303149" y="0"/>
                    <a:pt x="677164" y="0"/>
                  </a:cubicBezTo>
                  <a:lnTo>
                    <a:pt x="3915156" y="0"/>
                  </a:lnTo>
                  <a:cubicBezTo>
                    <a:pt x="4289171" y="0"/>
                    <a:pt x="4592320" y="303149"/>
                    <a:pt x="4592320" y="677163"/>
                  </a:cubicBezTo>
                  <a:lnTo>
                    <a:pt x="4592320" y="3385563"/>
                  </a:lnTo>
                  <a:cubicBezTo>
                    <a:pt x="4592320" y="3759577"/>
                    <a:pt x="4289171" y="4062726"/>
                    <a:pt x="3915156" y="4062726"/>
                  </a:cubicBezTo>
                  <a:lnTo>
                    <a:pt x="677164" y="4062726"/>
                  </a:lnTo>
                  <a:cubicBezTo>
                    <a:pt x="303149" y="4062599"/>
                    <a:pt x="0" y="3759450"/>
                    <a:pt x="0" y="3385563"/>
                  </a:cubicBezTo>
                  <a:lnTo>
                    <a:pt x="0" y="677163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28575"/>
              <a:ext cx="4592320" cy="40912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 si decidissin per tu coses importants per a la teva vida?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7765" y="1182653"/>
            <a:ext cx="8332470" cy="2764504"/>
            <a:chOff x="0" y="0"/>
            <a:chExt cx="11109960" cy="3686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109960" cy="3685917"/>
            </a:xfrm>
            <a:custGeom>
              <a:avLst/>
              <a:gdLst/>
              <a:ahLst/>
              <a:cxnLst/>
              <a:rect l="l" t="t" r="r" b="b"/>
              <a:pathLst>
                <a:path w="11109960" h="3685917">
                  <a:moveTo>
                    <a:pt x="0" y="614298"/>
                  </a:moveTo>
                  <a:cubicBezTo>
                    <a:pt x="0" y="275082"/>
                    <a:pt x="275082" y="0"/>
                    <a:pt x="614299" y="0"/>
                  </a:cubicBezTo>
                  <a:lnTo>
                    <a:pt x="10495661" y="0"/>
                  </a:lnTo>
                  <a:cubicBezTo>
                    <a:pt x="10835005" y="0"/>
                    <a:pt x="11109960" y="275082"/>
                    <a:pt x="11109960" y="614298"/>
                  </a:cubicBezTo>
                  <a:lnTo>
                    <a:pt x="11109960" y="3071619"/>
                  </a:lnTo>
                  <a:cubicBezTo>
                    <a:pt x="11109960" y="3410962"/>
                    <a:pt x="10834878" y="3685917"/>
                    <a:pt x="10495661" y="3685917"/>
                  </a:cubicBezTo>
                  <a:lnTo>
                    <a:pt x="614299" y="3685917"/>
                  </a:lnTo>
                  <a:cubicBezTo>
                    <a:pt x="275082" y="3686044"/>
                    <a:pt x="0" y="3410962"/>
                    <a:pt x="0" y="3071619"/>
                  </a:cubicBezTo>
                  <a:lnTo>
                    <a:pt x="0" y="614298"/>
                  </a:ln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109960" cy="3714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 si no poguessis expressar el que penses perquè és perillós?</a:t>
              </a:r>
            </a:p>
          </p:txBody>
        </p:sp>
      </p:grpSp>
      <p:sp>
        <p:nvSpPr>
          <p:cNvPr id="5" name="AutoShape 5"/>
          <p:cNvSpPr/>
          <p:nvPr/>
        </p:nvSpPr>
        <p:spPr>
          <a:xfrm rot="5377860">
            <a:off x="404331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5377860">
            <a:off x="966687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1447800" y="5737860"/>
            <a:ext cx="3817620" cy="1213590"/>
            <a:chOff x="0" y="0"/>
            <a:chExt cx="5090160" cy="1618120"/>
          </a:xfrm>
        </p:grpSpPr>
        <p:sp>
          <p:nvSpPr>
            <p:cNvPr id="8" name="TextBox 8"/>
            <p:cNvSpPr txBox="1"/>
            <p:nvPr/>
          </p:nvSpPr>
          <p:spPr>
            <a:xfrm>
              <a:off x="0" y="-28575"/>
              <a:ext cx="50901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Dret a la llibertat d’expressió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76745"/>
              <a:ext cx="5090160" cy="8413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Poder dir el que penses sense por és un dret fonamental.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633210" y="5709285"/>
            <a:ext cx="497967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Callaries per por, encara que alguna cosa sigui injusta.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No podries defensar-te ni defensar els altres.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limitaria la teva participació a classe i en la societat.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05370" y="5709285"/>
            <a:ext cx="497967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Tristesa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Frustració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Impotència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47800" y="4717132"/>
            <a:ext cx="38176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Dret vulnerat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12280" y="4644114"/>
            <a:ext cx="455675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Impacte en la teva vida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05370" y="4663878"/>
            <a:ext cx="510540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Quina emoció afectaria?</a:t>
            </a:r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7765" y="1182653"/>
            <a:ext cx="8332470" cy="2764504"/>
            <a:chOff x="0" y="0"/>
            <a:chExt cx="11109960" cy="3686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109960" cy="3685917"/>
            </a:xfrm>
            <a:custGeom>
              <a:avLst/>
              <a:gdLst/>
              <a:ahLst/>
              <a:cxnLst/>
              <a:rect l="l" t="t" r="r" b="b"/>
              <a:pathLst>
                <a:path w="11109960" h="3685917">
                  <a:moveTo>
                    <a:pt x="0" y="614298"/>
                  </a:moveTo>
                  <a:cubicBezTo>
                    <a:pt x="0" y="275082"/>
                    <a:pt x="275082" y="0"/>
                    <a:pt x="614299" y="0"/>
                  </a:cubicBezTo>
                  <a:lnTo>
                    <a:pt x="10495661" y="0"/>
                  </a:lnTo>
                  <a:cubicBezTo>
                    <a:pt x="10835005" y="0"/>
                    <a:pt x="11109960" y="275082"/>
                    <a:pt x="11109960" y="614298"/>
                  </a:cubicBezTo>
                  <a:lnTo>
                    <a:pt x="11109960" y="3071619"/>
                  </a:lnTo>
                  <a:cubicBezTo>
                    <a:pt x="11109960" y="3410962"/>
                    <a:pt x="10834878" y="3685917"/>
                    <a:pt x="10495661" y="3685917"/>
                  </a:cubicBezTo>
                  <a:lnTo>
                    <a:pt x="614299" y="3685917"/>
                  </a:lnTo>
                  <a:cubicBezTo>
                    <a:pt x="275082" y="3686044"/>
                    <a:pt x="0" y="3410962"/>
                    <a:pt x="0" y="3071619"/>
                  </a:cubicBezTo>
                  <a:lnTo>
                    <a:pt x="0" y="614298"/>
                  </a:lnTo>
                  <a:close/>
                </a:path>
              </a:pathLst>
            </a:custGeom>
            <a:solidFill>
              <a:srgbClr val="70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109960" cy="3714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 si decidissin per tu coses importants per a tu?</a:t>
              </a:r>
            </a:p>
          </p:txBody>
        </p:sp>
      </p:grpSp>
      <p:sp>
        <p:nvSpPr>
          <p:cNvPr id="5" name="AutoShape 5"/>
          <p:cNvSpPr/>
          <p:nvPr/>
        </p:nvSpPr>
        <p:spPr>
          <a:xfrm rot="5377860">
            <a:off x="404331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6" name="AutoShape 6"/>
          <p:cNvSpPr/>
          <p:nvPr/>
        </p:nvSpPr>
        <p:spPr>
          <a:xfrm rot="5377860">
            <a:off x="966687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1447800" y="5733612"/>
            <a:ext cx="3817620" cy="2132238"/>
            <a:chOff x="0" y="0"/>
            <a:chExt cx="5090160" cy="2842984"/>
          </a:xfrm>
        </p:grpSpPr>
        <p:sp>
          <p:nvSpPr>
            <p:cNvPr id="8" name="TextBox 8"/>
            <p:cNvSpPr txBox="1"/>
            <p:nvPr/>
          </p:nvSpPr>
          <p:spPr>
            <a:xfrm>
              <a:off x="0" y="-28575"/>
              <a:ext cx="50901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Dret a ser escoltat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782409"/>
              <a:ext cx="5090160" cy="20605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Totes les persones, especialment els nens, nenes i adolescents, tenen dret que la seva opinió sigui tinguda en compte.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633210" y="5709285"/>
            <a:ext cx="497967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Sentiries que no tens control sobre la teva pròpia vida.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Podries prendre camins que no desitges o que no et representen.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 reduiria la teva confiança en tu mateix/a.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Et costaria aprendre a decidir i assumir responsabilitats.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405370" y="5709285"/>
            <a:ext cx="497967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Tristesa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Frustració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Impotència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Enuig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Inseguretat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47800" y="4717132"/>
            <a:ext cx="381762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Dret vulnerat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812280" y="4644114"/>
            <a:ext cx="455675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Impacte en la teva vida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05370" y="4663878"/>
            <a:ext cx="510540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Quina emoció afectaria?</a:t>
            </a: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77765" y="1182653"/>
            <a:ext cx="8332470" cy="2764504"/>
            <a:chOff x="0" y="0"/>
            <a:chExt cx="11109960" cy="368600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109960" cy="3685917"/>
            </a:xfrm>
            <a:custGeom>
              <a:avLst/>
              <a:gdLst/>
              <a:ahLst/>
              <a:cxnLst/>
              <a:rect l="l" t="t" r="r" b="b"/>
              <a:pathLst>
                <a:path w="11109960" h="3685917">
                  <a:moveTo>
                    <a:pt x="0" y="614298"/>
                  </a:moveTo>
                  <a:cubicBezTo>
                    <a:pt x="0" y="275082"/>
                    <a:pt x="275082" y="0"/>
                    <a:pt x="614299" y="0"/>
                  </a:cubicBezTo>
                  <a:lnTo>
                    <a:pt x="10495661" y="0"/>
                  </a:lnTo>
                  <a:cubicBezTo>
                    <a:pt x="10835005" y="0"/>
                    <a:pt x="11109960" y="275082"/>
                    <a:pt x="11109960" y="614298"/>
                  </a:cubicBezTo>
                  <a:lnTo>
                    <a:pt x="11109960" y="3071619"/>
                  </a:lnTo>
                  <a:cubicBezTo>
                    <a:pt x="11109960" y="3410962"/>
                    <a:pt x="10834878" y="3685917"/>
                    <a:pt x="10495661" y="3685917"/>
                  </a:cubicBezTo>
                  <a:lnTo>
                    <a:pt x="614299" y="3685917"/>
                  </a:lnTo>
                  <a:cubicBezTo>
                    <a:pt x="275082" y="3686044"/>
                    <a:pt x="0" y="3410962"/>
                    <a:pt x="0" y="3071619"/>
                  </a:cubicBezTo>
                  <a:lnTo>
                    <a:pt x="0" y="614298"/>
                  </a:ln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11109960" cy="371458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 si no poguessis anar a l’escola cada dia?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447800" y="4705350"/>
            <a:ext cx="2937449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Dret vulnerat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12280" y="4644114"/>
            <a:ext cx="455675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Impacte en la teva vida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405370" y="4663878"/>
            <a:ext cx="5105400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Quina emoció afectaria?</a:t>
            </a:r>
          </a:p>
        </p:txBody>
      </p:sp>
      <p:sp>
        <p:nvSpPr>
          <p:cNvPr id="8" name="AutoShape 8"/>
          <p:cNvSpPr/>
          <p:nvPr/>
        </p:nvSpPr>
        <p:spPr>
          <a:xfrm rot="5377860">
            <a:off x="404331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9" name="AutoShape 9"/>
          <p:cNvSpPr/>
          <p:nvPr/>
        </p:nvSpPr>
        <p:spPr>
          <a:xfrm rot="5377860">
            <a:off x="9666875" y="6898005"/>
            <a:ext cx="4440650" cy="0"/>
          </a:xfrm>
          <a:prstGeom prst="line">
            <a:avLst/>
          </a:prstGeom>
          <a:ln w="19050" cap="rnd">
            <a:solidFill>
              <a:srgbClr val="156082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grpSp>
        <p:nvGrpSpPr>
          <p:cNvPr id="10" name="Group 10"/>
          <p:cNvGrpSpPr/>
          <p:nvPr/>
        </p:nvGrpSpPr>
        <p:grpSpPr>
          <a:xfrm>
            <a:off x="1447800" y="5733612"/>
            <a:ext cx="3817620" cy="2047875"/>
            <a:chOff x="0" y="0"/>
            <a:chExt cx="5090160" cy="2730500"/>
          </a:xfrm>
        </p:grpSpPr>
        <p:sp>
          <p:nvSpPr>
            <p:cNvPr id="11" name="TextBox 11"/>
            <p:cNvSpPr txBox="1"/>
            <p:nvPr/>
          </p:nvSpPr>
          <p:spPr>
            <a:xfrm>
              <a:off x="0" y="-28575"/>
              <a:ext cx="5090160" cy="4349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 b="1">
                  <a:solidFill>
                    <a:srgbClr val="70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Dret a l’educació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1076325"/>
              <a:ext cx="5090160" cy="165417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00"/>
                </a:lnSpc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Totes les nenes, nens i adolescents tenen dret a rebre una educació regular i de qualitat.</a:t>
              </a:r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6633210" y="5709285"/>
            <a:ext cx="497967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Tindries menys oportunitats en el futur.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Podries perdre la motivació per aprendre.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Aprendries menys i podries quedar-te enrere.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Et costaria seguir el ritme de la classe.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405370" y="5709285"/>
            <a:ext cx="4979670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Preocupació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Tristesa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Vergonya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Inseguretat</a:t>
            </a: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1894370"/>
            <a:ext cx="19133820" cy="13384216"/>
            <a:chOff x="0" y="0"/>
            <a:chExt cx="25511760" cy="178456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7845532"/>
            </a:xfrm>
            <a:custGeom>
              <a:avLst/>
              <a:gdLst/>
              <a:ahLst/>
              <a:cxnLst/>
              <a:rect l="l" t="t" r="r" b="b"/>
              <a:pathLst>
                <a:path w="25511761" h="17845532">
                  <a:moveTo>
                    <a:pt x="0" y="8922766"/>
                  </a:moveTo>
                  <a:cubicBezTo>
                    <a:pt x="0" y="3994912"/>
                    <a:pt x="5711063" y="0"/>
                    <a:pt x="12755880" y="0"/>
                  </a:cubicBezTo>
                  <a:cubicBezTo>
                    <a:pt x="19800698" y="0"/>
                    <a:pt x="25511761" y="3994912"/>
                    <a:pt x="25511761" y="8922766"/>
                  </a:cubicBezTo>
                  <a:cubicBezTo>
                    <a:pt x="25511761" y="13850621"/>
                    <a:pt x="19800698" y="17845532"/>
                    <a:pt x="12755880" y="17845532"/>
                  </a:cubicBezTo>
                  <a:cubicBezTo>
                    <a:pt x="5711063" y="17845532"/>
                    <a:pt x="0" y="13850747"/>
                    <a:pt x="0" y="8922766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4171159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155950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Històries reals del món</a:t>
            </a: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2105301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Històries del B2.3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Fitxes d’anàlisi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Diccionari visual de drets (opcional)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381349"/>
            <a:ext cx="5928360" cy="2771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Llegir històries reals d’adolescents d’altres països.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el problema principal i el dret vulnerat.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Analitzar causes, conseqüències i emocions.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Compartir conclusions en grup.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99253" y="1800501"/>
            <a:ext cx="5562600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Quina part d’aquesta història t’ha impactat més?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9430655" y="3184408"/>
            <a:ext cx="8025165" cy="5892913"/>
            <a:chOff x="0" y="0"/>
            <a:chExt cx="10700220" cy="7857217"/>
          </a:xfrm>
        </p:grpSpPr>
        <p:grpSp>
          <p:nvGrpSpPr>
            <p:cNvPr id="6" name="Group 6"/>
            <p:cNvGrpSpPr/>
            <p:nvPr/>
          </p:nvGrpSpPr>
          <p:grpSpPr>
            <a:xfrm>
              <a:off x="0" y="0"/>
              <a:ext cx="5015217" cy="4596378"/>
              <a:chOff x="0" y="0"/>
              <a:chExt cx="5015217" cy="459637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19050" y="19050"/>
                <a:ext cx="4977130" cy="4558278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4558278">
                    <a:moveTo>
                      <a:pt x="0" y="759713"/>
                    </a:moveTo>
                    <a:cubicBezTo>
                      <a:pt x="0" y="340106"/>
                      <a:pt x="340360" y="0"/>
                      <a:pt x="760222" y="0"/>
                    </a:cubicBezTo>
                    <a:lnTo>
                      <a:pt x="4216908" y="0"/>
                    </a:lnTo>
                    <a:cubicBezTo>
                      <a:pt x="4636770" y="0"/>
                      <a:pt x="4977130" y="340106"/>
                      <a:pt x="4977130" y="759713"/>
                    </a:cubicBezTo>
                    <a:lnTo>
                      <a:pt x="4977130" y="3798565"/>
                    </a:lnTo>
                    <a:cubicBezTo>
                      <a:pt x="4977130" y="4218173"/>
                      <a:pt x="4636770" y="4558278"/>
                      <a:pt x="4216908" y="4558278"/>
                    </a:cubicBezTo>
                    <a:lnTo>
                      <a:pt x="760222" y="4558278"/>
                    </a:lnTo>
                    <a:cubicBezTo>
                      <a:pt x="340360" y="4558278"/>
                      <a:pt x="0" y="4218173"/>
                      <a:pt x="0" y="3798565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8" name="Freeform 8"/>
              <p:cNvSpPr/>
              <p:nvPr/>
            </p:nvSpPr>
            <p:spPr>
              <a:xfrm>
                <a:off x="0" y="0"/>
                <a:ext cx="5015230" cy="4596378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4596378">
                    <a:moveTo>
                      <a:pt x="0" y="778763"/>
                    </a:moveTo>
                    <a:cubicBezTo>
                      <a:pt x="0" y="348615"/>
                      <a:pt x="348869" y="0"/>
                      <a:pt x="779272" y="0"/>
                    </a:cubicBezTo>
                    <a:lnTo>
                      <a:pt x="4235958" y="0"/>
                    </a:lnTo>
                    <a:lnTo>
                      <a:pt x="4235958" y="19050"/>
                    </a:lnTo>
                    <a:lnTo>
                      <a:pt x="4235958" y="0"/>
                    </a:lnTo>
                    <a:cubicBezTo>
                      <a:pt x="4666361" y="0"/>
                      <a:pt x="5015230" y="348615"/>
                      <a:pt x="5015230" y="778763"/>
                    </a:cubicBezTo>
                    <a:lnTo>
                      <a:pt x="4996180" y="778763"/>
                    </a:lnTo>
                    <a:lnTo>
                      <a:pt x="5015230" y="778763"/>
                    </a:lnTo>
                    <a:lnTo>
                      <a:pt x="5015230" y="3817615"/>
                    </a:lnTo>
                    <a:lnTo>
                      <a:pt x="4996180" y="3817615"/>
                    </a:lnTo>
                    <a:lnTo>
                      <a:pt x="5015230" y="3817615"/>
                    </a:lnTo>
                    <a:cubicBezTo>
                      <a:pt x="5015230" y="4247764"/>
                      <a:pt x="4666361" y="4596378"/>
                      <a:pt x="4235958" y="4596378"/>
                    </a:cubicBezTo>
                    <a:lnTo>
                      <a:pt x="4235958" y="4577328"/>
                    </a:lnTo>
                    <a:lnTo>
                      <a:pt x="4235958" y="4596378"/>
                    </a:lnTo>
                    <a:lnTo>
                      <a:pt x="779272" y="4596378"/>
                    </a:lnTo>
                    <a:lnTo>
                      <a:pt x="779272" y="4577328"/>
                    </a:lnTo>
                    <a:lnTo>
                      <a:pt x="779272" y="4596378"/>
                    </a:lnTo>
                    <a:cubicBezTo>
                      <a:pt x="348869" y="4596378"/>
                      <a:pt x="0" y="4247764"/>
                      <a:pt x="0" y="3817615"/>
                    </a:cubicBezTo>
                    <a:lnTo>
                      <a:pt x="0" y="778763"/>
                    </a:lnTo>
                    <a:lnTo>
                      <a:pt x="19050" y="778763"/>
                    </a:lnTo>
                    <a:lnTo>
                      <a:pt x="0" y="778763"/>
                    </a:lnTo>
                    <a:moveTo>
                      <a:pt x="38100" y="778763"/>
                    </a:moveTo>
                    <a:lnTo>
                      <a:pt x="38100" y="3817615"/>
                    </a:lnTo>
                    <a:lnTo>
                      <a:pt x="19050" y="3817615"/>
                    </a:lnTo>
                    <a:lnTo>
                      <a:pt x="38100" y="3817615"/>
                    </a:lnTo>
                    <a:cubicBezTo>
                      <a:pt x="38100" y="4226682"/>
                      <a:pt x="369951" y="4558278"/>
                      <a:pt x="779272" y="4558278"/>
                    </a:cubicBezTo>
                    <a:lnTo>
                      <a:pt x="4235958" y="4558278"/>
                    </a:lnTo>
                    <a:cubicBezTo>
                      <a:pt x="4645279" y="4558278"/>
                      <a:pt x="4977130" y="4226682"/>
                      <a:pt x="4977130" y="3817615"/>
                    </a:cubicBezTo>
                    <a:lnTo>
                      <a:pt x="4977130" y="778763"/>
                    </a:lnTo>
                    <a:cubicBezTo>
                      <a:pt x="4977130" y="369697"/>
                      <a:pt x="4645279" y="38100"/>
                      <a:pt x="4235958" y="38100"/>
                    </a:cubicBezTo>
                    <a:lnTo>
                      <a:pt x="779272" y="38100"/>
                    </a:lnTo>
                    <a:lnTo>
                      <a:pt x="779272" y="19050"/>
                    </a:lnTo>
                    <a:lnTo>
                      <a:pt x="779272" y="38100"/>
                    </a:lnTo>
                    <a:cubicBezTo>
                      <a:pt x="369951" y="38100"/>
                      <a:pt x="38100" y="369697"/>
                      <a:pt x="38100" y="778763"/>
                    </a:cubicBezTo>
                    <a:close/>
                  </a:path>
                </a:pathLst>
              </a:custGeom>
              <a:solidFill>
                <a:srgbClr val="E4829D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5015217" cy="46249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Amina treballa en una fàbrica per ajudar la seva família.</a:t>
                </a:r>
              </a:p>
            </p:txBody>
          </p:sp>
        </p:grpSp>
        <p:grpSp>
          <p:nvGrpSpPr>
            <p:cNvPr id="10" name="Group 10"/>
            <p:cNvGrpSpPr/>
            <p:nvPr/>
          </p:nvGrpSpPr>
          <p:grpSpPr>
            <a:xfrm>
              <a:off x="0" y="0"/>
              <a:ext cx="5015217" cy="1310284"/>
              <a:chOff x="0" y="0"/>
              <a:chExt cx="5015217" cy="1310284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9050" y="19050"/>
                <a:ext cx="4977130" cy="1272286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1272286">
                    <a:moveTo>
                      <a:pt x="0" y="212090"/>
                    </a:moveTo>
                    <a:cubicBezTo>
                      <a:pt x="0" y="94869"/>
                      <a:pt x="97028" y="0"/>
                      <a:pt x="216789" y="0"/>
                    </a:cubicBezTo>
                    <a:lnTo>
                      <a:pt x="4760341" y="0"/>
                    </a:lnTo>
                    <a:cubicBezTo>
                      <a:pt x="4879975" y="0"/>
                      <a:pt x="4977130" y="94869"/>
                      <a:pt x="4977130" y="212090"/>
                    </a:cubicBezTo>
                    <a:lnTo>
                      <a:pt x="4977130" y="1060196"/>
                    </a:lnTo>
                    <a:cubicBezTo>
                      <a:pt x="4977130" y="1177290"/>
                      <a:pt x="4880102" y="1272286"/>
                      <a:pt x="4760341" y="1272286"/>
                    </a:cubicBezTo>
                    <a:lnTo>
                      <a:pt x="216789" y="1272286"/>
                    </a:lnTo>
                    <a:cubicBezTo>
                      <a:pt x="97155" y="1272286"/>
                      <a:pt x="0" y="1177417"/>
                      <a:pt x="0" y="1060196"/>
                    </a:cubicBezTo>
                    <a:close/>
                  </a:path>
                </a:pathLst>
              </a:custGeom>
              <a:solidFill>
                <a:srgbClr val="E4829D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2" name="Freeform 12"/>
              <p:cNvSpPr/>
              <p:nvPr/>
            </p:nvSpPr>
            <p:spPr>
              <a:xfrm>
                <a:off x="0" y="0"/>
                <a:ext cx="5015230" cy="1310386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1310386">
                    <a:moveTo>
                      <a:pt x="0" y="231140"/>
                    </a:moveTo>
                    <a:cubicBezTo>
                      <a:pt x="0" y="103124"/>
                      <a:pt x="105918" y="0"/>
                      <a:pt x="235839" y="0"/>
                    </a:cubicBezTo>
                    <a:lnTo>
                      <a:pt x="4779391" y="0"/>
                    </a:lnTo>
                    <a:lnTo>
                      <a:pt x="4779391" y="19050"/>
                    </a:lnTo>
                    <a:lnTo>
                      <a:pt x="4779391" y="0"/>
                    </a:lnTo>
                    <a:cubicBezTo>
                      <a:pt x="4909185" y="0"/>
                      <a:pt x="5015230" y="103124"/>
                      <a:pt x="5015230" y="231140"/>
                    </a:cubicBezTo>
                    <a:lnTo>
                      <a:pt x="4996180" y="231140"/>
                    </a:lnTo>
                    <a:lnTo>
                      <a:pt x="5015230" y="231140"/>
                    </a:lnTo>
                    <a:lnTo>
                      <a:pt x="5015230" y="1079246"/>
                    </a:lnTo>
                    <a:lnTo>
                      <a:pt x="4996180" y="1079246"/>
                    </a:lnTo>
                    <a:lnTo>
                      <a:pt x="5015230" y="1079246"/>
                    </a:lnTo>
                    <a:cubicBezTo>
                      <a:pt x="5015230" y="1207262"/>
                      <a:pt x="4909312" y="1310386"/>
                      <a:pt x="4779391" y="1310386"/>
                    </a:cubicBezTo>
                    <a:lnTo>
                      <a:pt x="4779391" y="1291336"/>
                    </a:lnTo>
                    <a:lnTo>
                      <a:pt x="4779391" y="1310386"/>
                    </a:lnTo>
                    <a:lnTo>
                      <a:pt x="235839" y="1310386"/>
                    </a:lnTo>
                    <a:lnTo>
                      <a:pt x="235839" y="1291336"/>
                    </a:lnTo>
                    <a:lnTo>
                      <a:pt x="235839" y="1310386"/>
                    </a:lnTo>
                    <a:cubicBezTo>
                      <a:pt x="105918" y="1310259"/>
                      <a:pt x="0" y="1207262"/>
                      <a:pt x="0" y="1079246"/>
                    </a:cubicBezTo>
                    <a:lnTo>
                      <a:pt x="0" y="231140"/>
                    </a:lnTo>
                    <a:lnTo>
                      <a:pt x="19050" y="231140"/>
                    </a:lnTo>
                    <a:lnTo>
                      <a:pt x="0" y="231140"/>
                    </a:lnTo>
                    <a:moveTo>
                      <a:pt x="38100" y="231140"/>
                    </a:moveTo>
                    <a:lnTo>
                      <a:pt x="38100" y="1079246"/>
                    </a:lnTo>
                    <a:lnTo>
                      <a:pt x="19050" y="1079246"/>
                    </a:lnTo>
                    <a:lnTo>
                      <a:pt x="38100" y="1079246"/>
                    </a:lnTo>
                    <a:cubicBezTo>
                      <a:pt x="38100" y="1185418"/>
                      <a:pt x="126238" y="1272286"/>
                      <a:pt x="235839" y="1272286"/>
                    </a:cubicBezTo>
                    <a:lnTo>
                      <a:pt x="4779391" y="1272286"/>
                    </a:lnTo>
                    <a:cubicBezTo>
                      <a:pt x="4888992" y="1272286"/>
                      <a:pt x="4977130" y="1185545"/>
                      <a:pt x="4977130" y="1079246"/>
                    </a:cubicBezTo>
                    <a:lnTo>
                      <a:pt x="4977130" y="231140"/>
                    </a:lnTo>
                    <a:cubicBezTo>
                      <a:pt x="4977130" y="124968"/>
                      <a:pt x="4888992" y="38100"/>
                      <a:pt x="4779391" y="38100"/>
                    </a:cubicBezTo>
                    <a:lnTo>
                      <a:pt x="235839" y="38100"/>
                    </a:lnTo>
                    <a:lnTo>
                      <a:pt x="235839" y="19050"/>
                    </a:lnTo>
                    <a:lnTo>
                      <a:pt x="235839" y="38100"/>
                    </a:lnTo>
                    <a:cubicBezTo>
                      <a:pt x="126238" y="38100"/>
                      <a:pt x="38100" y="124841"/>
                      <a:pt x="38100" y="231140"/>
                    </a:cubicBezTo>
                    <a:close/>
                  </a:path>
                </a:pathLst>
              </a:custGeom>
              <a:solidFill>
                <a:srgbClr val="E4829D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0" y="-28575"/>
                <a:ext cx="5015217" cy="13388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Bangladesh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5685003" y="0"/>
              <a:ext cx="5015217" cy="4596378"/>
              <a:chOff x="0" y="0"/>
              <a:chExt cx="5015217" cy="4596378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19050" y="19050"/>
                <a:ext cx="4977130" cy="4558278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4558278">
                    <a:moveTo>
                      <a:pt x="0" y="759713"/>
                    </a:moveTo>
                    <a:cubicBezTo>
                      <a:pt x="0" y="340106"/>
                      <a:pt x="340360" y="0"/>
                      <a:pt x="760222" y="0"/>
                    </a:cubicBezTo>
                    <a:lnTo>
                      <a:pt x="4216908" y="0"/>
                    </a:lnTo>
                    <a:cubicBezTo>
                      <a:pt x="4636770" y="0"/>
                      <a:pt x="4977130" y="340106"/>
                      <a:pt x="4977130" y="759713"/>
                    </a:cubicBezTo>
                    <a:lnTo>
                      <a:pt x="4977130" y="3798565"/>
                    </a:lnTo>
                    <a:cubicBezTo>
                      <a:pt x="4977130" y="4218173"/>
                      <a:pt x="4636770" y="4558278"/>
                      <a:pt x="4216908" y="4558278"/>
                    </a:cubicBezTo>
                    <a:lnTo>
                      <a:pt x="760222" y="4558278"/>
                    </a:lnTo>
                    <a:cubicBezTo>
                      <a:pt x="340360" y="4558278"/>
                      <a:pt x="0" y="4218173"/>
                      <a:pt x="0" y="3798565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6" name="Freeform 16"/>
              <p:cNvSpPr/>
              <p:nvPr/>
            </p:nvSpPr>
            <p:spPr>
              <a:xfrm>
                <a:off x="0" y="0"/>
                <a:ext cx="5015230" cy="4596378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4596378">
                    <a:moveTo>
                      <a:pt x="0" y="778763"/>
                    </a:moveTo>
                    <a:cubicBezTo>
                      <a:pt x="0" y="348615"/>
                      <a:pt x="348869" y="0"/>
                      <a:pt x="779272" y="0"/>
                    </a:cubicBezTo>
                    <a:lnTo>
                      <a:pt x="4235958" y="0"/>
                    </a:lnTo>
                    <a:lnTo>
                      <a:pt x="4235958" y="19050"/>
                    </a:lnTo>
                    <a:lnTo>
                      <a:pt x="4235958" y="0"/>
                    </a:lnTo>
                    <a:cubicBezTo>
                      <a:pt x="4666361" y="0"/>
                      <a:pt x="5015230" y="348615"/>
                      <a:pt x="5015230" y="778763"/>
                    </a:cubicBezTo>
                    <a:lnTo>
                      <a:pt x="4996180" y="778763"/>
                    </a:lnTo>
                    <a:lnTo>
                      <a:pt x="5015230" y="778763"/>
                    </a:lnTo>
                    <a:lnTo>
                      <a:pt x="5015230" y="3817615"/>
                    </a:lnTo>
                    <a:lnTo>
                      <a:pt x="4996180" y="3817615"/>
                    </a:lnTo>
                    <a:lnTo>
                      <a:pt x="5015230" y="3817615"/>
                    </a:lnTo>
                    <a:cubicBezTo>
                      <a:pt x="5015230" y="4247764"/>
                      <a:pt x="4666361" y="4596378"/>
                      <a:pt x="4235958" y="4596378"/>
                    </a:cubicBezTo>
                    <a:lnTo>
                      <a:pt x="4235958" y="4577328"/>
                    </a:lnTo>
                    <a:lnTo>
                      <a:pt x="4235958" y="4596378"/>
                    </a:lnTo>
                    <a:lnTo>
                      <a:pt x="779272" y="4596378"/>
                    </a:lnTo>
                    <a:lnTo>
                      <a:pt x="779272" y="4577328"/>
                    </a:lnTo>
                    <a:lnTo>
                      <a:pt x="779272" y="4596378"/>
                    </a:lnTo>
                    <a:cubicBezTo>
                      <a:pt x="348869" y="4596378"/>
                      <a:pt x="0" y="4247764"/>
                      <a:pt x="0" y="3817615"/>
                    </a:cubicBezTo>
                    <a:lnTo>
                      <a:pt x="0" y="778763"/>
                    </a:lnTo>
                    <a:lnTo>
                      <a:pt x="19050" y="778763"/>
                    </a:lnTo>
                    <a:lnTo>
                      <a:pt x="0" y="778763"/>
                    </a:lnTo>
                    <a:moveTo>
                      <a:pt x="38100" y="778763"/>
                    </a:moveTo>
                    <a:lnTo>
                      <a:pt x="38100" y="3817615"/>
                    </a:lnTo>
                    <a:lnTo>
                      <a:pt x="19050" y="3817615"/>
                    </a:lnTo>
                    <a:lnTo>
                      <a:pt x="38100" y="3817615"/>
                    </a:lnTo>
                    <a:cubicBezTo>
                      <a:pt x="38100" y="4226682"/>
                      <a:pt x="369951" y="4558278"/>
                      <a:pt x="779272" y="4558278"/>
                    </a:cubicBezTo>
                    <a:lnTo>
                      <a:pt x="4235958" y="4558278"/>
                    </a:lnTo>
                    <a:cubicBezTo>
                      <a:pt x="4645279" y="4558278"/>
                      <a:pt x="4977130" y="4226682"/>
                      <a:pt x="4977130" y="3817615"/>
                    </a:cubicBezTo>
                    <a:lnTo>
                      <a:pt x="4977130" y="778763"/>
                    </a:lnTo>
                    <a:cubicBezTo>
                      <a:pt x="4977130" y="369697"/>
                      <a:pt x="4645279" y="38100"/>
                      <a:pt x="4235958" y="38100"/>
                    </a:cubicBezTo>
                    <a:lnTo>
                      <a:pt x="779272" y="38100"/>
                    </a:lnTo>
                    <a:lnTo>
                      <a:pt x="779272" y="19050"/>
                    </a:lnTo>
                    <a:lnTo>
                      <a:pt x="779272" y="38100"/>
                    </a:lnTo>
                    <a:cubicBezTo>
                      <a:pt x="369951" y="38100"/>
                      <a:pt x="38100" y="369697"/>
                      <a:pt x="38100" y="778763"/>
                    </a:cubicBezTo>
                    <a:close/>
                  </a:path>
                </a:pathLst>
              </a:custGeom>
              <a:solidFill>
                <a:srgbClr val="51B264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0" y="-28575"/>
                <a:ext cx="5015217" cy="46249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Sofía és discriminada per parlar una altra llengua.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5685003" y="0"/>
              <a:ext cx="5015217" cy="1310284"/>
              <a:chOff x="0" y="0"/>
              <a:chExt cx="5015217" cy="1310284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19050" y="19050"/>
                <a:ext cx="4977130" cy="1272286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1272286">
                    <a:moveTo>
                      <a:pt x="0" y="212090"/>
                    </a:moveTo>
                    <a:cubicBezTo>
                      <a:pt x="0" y="94869"/>
                      <a:pt x="97028" y="0"/>
                      <a:pt x="216789" y="0"/>
                    </a:cubicBezTo>
                    <a:lnTo>
                      <a:pt x="4760341" y="0"/>
                    </a:lnTo>
                    <a:cubicBezTo>
                      <a:pt x="4879975" y="0"/>
                      <a:pt x="4977130" y="94869"/>
                      <a:pt x="4977130" y="212090"/>
                    </a:cubicBezTo>
                    <a:lnTo>
                      <a:pt x="4977130" y="1060196"/>
                    </a:lnTo>
                    <a:cubicBezTo>
                      <a:pt x="4977130" y="1177290"/>
                      <a:pt x="4880102" y="1272286"/>
                      <a:pt x="4760341" y="1272286"/>
                    </a:cubicBezTo>
                    <a:lnTo>
                      <a:pt x="216789" y="1272286"/>
                    </a:lnTo>
                    <a:cubicBezTo>
                      <a:pt x="97155" y="1272286"/>
                      <a:pt x="0" y="1177417"/>
                      <a:pt x="0" y="1060196"/>
                    </a:cubicBezTo>
                    <a:close/>
                  </a:path>
                </a:pathLst>
              </a:custGeom>
              <a:solidFill>
                <a:srgbClr val="51B264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0" name="Freeform 20"/>
              <p:cNvSpPr/>
              <p:nvPr/>
            </p:nvSpPr>
            <p:spPr>
              <a:xfrm>
                <a:off x="0" y="0"/>
                <a:ext cx="5015230" cy="1310386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1310386">
                    <a:moveTo>
                      <a:pt x="0" y="231140"/>
                    </a:moveTo>
                    <a:cubicBezTo>
                      <a:pt x="0" y="103124"/>
                      <a:pt x="105918" y="0"/>
                      <a:pt x="235839" y="0"/>
                    </a:cubicBezTo>
                    <a:lnTo>
                      <a:pt x="4779391" y="0"/>
                    </a:lnTo>
                    <a:lnTo>
                      <a:pt x="4779391" y="19050"/>
                    </a:lnTo>
                    <a:lnTo>
                      <a:pt x="4779391" y="0"/>
                    </a:lnTo>
                    <a:cubicBezTo>
                      <a:pt x="4909185" y="0"/>
                      <a:pt x="5015230" y="103124"/>
                      <a:pt x="5015230" y="231140"/>
                    </a:cubicBezTo>
                    <a:lnTo>
                      <a:pt x="4996180" y="231140"/>
                    </a:lnTo>
                    <a:lnTo>
                      <a:pt x="5015230" y="231140"/>
                    </a:lnTo>
                    <a:lnTo>
                      <a:pt x="5015230" y="1079246"/>
                    </a:lnTo>
                    <a:lnTo>
                      <a:pt x="4996180" y="1079246"/>
                    </a:lnTo>
                    <a:lnTo>
                      <a:pt x="5015230" y="1079246"/>
                    </a:lnTo>
                    <a:cubicBezTo>
                      <a:pt x="5015230" y="1207262"/>
                      <a:pt x="4909312" y="1310386"/>
                      <a:pt x="4779391" y="1310386"/>
                    </a:cubicBezTo>
                    <a:lnTo>
                      <a:pt x="4779391" y="1291336"/>
                    </a:lnTo>
                    <a:lnTo>
                      <a:pt x="4779391" y="1310386"/>
                    </a:lnTo>
                    <a:lnTo>
                      <a:pt x="235839" y="1310386"/>
                    </a:lnTo>
                    <a:lnTo>
                      <a:pt x="235839" y="1291336"/>
                    </a:lnTo>
                    <a:lnTo>
                      <a:pt x="235839" y="1310386"/>
                    </a:lnTo>
                    <a:cubicBezTo>
                      <a:pt x="105918" y="1310259"/>
                      <a:pt x="0" y="1207262"/>
                      <a:pt x="0" y="1079246"/>
                    </a:cubicBezTo>
                    <a:lnTo>
                      <a:pt x="0" y="231140"/>
                    </a:lnTo>
                    <a:lnTo>
                      <a:pt x="19050" y="231140"/>
                    </a:lnTo>
                    <a:lnTo>
                      <a:pt x="0" y="231140"/>
                    </a:lnTo>
                    <a:moveTo>
                      <a:pt x="38100" y="231140"/>
                    </a:moveTo>
                    <a:lnTo>
                      <a:pt x="38100" y="1079246"/>
                    </a:lnTo>
                    <a:lnTo>
                      <a:pt x="19050" y="1079246"/>
                    </a:lnTo>
                    <a:lnTo>
                      <a:pt x="38100" y="1079246"/>
                    </a:lnTo>
                    <a:cubicBezTo>
                      <a:pt x="38100" y="1185418"/>
                      <a:pt x="126238" y="1272286"/>
                      <a:pt x="235839" y="1272286"/>
                    </a:cubicBezTo>
                    <a:lnTo>
                      <a:pt x="4779391" y="1272286"/>
                    </a:lnTo>
                    <a:cubicBezTo>
                      <a:pt x="4888992" y="1272286"/>
                      <a:pt x="4977130" y="1185545"/>
                      <a:pt x="4977130" y="1079246"/>
                    </a:cubicBezTo>
                    <a:lnTo>
                      <a:pt x="4977130" y="231140"/>
                    </a:lnTo>
                    <a:cubicBezTo>
                      <a:pt x="4977130" y="124968"/>
                      <a:pt x="4888992" y="38100"/>
                      <a:pt x="4779391" y="38100"/>
                    </a:cubicBezTo>
                    <a:lnTo>
                      <a:pt x="235839" y="38100"/>
                    </a:lnTo>
                    <a:lnTo>
                      <a:pt x="235839" y="19050"/>
                    </a:lnTo>
                    <a:lnTo>
                      <a:pt x="235839" y="38100"/>
                    </a:lnTo>
                    <a:cubicBezTo>
                      <a:pt x="126238" y="38100"/>
                      <a:pt x="38100" y="124841"/>
                      <a:pt x="38100" y="231140"/>
                    </a:cubicBezTo>
                    <a:close/>
                  </a:path>
                </a:pathLst>
              </a:custGeom>
              <a:solidFill>
                <a:srgbClr val="51B264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28575"/>
                <a:ext cx="5015217" cy="13388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Bolívia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2758923" y="3260839"/>
              <a:ext cx="5015217" cy="4596378"/>
              <a:chOff x="0" y="0"/>
              <a:chExt cx="5015217" cy="4596378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19050" y="19050"/>
                <a:ext cx="4977130" cy="4558278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4558278">
                    <a:moveTo>
                      <a:pt x="0" y="759713"/>
                    </a:moveTo>
                    <a:cubicBezTo>
                      <a:pt x="0" y="340106"/>
                      <a:pt x="340360" y="0"/>
                      <a:pt x="760222" y="0"/>
                    </a:cubicBezTo>
                    <a:lnTo>
                      <a:pt x="4216908" y="0"/>
                    </a:lnTo>
                    <a:cubicBezTo>
                      <a:pt x="4636770" y="0"/>
                      <a:pt x="4977130" y="340106"/>
                      <a:pt x="4977130" y="759713"/>
                    </a:cubicBezTo>
                    <a:lnTo>
                      <a:pt x="4977130" y="3798565"/>
                    </a:lnTo>
                    <a:cubicBezTo>
                      <a:pt x="4977130" y="4218173"/>
                      <a:pt x="4636770" y="4558278"/>
                      <a:pt x="4216908" y="4558278"/>
                    </a:cubicBezTo>
                    <a:lnTo>
                      <a:pt x="760222" y="4558278"/>
                    </a:lnTo>
                    <a:cubicBezTo>
                      <a:pt x="340360" y="4558278"/>
                      <a:pt x="0" y="4218173"/>
                      <a:pt x="0" y="3798565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4" name="Freeform 24"/>
              <p:cNvSpPr/>
              <p:nvPr/>
            </p:nvSpPr>
            <p:spPr>
              <a:xfrm>
                <a:off x="0" y="0"/>
                <a:ext cx="5015230" cy="4596378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4596378">
                    <a:moveTo>
                      <a:pt x="0" y="778763"/>
                    </a:moveTo>
                    <a:cubicBezTo>
                      <a:pt x="0" y="348615"/>
                      <a:pt x="348869" y="0"/>
                      <a:pt x="779272" y="0"/>
                    </a:cubicBezTo>
                    <a:lnTo>
                      <a:pt x="4235958" y="0"/>
                    </a:lnTo>
                    <a:lnTo>
                      <a:pt x="4235958" y="19050"/>
                    </a:lnTo>
                    <a:lnTo>
                      <a:pt x="4235958" y="0"/>
                    </a:lnTo>
                    <a:cubicBezTo>
                      <a:pt x="4666361" y="0"/>
                      <a:pt x="5015230" y="348615"/>
                      <a:pt x="5015230" y="778763"/>
                    </a:cubicBezTo>
                    <a:lnTo>
                      <a:pt x="4996180" y="778763"/>
                    </a:lnTo>
                    <a:lnTo>
                      <a:pt x="5015230" y="778763"/>
                    </a:lnTo>
                    <a:lnTo>
                      <a:pt x="5015230" y="3817615"/>
                    </a:lnTo>
                    <a:lnTo>
                      <a:pt x="4996180" y="3817615"/>
                    </a:lnTo>
                    <a:lnTo>
                      <a:pt x="5015230" y="3817615"/>
                    </a:lnTo>
                    <a:cubicBezTo>
                      <a:pt x="5015230" y="4247764"/>
                      <a:pt x="4666361" y="4596378"/>
                      <a:pt x="4235958" y="4596378"/>
                    </a:cubicBezTo>
                    <a:lnTo>
                      <a:pt x="4235958" y="4577328"/>
                    </a:lnTo>
                    <a:lnTo>
                      <a:pt x="4235958" y="4596378"/>
                    </a:lnTo>
                    <a:lnTo>
                      <a:pt x="779272" y="4596378"/>
                    </a:lnTo>
                    <a:lnTo>
                      <a:pt x="779272" y="4577328"/>
                    </a:lnTo>
                    <a:lnTo>
                      <a:pt x="779272" y="4596378"/>
                    </a:lnTo>
                    <a:cubicBezTo>
                      <a:pt x="348869" y="4596378"/>
                      <a:pt x="0" y="4247764"/>
                      <a:pt x="0" y="3817615"/>
                    </a:cubicBezTo>
                    <a:lnTo>
                      <a:pt x="0" y="778763"/>
                    </a:lnTo>
                    <a:lnTo>
                      <a:pt x="19050" y="778763"/>
                    </a:lnTo>
                    <a:lnTo>
                      <a:pt x="0" y="778763"/>
                    </a:lnTo>
                    <a:moveTo>
                      <a:pt x="38100" y="778763"/>
                    </a:moveTo>
                    <a:lnTo>
                      <a:pt x="38100" y="3817615"/>
                    </a:lnTo>
                    <a:lnTo>
                      <a:pt x="19050" y="3817615"/>
                    </a:lnTo>
                    <a:lnTo>
                      <a:pt x="38100" y="3817615"/>
                    </a:lnTo>
                    <a:cubicBezTo>
                      <a:pt x="38100" y="4226682"/>
                      <a:pt x="369951" y="4558278"/>
                      <a:pt x="779272" y="4558278"/>
                    </a:cubicBezTo>
                    <a:lnTo>
                      <a:pt x="4235958" y="4558278"/>
                    </a:lnTo>
                    <a:cubicBezTo>
                      <a:pt x="4645279" y="4558278"/>
                      <a:pt x="4977130" y="4226682"/>
                      <a:pt x="4977130" y="3817615"/>
                    </a:cubicBezTo>
                    <a:lnTo>
                      <a:pt x="4977130" y="778763"/>
                    </a:lnTo>
                    <a:cubicBezTo>
                      <a:pt x="4977130" y="369697"/>
                      <a:pt x="4645279" y="38100"/>
                      <a:pt x="4235958" y="38100"/>
                    </a:cubicBezTo>
                    <a:lnTo>
                      <a:pt x="779272" y="38100"/>
                    </a:lnTo>
                    <a:lnTo>
                      <a:pt x="779272" y="19050"/>
                    </a:lnTo>
                    <a:lnTo>
                      <a:pt x="779272" y="38100"/>
                    </a:lnTo>
                    <a:cubicBezTo>
                      <a:pt x="369951" y="38100"/>
                      <a:pt x="38100" y="369697"/>
                      <a:pt x="38100" y="778763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0" y="-28575"/>
                <a:ext cx="5015217" cy="462495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endParaRPr/>
              </a:p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000000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Lucas no pot jugar a l’aire lliure per la violència al seu barri.</a:t>
                </a:r>
              </a:p>
            </p:txBody>
          </p:sp>
        </p:grpSp>
        <p:grpSp>
          <p:nvGrpSpPr>
            <p:cNvPr id="26" name="Group 26"/>
            <p:cNvGrpSpPr/>
            <p:nvPr/>
          </p:nvGrpSpPr>
          <p:grpSpPr>
            <a:xfrm>
              <a:off x="2758923" y="3260839"/>
              <a:ext cx="5015217" cy="1310284"/>
              <a:chOff x="0" y="0"/>
              <a:chExt cx="5015217" cy="1310284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19050" y="19050"/>
                <a:ext cx="4977130" cy="1272286"/>
              </a:xfrm>
              <a:custGeom>
                <a:avLst/>
                <a:gdLst/>
                <a:ahLst/>
                <a:cxnLst/>
                <a:rect l="l" t="t" r="r" b="b"/>
                <a:pathLst>
                  <a:path w="4977130" h="1272286">
                    <a:moveTo>
                      <a:pt x="0" y="212090"/>
                    </a:moveTo>
                    <a:cubicBezTo>
                      <a:pt x="0" y="94869"/>
                      <a:pt x="97028" y="0"/>
                      <a:pt x="216789" y="0"/>
                    </a:cubicBezTo>
                    <a:lnTo>
                      <a:pt x="4760341" y="0"/>
                    </a:lnTo>
                    <a:cubicBezTo>
                      <a:pt x="4879975" y="0"/>
                      <a:pt x="4977130" y="94869"/>
                      <a:pt x="4977130" y="212090"/>
                    </a:cubicBezTo>
                    <a:lnTo>
                      <a:pt x="4977130" y="1060196"/>
                    </a:lnTo>
                    <a:cubicBezTo>
                      <a:pt x="4977130" y="1177290"/>
                      <a:pt x="4880102" y="1272286"/>
                      <a:pt x="4760341" y="1272286"/>
                    </a:cubicBezTo>
                    <a:lnTo>
                      <a:pt x="216789" y="1272286"/>
                    </a:lnTo>
                    <a:cubicBezTo>
                      <a:pt x="97155" y="1272286"/>
                      <a:pt x="0" y="1177417"/>
                      <a:pt x="0" y="1060196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8" name="Freeform 28"/>
              <p:cNvSpPr/>
              <p:nvPr/>
            </p:nvSpPr>
            <p:spPr>
              <a:xfrm>
                <a:off x="0" y="0"/>
                <a:ext cx="5015230" cy="1310386"/>
              </a:xfrm>
              <a:custGeom>
                <a:avLst/>
                <a:gdLst/>
                <a:ahLst/>
                <a:cxnLst/>
                <a:rect l="l" t="t" r="r" b="b"/>
                <a:pathLst>
                  <a:path w="5015230" h="1310386">
                    <a:moveTo>
                      <a:pt x="0" y="231140"/>
                    </a:moveTo>
                    <a:cubicBezTo>
                      <a:pt x="0" y="103124"/>
                      <a:pt x="105918" y="0"/>
                      <a:pt x="235839" y="0"/>
                    </a:cubicBezTo>
                    <a:lnTo>
                      <a:pt x="4779391" y="0"/>
                    </a:lnTo>
                    <a:lnTo>
                      <a:pt x="4779391" y="19050"/>
                    </a:lnTo>
                    <a:lnTo>
                      <a:pt x="4779391" y="0"/>
                    </a:lnTo>
                    <a:cubicBezTo>
                      <a:pt x="4909185" y="0"/>
                      <a:pt x="5015230" y="103124"/>
                      <a:pt x="5015230" y="231140"/>
                    </a:cubicBezTo>
                    <a:lnTo>
                      <a:pt x="4996180" y="231140"/>
                    </a:lnTo>
                    <a:lnTo>
                      <a:pt x="5015230" y="231140"/>
                    </a:lnTo>
                    <a:lnTo>
                      <a:pt x="5015230" y="1079246"/>
                    </a:lnTo>
                    <a:lnTo>
                      <a:pt x="4996180" y="1079246"/>
                    </a:lnTo>
                    <a:lnTo>
                      <a:pt x="5015230" y="1079246"/>
                    </a:lnTo>
                    <a:cubicBezTo>
                      <a:pt x="5015230" y="1207262"/>
                      <a:pt x="4909312" y="1310386"/>
                      <a:pt x="4779391" y="1310386"/>
                    </a:cubicBezTo>
                    <a:lnTo>
                      <a:pt x="4779391" y="1291336"/>
                    </a:lnTo>
                    <a:lnTo>
                      <a:pt x="4779391" y="1310386"/>
                    </a:lnTo>
                    <a:lnTo>
                      <a:pt x="235839" y="1310386"/>
                    </a:lnTo>
                    <a:lnTo>
                      <a:pt x="235839" y="1291336"/>
                    </a:lnTo>
                    <a:lnTo>
                      <a:pt x="235839" y="1310386"/>
                    </a:lnTo>
                    <a:cubicBezTo>
                      <a:pt x="105918" y="1310259"/>
                      <a:pt x="0" y="1207262"/>
                      <a:pt x="0" y="1079246"/>
                    </a:cubicBezTo>
                    <a:lnTo>
                      <a:pt x="0" y="231140"/>
                    </a:lnTo>
                    <a:lnTo>
                      <a:pt x="19050" y="231140"/>
                    </a:lnTo>
                    <a:lnTo>
                      <a:pt x="0" y="231140"/>
                    </a:lnTo>
                    <a:moveTo>
                      <a:pt x="38100" y="231140"/>
                    </a:moveTo>
                    <a:lnTo>
                      <a:pt x="38100" y="1079246"/>
                    </a:lnTo>
                    <a:lnTo>
                      <a:pt x="19050" y="1079246"/>
                    </a:lnTo>
                    <a:lnTo>
                      <a:pt x="38100" y="1079246"/>
                    </a:lnTo>
                    <a:cubicBezTo>
                      <a:pt x="38100" y="1185418"/>
                      <a:pt x="126238" y="1272286"/>
                      <a:pt x="235839" y="1272286"/>
                    </a:cubicBezTo>
                    <a:lnTo>
                      <a:pt x="4779391" y="1272286"/>
                    </a:lnTo>
                    <a:cubicBezTo>
                      <a:pt x="4888992" y="1272286"/>
                      <a:pt x="4977130" y="1185545"/>
                      <a:pt x="4977130" y="1079246"/>
                    </a:cubicBezTo>
                    <a:lnTo>
                      <a:pt x="4977130" y="231140"/>
                    </a:lnTo>
                    <a:cubicBezTo>
                      <a:pt x="4977130" y="124968"/>
                      <a:pt x="4888992" y="38100"/>
                      <a:pt x="4779391" y="38100"/>
                    </a:cubicBezTo>
                    <a:lnTo>
                      <a:pt x="235839" y="38100"/>
                    </a:lnTo>
                    <a:lnTo>
                      <a:pt x="235839" y="19050"/>
                    </a:lnTo>
                    <a:lnTo>
                      <a:pt x="235839" y="38100"/>
                    </a:lnTo>
                    <a:cubicBezTo>
                      <a:pt x="126238" y="38100"/>
                      <a:pt x="38100" y="124841"/>
                      <a:pt x="38100" y="231140"/>
                    </a:cubicBezTo>
                    <a:close/>
                  </a:path>
                </a:pathLst>
              </a:custGeom>
              <a:solidFill>
                <a:srgbClr val="70C7D6"/>
              </a:solidFill>
            </p:spPr>
            <p:txBody>
              <a:bodyPr/>
              <a:lstStyle/>
              <a:p>
                <a:endParaRPr lang="es-ES"/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0" y="-28575"/>
                <a:ext cx="5015217" cy="133885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240"/>
                  </a:lnSpc>
                </a:pPr>
                <a:r>
                  <a:rPr lang="en-US" sz="2700">
                    <a:solidFill>
                      <a:srgbClr val="FFFFFF"/>
                    </a:solidFill>
                    <a:latin typeface="Poppins"/>
                    <a:ea typeface="Poppins"/>
                    <a:cs typeface="Poppins"/>
                    <a:sym typeface="Poppins"/>
                  </a:rPr>
                  <a:t>Brasil</a:t>
                </a:r>
              </a:p>
            </p:txBody>
          </p:sp>
        </p:grpSp>
      </p:grp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933557" y="-2800207"/>
            <a:ext cx="13529596" cy="19130010"/>
            <a:chOff x="0" y="0"/>
            <a:chExt cx="18039461" cy="25506680"/>
          </a:xfrm>
        </p:grpSpPr>
        <p:sp>
          <p:nvSpPr>
            <p:cNvPr id="3" name="Freeform 3" descr="A black and pink background with black lines  AI-generated content may be incorrect."/>
            <p:cNvSpPr/>
            <p:nvPr/>
          </p:nvSpPr>
          <p:spPr>
            <a:xfrm>
              <a:off x="0" y="0"/>
              <a:ext cx="18039462" cy="25506680"/>
            </a:xfrm>
            <a:custGeom>
              <a:avLst/>
              <a:gdLst/>
              <a:ahLst/>
              <a:cxnLst/>
              <a:rect l="l" t="t" r="r" b="b"/>
              <a:pathLst>
                <a:path w="18039462" h="25506680">
                  <a:moveTo>
                    <a:pt x="0" y="0"/>
                  </a:moveTo>
                  <a:lnTo>
                    <a:pt x="18039462" y="0"/>
                  </a:lnTo>
                  <a:lnTo>
                    <a:pt x="18039462" y="25506680"/>
                  </a:lnTo>
                  <a:lnTo>
                    <a:pt x="0" y="25506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13133070" y="3812296"/>
            <a:ext cx="5589270" cy="4823460"/>
            <a:chOff x="0" y="0"/>
            <a:chExt cx="7452360" cy="6431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52360" cy="6431280"/>
            </a:xfrm>
            <a:custGeom>
              <a:avLst/>
              <a:gdLst/>
              <a:ahLst/>
              <a:cxnLst/>
              <a:rect l="l" t="t" r="r" b="b"/>
              <a:pathLst>
                <a:path w="7452360" h="6431280">
                  <a:moveTo>
                    <a:pt x="0" y="0"/>
                  </a:moveTo>
                  <a:lnTo>
                    <a:pt x="7452360" y="0"/>
                  </a:lnTo>
                  <a:lnTo>
                    <a:pt x="7452360" y="6431280"/>
                  </a:lnTo>
                  <a:lnTo>
                    <a:pt x="0" y="64312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000">
                  <a:srgbClr val="FFFFFF">
                    <a:alpha val="88000"/>
                  </a:srgbClr>
                </a:gs>
                <a:gs pos="6800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13386435" y="5196516"/>
            <a:ext cx="5589270" cy="4823460"/>
            <a:chOff x="0" y="0"/>
            <a:chExt cx="7452360" cy="6431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52360" cy="6431280"/>
            </a:xfrm>
            <a:custGeom>
              <a:avLst/>
              <a:gdLst/>
              <a:ahLst/>
              <a:cxnLst/>
              <a:rect l="l" t="t" r="r" b="b"/>
              <a:pathLst>
                <a:path w="7452360" h="6431280">
                  <a:moveTo>
                    <a:pt x="0" y="0"/>
                  </a:moveTo>
                  <a:lnTo>
                    <a:pt x="7452360" y="0"/>
                  </a:lnTo>
                  <a:lnTo>
                    <a:pt x="7452360" y="6431280"/>
                  </a:lnTo>
                  <a:lnTo>
                    <a:pt x="0" y="64312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000">
                  <a:srgbClr val="FFFFFF">
                    <a:alpha val="88000"/>
                  </a:srgbClr>
                </a:gs>
                <a:gs pos="6800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496896" y="6224026"/>
            <a:ext cx="3761413" cy="3447288"/>
            <a:chOff x="0" y="0"/>
            <a:chExt cx="5015217" cy="4596384"/>
          </a:xfrm>
        </p:grpSpPr>
        <p:sp>
          <p:nvSpPr>
            <p:cNvPr id="9" name="Freeform 9"/>
            <p:cNvSpPr/>
            <p:nvPr/>
          </p:nvSpPr>
          <p:spPr>
            <a:xfrm>
              <a:off x="19050" y="19050"/>
              <a:ext cx="4977130" cy="4558284"/>
            </a:xfrm>
            <a:custGeom>
              <a:avLst/>
              <a:gdLst/>
              <a:ahLst/>
              <a:cxnLst/>
              <a:rect l="l" t="t" r="r" b="b"/>
              <a:pathLst>
                <a:path w="4977130" h="4558284">
                  <a:moveTo>
                    <a:pt x="0" y="759714"/>
                  </a:moveTo>
                  <a:cubicBezTo>
                    <a:pt x="0" y="340106"/>
                    <a:pt x="340360" y="0"/>
                    <a:pt x="760222" y="0"/>
                  </a:cubicBezTo>
                  <a:lnTo>
                    <a:pt x="4216908" y="0"/>
                  </a:lnTo>
                  <a:cubicBezTo>
                    <a:pt x="4636770" y="0"/>
                    <a:pt x="4977130" y="340106"/>
                    <a:pt x="4977130" y="759714"/>
                  </a:cubicBezTo>
                  <a:lnTo>
                    <a:pt x="4977130" y="3798570"/>
                  </a:lnTo>
                  <a:cubicBezTo>
                    <a:pt x="4977130" y="4218178"/>
                    <a:pt x="4636770" y="4558284"/>
                    <a:pt x="4216908" y="4558284"/>
                  </a:cubicBezTo>
                  <a:lnTo>
                    <a:pt x="760222" y="4558284"/>
                  </a:lnTo>
                  <a:cubicBezTo>
                    <a:pt x="340360" y="4558284"/>
                    <a:pt x="0" y="4218178"/>
                    <a:pt x="0" y="379857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5015230" cy="4596384"/>
            </a:xfrm>
            <a:custGeom>
              <a:avLst/>
              <a:gdLst/>
              <a:ahLst/>
              <a:cxnLst/>
              <a:rect l="l" t="t" r="r" b="b"/>
              <a:pathLst>
                <a:path w="5015230" h="4596384">
                  <a:moveTo>
                    <a:pt x="0" y="778764"/>
                  </a:moveTo>
                  <a:cubicBezTo>
                    <a:pt x="0" y="348615"/>
                    <a:pt x="348869" y="0"/>
                    <a:pt x="779272" y="0"/>
                  </a:cubicBezTo>
                  <a:lnTo>
                    <a:pt x="4235958" y="0"/>
                  </a:lnTo>
                  <a:lnTo>
                    <a:pt x="4235958" y="19050"/>
                  </a:lnTo>
                  <a:lnTo>
                    <a:pt x="4235958" y="0"/>
                  </a:lnTo>
                  <a:cubicBezTo>
                    <a:pt x="4666361" y="0"/>
                    <a:pt x="5015230" y="348615"/>
                    <a:pt x="5015230" y="778764"/>
                  </a:cubicBezTo>
                  <a:lnTo>
                    <a:pt x="4996180" y="778764"/>
                  </a:lnTo>
                  <a:lnTo>
                    <a:pt x="5015230" y="778764"/>
                  </a:lnTo>
                  <a:lnTo>
                    <a:pt x="5015230" y="3817620"/>
                  </a:lnTo>
                  <a:lnTo>
                    <a:pt x="4996180" y="3817620"/>
                  </a:lnTo>
                  <a:lnTo>
                    <a:pt x="5015230" y="3817620"/>
                  </a:lnTo>
                  <a:cubicBezTo>
                    <a:pt x="5015230" y="4247769"/>
                    <a:pt x="4666361" y="4596384"/>
                    <a:pt x="4235958" y="4596384"/>
                  </a:cubicBezTo>
                  <a:lnTo>
                    <a:pt x="4235958" y="4577334"/>
                  </a:lnTo>
                  <a:lnTo>
                    <a:pt x="4235958" y="4596384"/>
                  </a:lnTo>
                  <a:lnTo>
                    <a:pt x="779272" y="4596384"/>
                  </a:lnTo>
                  <a:lnTo>
                    <a:pt x="779272" y="4577334"/>
                  </a:lnTo>
                  <a:lnTo>
                    <a:pt x="779272" y="4596384"/>
                  </a:lnTo>
                  <a:cubicBezTo>
                    <a:pt x="348869" y="4596384"/>
                    <a:pt x="0" y="4247769"/>
                    <a:pt x="0" y="3817620"/>
                  </a:cubicBezTo>
                  <a:lnTo>
                    <a:pt x="0" y="778764"/>
                  </a:lnTo>
                  <a:lnTo>
                    <a:pt x="19050" y="778764"/>
                  </a:lnTo>
                  <a:lnTo>
                    <a:pt x="0" y="778764"/>
                  </a:lnTo>
                  <a:moveTo>
                    <a:pt x="38100" y="778764"/>
                  </a:moveTo>
                  <a:lnTo>
                    <a:pt x="38100" y="3817620"/>
                  </a:lnTo>
                  <a:lnTo>
                    <a:pt x="19050" y="3817620"/>
                  </a:lnTo>
                  <a:lnTo>
                    <a:pt x="38100" y="3817620"/>
                  </a:lnTo>
                  <a:cubicBezTo>
                    <a:pt x="38100" y="4226687"/>
                    <a:pt x="369951" y="4558284"/>
                    <a:pt x="779272" y="4558284"/>
                  </a:cubicBezTo>
                  <a:lnTo>
                    <a:pt x="4235958" y="4558284"/>
                  </a:lnTo>
                  <a:cubicBezTo>
                    <a:pt x="4645279" y="4558284"/>
                    <a:pt x="4977130" y="4226687"/>
                    <a:pt x="4977130" y="3817620"/>
                  </a:cubicBezTo>
                  <a:lnTo>
                    <a:pt x="4977130" y="778764"/>
                  </a:lnTo>
                  <a:cubicBezTo>
                    <a:pt x="4977130" y="369697"/>
                    <a:pt x="4645279" y="38100"/>
                    <a:pt x="4235958" y="38100"/>
                  </a:cubicBezTo>
                  <a:lnTo>
                    <a:pt x="779272" y="38100"/>
                  </a:lnTo>
                  <a:lnTo>
                    <a:pt x="779272" y="19050"/>
                  </a:lnTo>
                  <a:lnTo>
                    <a:pt x="779272" y="38100"/>
                  </a:lnTo>
                  <a:cubicBezTo>
                    <a:pt x="369951" y="38100"/>
                    <a:pt x="38100" y="369697"/>
                    <a:pt x="38100" y="7787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015217" cy="4624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endParaRPr dirty="0"/>
            </a:p>
            <a:p>
              <a:pPr algn="ctr">
                <a:lnSpc>
                  <a:spcPts val="3240"/>
                </a:lnSpc>
              </a:pPr>
              <a:endParaRPr dirty="0"/>
            </a:p>
            <a:p>
              <a:pPr algn="ctr">
                <a:lnSpc>
                  <a:spcPts val="3240"/>
                </a:lnSpc>
              </a:pP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Valeria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falta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l'escola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alguns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dies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perquè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no hi ha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aigua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la seva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comunitat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96896" y="6087628"/>
            <a:ext cx="3761413" cy="982713"/>
            <a:chOff x="0" y="0"/>
            <a:chExt cx="5015217" cy="1310284"/>
          </a:xfrm>
        </p:grpSpPr>
        <p:sp>
          <p:nvSpPr>
            <p:cNvPr id="13" name="Freeform 13"/>
            <p:cNvSpPr/>
            <p:nvPr/>
          </p:nvSpPr>
          <p:spPr>
            <a:xfrm>
              <a:off x="19050" y="19050"/>
              <a:ext cx="4977130" cy="1272286"/>
            </a:xfrm>
            <a:custGeom>
              <a:avLst/>
              <a:gdLst/>
              <a:ahLst/>
              <a:cxnLst/>
              <a:rect l="l" t="t" r="r" b="b"/>
              <a:pathLst>
                <a:path w="4977130" h="1272286">
                  <a:moveTo>
                    <a:pt x="0" y="212090"/>
                  </a:moveTo>
                  <a:cubicBezTo>
                    <a:pt x="0" y="94869"/>
                    <a:pt x="97028" y="0"/>
                    <a:pt x="216789" y="0"/>
                  </a:cubicBezTo>
                  <a:lnTo>
                    <a:pt x="4760341" y="0"/>
                  </a:lnTo>
                  <a:cubicBezTo>
                    <a:pt x="4879975" y="0"/>
                    <a:pt x="4977130" y="94869"/>
                    <a:pt x="4977130" y="212090"/>
                  </a:cubicBezTo>
                  <a:lnTo>
                    <a:pt x="4977130" y="1060196"/>
                  </a:lnTo>
                  <a:cubicBezTo>
                    <a:pt x="4977130" y="1177290"/>
                    <a:pt x="4880102" y="1272286"/>
                    <a:pt x="4760341" y="1272286"/>
                  </a:cubicBezTo>
                  <a:lnTo>
                    <a:pt x="216789" y="1272286"/>
                  </a:lnTo>
                  <a:cubicBezTo>
                    <a:pt x="97155" y="1272286"/>
                    <a:pt x="0" y="1177417"/>
                    <a:pt x="0" y="1060196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5015230" cy="1310386"/>
            </a:xfrm>
            <a:custGeom>
              <a:avLst/>
              <a:gdLst/>
              <a:ahLst/>
              <a:cxnLst/>
              <a:rect l="l" t="t" r="r" b="b"/>
              <a:pathLst>
                <a:path w="5015230" h="1310386">
                  <a:moveTo>
                    <a:pt x="0" y="231140"/>
                  </a:moveTo>
                  <a:cubicBezTo>
                    <a:pt x="0" y="103124"/>
                    <a:pt x="105918" y="0"/>
                    <a:pt x="235839" y="0"/>
                  </a:cubicBezTo>
                  <a:lnTo>
                    <a:pt x="4779391" y="0"/>
                  </a:lnTo>
                  <a:lnTo>
                    <a:pt x="4779391" y="19050"/>
                  </a:lnTo>
                  <a:lnTo>
                    <a:pt x="4779391" y="0"/>
                  </a:lnTo>
                  <a:cubicBezTo>
                    <a:pt x="4909185" y="0"/>
                    <a:pt x="5015230" y="103124"/>
                    <a:pt x="5015230" y="231140"/>
                  </a:cubicBezTo>
                  <a:lnTo>
                    <a:pt x="4996180" y="231140"/>
                  </a:lnTo>
                  <a:lnTo>
                    <a:pt x="5015230" y="231140"/>
                  </a:lnTo>
                  <a:lnTo>
                    <a:pt x="5015230" y="1079246"/>
                  </a:lnTo>
                  <a:lnTo>
                    <a:pt x="4996180" y="1079246"/>
                  </a:lnTo>
                  <a:lnTo>
                    <a:pt x="5015230" y="1079246"/>
                  </a:lnTo>
                  <a:cubicBezTo>
                    <a:pt x="5015230" y="1207262"/>
                    <a:pt x="4909312" y="1310386"/>
                    <a:pt x="4779391" y="1310386"/>
                  </a:cubicBezTo>
                  <a:lnTo>
                    <a:pt x="4779391" y="1291336"/>
                  </a:lnTo>
                  <a:lnTo>
                    <a:pt x="4779391" y="1310386"/>
                  </a:lnTo>
                  <a:lnTo>
                    <a:pt x="235839" y="1310386"/>
                  </a:lnTo>
                  <a:lnTo>
                    <a:pt x="235839" y="1291336"/>
                  </a:lnTo>
                  <a:lnTo>
                    <a:pt x="235839" y="1310386"/>
                  </a:lnTo>
                  <a:cubicBezTo>
                    <a:pt x="105918" y="1310259"/>
                    <a:pt x="0" y="1207262"/>
                    <a:pt x="0" y="1079246"/>
                  </a:cubicBezTo>
                  <a:lnTo>
                    <a:pt x="0" y="231140"/>
                  </a:lnTo>
                  <a:lnTo>
                    <a:pt x="19050" y="231140"/>
                  </a:lnTo>
                  <a:lnTo>
                    <a:pt x="0" y="231140"/>
                  </a:lnTo>
                  <a:moveTo>
                    <a:pt x="38100" y="231140"/>
                  </a:moveTo>
                  <a:lnTo>
                    <a:pt x="38100" y="1079246"/>
                  </a:lnTo>
                  <a:lnTo>
                    <a:pt x="19050" y="1079246"/>
                  </a:lnTo>
                  <a:lnTo>
                    <a:pt x="38100" y="1079246"/>
                  </a:lnTo>
                  <a:cubicBezTo>
                    <a:pt x="38100" y="1185418"/>
                    <a:pt x="126238" y="1272286"/>
                    <a:pt x="235839" y="1272286"/>
                  </a:cubicBezTo>
                  <a:lnTo>
                    <a:pt x="4779391" y="1272286"/>
                  </a:lnTo>
                  <a:cubicBezTo>
                    <a:pt x="4888992" y="1272286"/>
                    <a:pt x="4977130" y="1185545"/>
                    <a:pt x="4977130" y="1079246"/>
                  </a:cubicBezTo>
                  <a:lnTo>
                    <a:pt x="4977130" y="231140"/>
                  </a:lnTo>
                  <a:cubicBezTo>
                    <a:pt x="4977130" y="124968"/>
                    <a:pt x="4888992" y="38100"/>
                    <a:pt x="4779391" y="38100"/>
                  </a:cubicBezTo>
                  <a:lnTo>
                    <a:pt x="235839" y="38100"/>
                  </a:lnTo>
                  <a:lnTo>
                    <a:pt x="235839" y="19050"/>
                  </a:lnTo>
                  <a:lnTo>
                    <a:pt x="235839" y="38100"/>
                  </a:lnTo>
                  <a:cubicBezTo>
                    <a:pt x="126238" y="38100"/>
                    <a:pt x="38100" y="124841"/>
                    <a:pt x="38100" y="231140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5015217" cy="1338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Mèxic</a:t>
              </a:r>
              <a:endParaRPr lang="en-US" sz="27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46385" y="3486641"/>
            <a:ext cx="3109865" cy="638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Valeria no pot assistir a l’escola alguns dies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61100" y="3486641"/>
            <a:ext cx="3877704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a l’educació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a la igualtat d’oportunitats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a la salut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a l’aigua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44739" y="3486641"/>
            <a:ext cx="4203621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Escassetat d’aigua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Infraestructura insuficient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Pobresa o manca d’inversió pública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Llunyania dels punts d’abastiment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Gestió desigual del recurs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079255" y="3486641"/>
            <a:ext cx="420362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Preocupada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Frustrada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Impotent</a:t>
            </a:r>
          </a:p>
        </p:txBody>
      </p:sp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933557" y="-2800207"/>
            <a:ext cx="13529596" cy="19130010"/>
            <a:chOff x="0" y="0"/>
            <a:chExt cx="18039461" cy="25506680"/>
          </a:xfrm>
        </p:grpSpPr>
        <p:sp>
          <p:nvSpPr>
            <p:cNvPr id="3" name="Freeform 3" descr="A black and pink background with black lines  AI-generated content may be incorrect."/>
            <p:cNvSpPr/>
            <p:nvPr/>
          </p:nvSpPr>
          <p:spPr>
            <a:xfrm>
              <a:off x="0" y="0"/>
              <a:ext cx="18039462" cy="25506680"/>
            </a:xfrm>
            <a:custGeom>
              <a:avLst/>
              <a:gdLst/>
              <a:ahLst/>
              <a:cxnLst/>
              <a:rect l="l" t="t" r="r" b="b"/>
              <a:pathLst>
                <a:path w="18039462" h="25506680">
                  <a:moveTo>
                    <a:pt x="0" y="0"/>
                  </a:moveTo>
                  <a:lnTo>
                    <a:pt x="18039462" y="0"/>
                  </a:lnTo>
                  <a:lnTo>
                    <a:pt x="18039462" y="25506680"/>
                  </a:lnTo>
                  <a:lnTo>
                    <a:pt x="0" y="25506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13133070" y="3812296"/>
            <a:ext cx="5589270" cy="4823460"/>
            <a:chOff x="0" y="0"/>
            <a:chExt cx="7452360" cy="6431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52360" cy="6431280"/>
            </a:xfrm>
            <a:custGeom>
              <a:avLst/>
              <a:gdLst/>
              <a:ahLst/>
              <a:cxnLst/>
              <a:rect l="l" t="t" r="r" b="b"/>
              <a:pathLst>
                <a:path w="7452360" h="6431280">
                  <a:moveTo>
                    <a:pt x="0" y="0"/>
                  </a:moveTo>
                  <a:lnTo>
                    <a:pt x="7452360" y="0"/>
                  </a:lnTo>
                  <a:lnTo>
                    <a:pt x="7452360" y="6431280"/>
                  </a:lnTo>
                  <a:lnTo>
                    <a:pt x="0" y="64312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000">
                  <a:srgbClr val="FFFFFF">
                    <a:alpha val="88000"/>
                  </a:srgbClr>
                </a:gs>
                <a:gs pos="6800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13333057" y="5272716"/>
            <a:ext cx="5589270" cy="4823460"/>
            <a:chOff x="0" y="0"/>
            <a:chExt cx="7452360" cy="6431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52360" cy="6431280"/>
            </a:xfrm>
            <a:custGeom>
              <a:avLst/>
              <a:gdLst/>
              <a:ahLst/>
              <a:cxnLst/>
              <a:rect l="l" t="t" r="r" b="b"/>
              <a:pathLst>
                <a:path w="7452360" h="6431280">
                  <a:moveTo>
                    <a:pt x="0" y="0"/>
                  </a:moveTo>
                  <a:lnTo>
                    <a:pt x="7452360" y="0"/>
                  </a:lnTo>
                  <a:lnTo>
                    <a:pt x="7452360" y="6431280"/>
                  </a:lnTo>
                  <a:lnTo>
                    <a:pt x="0" y="64312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000">
                  <a:srgbClr val="FFFFFF">
                    <a:alpha val="88000"/>
                  </a:srgbClr>
                </a:gs>
                <a:gs pos="6800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496896" y="6087628"/>
            <a:ext cx="3761413" cy="3447288"/>
            <a:chOff x="0" y="0"/>
            <a:chExt cx="5015217" cy="4596384"/>
          </a:xfrm>
        </p:grpSpPr>
        <p:sp>
          <p:nvSpPr>
            <p:cNvPr id="9" name="Freeform 9"/>
            <p:cNvSpPr/>
            <p:nvPr/>
          </p:nvSpPr>
          <p:spPr>
            <a:xfrm>
              <a:off x="19050" y="19050"/>
              <a:ext cx="4977130" cy="4558284"/>
            </a:xfrm>
            <a:custGeom>
              <a:avLst/>
              <a:gdLst/>
              <a:ahLst/>
              <a:cxnLst/>
              <a:rect l="l" t="t" r="r" b="b"/>
              <a:pathLst>
                <a:path w="4977130" h="4558284">
                  <a:moveTo>
                    <a:pt x="0" y="759714"/>
                  </a:moveTo>
                  <a:cubicBezTo>
                    <a:pt x="0" y="340106"/>
                    <a:pt x="340360" y="0"/>
                    <a:pt x="760222" y="0"/>
                  </a:cubicBezTo>
                  <a:lnTo>
                    <a:pt x="4216908" y="0"/>
                  </a:lnTo>
                  <a:cubicBezTo>
                    <a:pt x="4636770" y="0"/>
                    <a:pt x="4977130" y="340106"/>
                    <a:pt x="4977130" y="759714"/>
                  </a:cubicBezTo>
                  <a:lnTo>
                    <a:pt x="4977130" y="3798570"/>
                  </a:lnTo>
                  <a:cubicBezTo>
                    <a:pt x="4977130" y="4218178"/>
                    <a:pt x="4636770" y="4558284"/>
                    <a:pt x="4216908" y="4558284"/>
                  </a:cubicBezTo>
                  <a:lnTo>
                    <a:pt x="760222" y="4558284"/>
                  </a:lnTo>
                  <a:cubicBezTo>
                    <a:pt x="340360" y="4558284"/>
                    <a:pt x="0" y="4218178"/>
                    <a:pt x="0" y="379857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5015230" cy="4596384"/>
            </a:xfrm>
            <a:custGeom>
              <a:avLst/>
              <a:gdLst/>
              <a:ahLst/>
              <a:cxnLst/>
              <a:rect l="l" t="t" r="r" b="b"/>
              <a:pathLst>
                <a:path w="5015230" h="4596384">
                  <a:moveTo>
                    <a:pt x="0" y="778764"/>
                  </a:moveTo>
                  <a:cubicBezTo>
                    <a:pt x="0" y="348615"/>
                    <a:pt x="348869" y="0"/>
                    <a:pt x="779272" y="0"/>
                  </a:cubicBezTo>
                  <a:lnTo>
                    <a:pt x="4235958" y="0"/>
                  </a:lnTo>
                  <a:lnTo>
                    <a:pt x="4235958" y="19050"/>
                  </a:lnTo>
                  <a:lnTo>
                    <a:pt x="4235958" y="0"/>
                  </a:lnTo>
                  <a:cubicBezTo>
                    <a:pt x="4666361" y="0"/>
                    <a:pt x="5015230" y="348615"/>
                    <a:pt x="5015230" y="778764"/>
                  </a:cubicBezTo>
                  <a:lnTo>
                    <a:pt x="4996180" y="778764"/>
                  </a:lnTo>
                  <a:lnTo>
                    <a:pt x="5015230" y="778764"/>
                  </a:lnTo>
                  <a:lnTo>
                    <a:pt x="5015230" y="3817620"/>
                  </a:lnTo>
                  <a:lnTo>
                    <a:pt x="4996180" y="3817620"/>
                  </a:lnTo>
                  <a:lnTo>
                    <a:pt x="5015230" y="3817620"/>
                  </a:lnTo>
                  <a:cubicBezTo>
                    <a:pt x="5015230" y="4247769"/>
                    <a:pt x="4666361" y="4596384"/>
                    <a:pt x="4235958" y="4596384"/>
                  </a:cubicBezTo>
                  <a:lnTo>
                    <a:pt x="4235958" y="4577334"/>
                  </a:lnTo>
                  <a:lnTo>
                    <a:pt x="4235958" y="4596384"/>
                  </a:lnTo>
                  <a:lnTo>
                    <a:pt x="779272" y="4596384"/>
                  </a:lnTo>
                  <a:lnTo>
                    <a:pt x="779272" y="4577334"/>
                  </a:lnTo>
                  <a:lnTo>
                    <a:pt x="779272" y="4596384"/>
                  </a:lnTo>
                  <a:cubicBezTo>
                    <a:pt x="348869" y="4596384"/>
                    <a:pt x="0" y="4247769"/>
                    <a:pt x="0" y="3817620"/>
                  </a:cubicBezTo>
                  <a:lnTo>
                    <a:pt x="0" y="778764"/>
                  </a:lnTo>
                  <a:lnTo>
                    <a:pt x="19050" y="778764"/>
                  </a:lnTo>
                  <a:lnTo>
                    <a:pt x="0" y="778764"/>
                  </a:lnTo>
                  <a:moveTo>
                    <a:pt x="38100" y="778764"/>
                  </a:moveTo>
                  <a:lnTo>
                    <a:pt x="38100" y="3817620"/>
                  </a:lnTo>
                  <a:lnTo>
                    <a:pt x="19050" y="3817620"/>
                  </a:lnTo>
                  <a:lnTo>
                    <a:pt x="38100" y="3817620"/>
                  </a:lnTo>
                  <a:cubicBezTo>
                    <a:pt x="38100" y="4226687"/>
                    <a:pt x="369951" y="4558284"/>
                    <a:pt x="779272" y="4558284"/>
                  </a:cubicBezTo>
                  <a:lnTo>
                    <a:pt x="4235958" y="4558284"/>
                  </a:lnTo>
                  <a:cubicBezTo>
                    <a:pt x="4645279" y="4558284"/>
                    <a:pt x="4977130" y="4226687"/>
                    <a:pt x="4977130" y="3817620"/>
                  </a:cubicBezTo>
                  <a:lnTo>
                    <a:pt x="4977130" y="778764"/>
                  </a:lnTo>
                  <a:cubicBezTo>
                    <a:pt x="4977130" y="369697"/>
                    <a:pt x="4645279" y="38100"/>
                    <a:pt x="4235958" y="38100"/>
                  </a:cubicBezTo>
                  <a:lnTo>
                    <a:pt x="779272" y="38100"/>
                  </a:lnTo>
                  <a:lnTo>
                    <a:pt x="779272" y="19050"/>
                  </a:lnTo>
                  <a:lnTo>
                    <a:pt x="779272" y="38100"/>
                  </a:lnTo>
                  <a:cubicBezTo>
                    <a:pt x="369951" y="38100"/>
                    <a:pt x="38100" y="369697"/>
                    <a:pt x="38100" y="7787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015217" cy="4624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endParaRPr dirty="0"/>
            </a:p>
            <a:p>
              <a:pPr algn="ctr">
                <a:lnSpc>
                  <a:spcPts val="3240"/>
                </a:lnSpc>
              </a:pPr>
              <a:endParaRPr dirty="0"/>
            </a:p>
            <a:p>
              <a:pPr algn="ctr">
                <a:lnSpc>
                  <a:spcPts val="3240"/>
                </a:lnSpc>
              </a:pPr>
              <a:r>
                <a:rPr lang="es-E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En Lucas no </a:t>
              </a:r>
              <a:r>
                <a:rPr lang="es-E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pot</a:t>
              </a:r>
              <a:r>
                <a:rPr lang="es-E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jugar a </a:t>
              </a:r>
              <a:r>
                <a:rPr lang="es-E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fora</a:t>
              </a:r>
              <a:r>
                <a:rPr lang="es-E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 causa de la </a:t>
              </a:r>
              <a:r>
                <a:rPr lang="es-E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violència</a:t>
              </a:r>
              <a:r>
                <a:rPr lang="es-E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al </a:t>
              </a:r>
              <a:r>
                <a:rPr lang="es-E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seu</a:t>
              </a:r>
              <a:r>
                <a:rPr lang="es-E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s-E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barri</a:t>
              </a:r>
              <a:r>
                <a:rPr lang="es-E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96896" y="6087628"/>
            <a:ext cx="3761413" cy="982713"/>
            <a:chOff x="0" y="0"/>
            <a:chExt cx="5015217" cy="1310284"/>
          </a:xfrm>
        </p:grpSpPr>
        <p:sp>
          <p:nvSpPr>
            <p:cNvPr id="13" name="Freeform 13"/>
            <p:cNvSpPr/>
            <p:nvPr/>
          </p:nvSpPr>
          <p:spPr>
            <a:xfrm>
              <a:off x="19050" y="19050"/>
              <a:ext cx="4977130" cy="1272286"/>
            </a:xfrm>
            <a:custGeom>
              <a:avLst/>
              <a:gdLst/>
              <a:ahLst/>
              <a:cxnLst/>
              <a:rect l="l" t="t" r="r" b="b"/>
              <a:pathLst>
                <a:path w="4977130" h="1272286">
                  <a:moveTo>
                    <a:pt x="0" y="212090"/>
                  </a:moveTo>
                  <a:cubicBezTo>
                    <a:pt x="0" y="94869"/>
                    <a:pt x="97028" y="0"/>
                    <a:pt x="216789" y="0"/>
                  </a:cubicBezTo>
                  <a:lnTo>
                    <a:pt x="4760341" y="0"/>
                  </a:lnTo>
                  <a:cubicBezTo>
                    <a:pt x="4879975" y="0"/>
                    <a:pt x="4977130" y="94869"/>
                    <a:pt x="4977130" y="212090"/>
                  </a:cubicBezTo>
                  <a:lnTo>
                    <a:pt x="4977130" y="1060196"/>
                  </a:lnTo>
                  <a:cubicBezTo>
                    <a:pt x="4977130" y="1177290"/>
                    <a:pt x="4880102" y="1272286"/>
                    <a:pt x="4760341" y="1272286"/>
                  </a:cubicBezTo>
                  <a:lnTo>
                    <a:pt x="216789" y="1272286"/>
                  </a:lnTo>
                  <a:cubicBezTo>
                    <a:pt x="97155" y="1272286"/>
                    <a:pt x="0" y="1177417"/>
                    <a:pt x="0" y="1060196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5015230" cy="1310386"/>
            </a:xfrm>
            <a:custGeom>
              <a:avLst/>
              <a:gdLst/>
              <a:ahLst/>
              <a:cxnLst/>
              <a:rect l="l" t="t" r="r" b="b"/>
              <a:pathLst>
                <a:path w="5015230" h="1310386">
                  <a:moveTo>
                    <a:pt x="0" y="231140"/>
                  </a:moveTo>
                  <a:cubicBezTo>
                    <a:pt x="0" y="103124"/>
                    <a:pt x="105918" y="0"/>
                    <a:pt x="235839" y="0"/>
                  </a:cubicBezTo>
                  <a:lnTo>
                    <a:pt x="4779391" y="0"/>
                  </a:lnTo>
                  <a:lnTo>
                    <a:pt x="4779391" y="19050"/>
                  </a:lnTo>
                  <a:lnTo>
                    <a:pt x="4779391" y="0"/>
                  </a:lnTo>
                  <a:cubicBezTo>
                    <a:pt x="4909185" y="0"/>
                    <a:pt x="5015230" y="103124"/>
                    <a:pt x="5015230" y="231140"/>
                  </a:cubicBezTo>
                  <a:lnTo>
                    <a:pt x="4996180" y="231140"/>
                  </a:lnTo>
                  <a:lnTo>
                    <a:pt x="5015230" y="231140"/>
                  </a:lnTo>
                  <a:lnTo>
                    <a:pt x="5015230" y="1079246"/>
                  </a:lnTo>
                  <a:lnTo>
                    <a:pt x="4996180" y="1079246"/>
                  </a:lnTo>
                  <a:lnTo>
                    <a:pt x="5015230" y="1079246"/>
                  </a:lnTo>
                  <a:cubicBezTo>
                    <a:pt x="5015230" y="1207262"/>
                    <a:pt x="4909312" y="1310386"/>
                    <a:pt x="4779391" y="1310386"/>
                  </a:cubicBezTo>
                  <a:lnTo>
                    <a:pt x="4779391" y="1291336"/>
                  </a:lnTo>
                  <a:lnTo>
                    <a:pt x="4779391" y="1310386"/>
                  </a:lnTo>
                  <a:lnTo>
                    <a:pt x="235839" y="1310386"/>
                  </a:lnTo>
                  <a:lnTo>
                    <a:pt x="235839" y="1291336"/>
                  </a:lnTo>
                  <a:lnTo>
                    <a:pt x="235839" y="1310386"/>
                  </a:lnTo>
                  <a:cubicBezTo>
                    <a:pt x="105918" y="1310259"/>
                    <a:pt x="0" y="1207262"/>
                    <a:pt x="0" y="1079246"/>
                  </a:cubicBezTo>
                  <a:lnTo>
                    <a:pt x="0" y="231140"/>
                  </a:lnTo>
                  <a:lnTo>
                    <a:pt x="19050" y="231140"/>
                  </a:lnTo>
                  <a:lnTo>
                    <a:pt x="0" y="231140"/>
                  </a:lnTo>
                  <a:moveTo>
                    <a:pt x="38100" y="231140"/>
                  </a:moveTo>
                  <a:lnTo>
                    <a:pt x="38100" y="1079246"/>
                  </a:lnTo>
                  <a:lnTo>
                    <a:pt x="19050" y="1079246"/>
                  </a:lnTo>
                  <a:lnTo>
                    <a:pt x="38100" y="1079246"/>
                  </a:lnTo>
                  <a:cubicBezTo>
                    <a:pt x="38100" y="1185418"/>
                    <a:pt x="126238" y="1272286"/>
                    <a:pt x="235839" y="1272286"/>
                  </a:cubicBezTo>
                  <a:lnTo>
                    <a:pt x="4779391" y="1272286"/>
                  </a:lnTo>
                  <a:cubicBezTo>
                    <a:pt x="4888992" y="1272286"/>
                    <a:pt x="4977130" y="1185545"/>
                    <a:pt x="4977130" y="1079246"/>
                  </a:cubicBezTo>
                  <a:lnTo>
                    <a:pt x="4977130" y="231140"/>
                  </a:lnTo>
                  <a:cubicBezTo>
                    <a:pt x="4977130" y="124968"/>
                    <a:pt x="4888992" y="38100"/>
                    <a:pt x="4779391" y="38100"/>
                  </a:cubicBezTo>
                  <a:lnTo>
                    <a:pt x="235839" y="38100"/>
                  </a:lnTo>
                  <a:lnTo>
                    <a:pt x="235839" y="19050"/>
                  </a:lnTo>
                  <a:lnTo>
                    <a:pt x="235839" y="38100"/>
                  </a:lnTo>
                  <a:cubicBezTo>
                    <a:pt x="126238" y="38100"/>
                    <a:pt x="38100" y="124841"/>
                    <a:pt x="38100" y="231140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5015217" cy="1338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dirty="0" err="1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Brasil</a:t>
              </a:r>
              <a:endParaRPr lang="en-US" sz="2700" dirty="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945299" y="3455670"/>
            <a:ext cx="3109865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Lucas no pot sortir a jugar ni utilitzar els espais públics per situacions de violència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782426" y="3455670"/>
            <a:ext cx="3877704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a la seguretat i a la protecció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al descans i al joc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al desenvolupament infantil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a la salut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44739" y="3455670"/>
            <a:ext cx="4551645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Violència al barri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Manca de seguretat pública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Absència d’espais recreatius segurs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Desigualtat social i pobresa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Escassa presència de programes comunitaris</a:t>
            </a:r>
          </a:p>
          <a:p>
            <a:pPr marL="361950" lvl="1" indent="-180975"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4079255" y="3455670"/>
            <a:ext cx="420362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Por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Tristesa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Frustració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Inseguretat</a:t>
            </a:r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2933557" y="-2800207"/>
            <a:ext cx="13529596" cy="19130010"/>
            <a:chOff x="0" y="0"/>
            <a:chExt cx="18039461" cy="25506680"/>
          </a:xfrm>
        </p:grpSpPr>
        <p:sp>
          <p:nvSpPr>
            <p:cNvPr id="3" name="Freeform 3" descr="A black and pink background with black lines  AI-generated content may be incorrect."/>
            <p:cNvSpPr/>
            <p:nvPr/>
          </p:nvSpPr>
          <p:spPr>
            <a:xfrm>
              <a:off x="0" y="0"/>
              <a:ext cx="18039462" cy="25506680"/>
            </a:xfrm>
            <a:custGeom>
              <a:avLst/>
              <a:gdLst/>
              <a:ahLst/>
              <a:cxnLst/>
              <a:rect l="l" t="t" r="r" b="b"/>
              <a:pathLst>
                <a:path w="18039462" h="25506680">
                  <a:moveTo>
                    <a:pt x="0" y="0"/>
                  </a:moveTo>
                  <a:lnTo>
                    <a:pt x="18039462" y="0"/>
                  </a:lnTo>
                  <a:lnTo>
                    <a:pt x="18039462" y="25506680"/>
                  </a:lnTo>
                  <a:lnTo>
                    <a:pt x="0" y="2550668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4" name="Group 4"/>
          <p:cNvGrpSpPr/>
          <p:nvPr/>
        </p:nvGrpSpPr>
        <p:grpSpPr>
          <a:xfrm rot="-10800000">
            <a:off x="13133070" y="3812296"/>
            <a:ext cx="5589270" cy="4823460"/>
            <a:chOff x="0" y="0"/>
            <a:chExt cx="7452360" cy="643128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7452360" cy="6431280"/>
            </a:xfrm>
            <a:custGeom>
              <a:avLst/>
              <a:gdLst/>
              <a:ahLst/>
              <a:cxnLst/>
              <a:rect l="l" t="t" r="r" b="b"/>
              <a:pathLst>
                <a:path w="7452360" h="6431280">
                  <a:moveTo>
                    <a:pt x="0" y="0"/>
                  </a:moveTo>
                  <a:lnTo>
                    <a:pt x="7452360" y="0"/>
                  </a:lnTo>
                  <a:lnTo>
                    <a:pt x="7452360" y="6431280"/>
                  </a:lnTo>
                  <a:lnTo>
                    <a:pt x="0" y="64312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000">
                  <a:srgbClr val="FFFFFF">
                    <a:alpha val="88000"/>
                  </a:srgbClr>
                </a:gs>
                <a:gs pos="6800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6" name="Group 6"/>
          <p:cNvGrpSpPr/>
          <p:nvPr/>
        </p:nvGrpSpPr>
        <p:grpSpPr>
          <a:xfrm rot="5400000">
            <a:off x="13333095" y="5297805"/>
            <a:ext cx="5589270" cy="4823460"/>
            <a:chOff x="0" y="0"/>
            <a:chExt cx="7452360" cy="643128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452360" cy="6431280"/>
            </a:xfrm>
            <a:custGeom>
              <a:avLst/>
              <a:gdLst/>
              <a:ahLst/>
              <a:cxnLst/>
              <a:rect l="l" t="t" r="r" b="b"/>
              <a:pathLst>
                <a:path w="7452360" h="6431280">
                  <a:moveTo>
                    <a:pt x="0" y="0"/>
                  </a:moveTo>
                  <a:lnTo>
                    <a:pt x="7452360" y="0"/>
                  </a:lnTo>
                  <a:lnTo>
                    <a:pt x="7452360" y="6431280"/>
                  </a:lnTo>
                  <a:lnTo>
                    <a:pt x="0" y="6431280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0"/>
                  </a:srgbClr>
                </a:gs>
                <a:gs pos="33000">
                  <a:srgbClr val="FFFFFF">
                    <a:alpha val="88000"/>
                  </a:srgbClr>
                </a:gs>
                <a:gs pos="68000">
                  <a:srgbClr val="FFFF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lin ang="16200000"/>
            </a:gradFill>
          </p:spPr>
          <p:txBody>
            <a:bodyPr/>
            <a:lstStyle/>
            <a:p>
              <a:endParaRPr lang="es-ES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3496896" y="6087628"/>
            <a:ext cx="3761413" cy="3447288"/>
            <a:chOff x="0" y="0"/>
            <a:chExt cx="5015217" cy="4596384"/>
          </a:xfrm>
        </p:grpSpPr>
        <p:sp>
          <p:nvSpPr>
            <p:cNvPr id="9" name="Freeform 9"/>
            <p:cNvSpPr/>
            <p:nvPr/>
          </p:nvSpPr>
          <p:spPr>
            <a:xfrm>
              <a:off x="19050" y="19050"/>
              <a:ext cx="4977130" cy="4558284"/>
            </a:xfrm>
            <a:custGeom>
              <a:avLst/>
              <a:gdLst/>
              <a:ahLst/>
              <a:cxnLst/>
              <a:rect l="l" t="t" r="r" b="b"/>
              <a:pathLst>
                <a:path w="4977130" h="4558284">
                  <a:moveTo>
                    <a:pt x="0" y="759714"/>
                  </a:moveTo>
                  <a:cubicBezTo>
                    <a:pt x="0" y="340106"/>
                    <a:pt x="340360" y="0"/>
                    <a:pt x="760222" y="0"/>
                  </a:cubicBezTo>
                  <a:lnTo>
                    <a:pt x="4216908" y="0"/>
                  </a:lnTo>
                  <a:cubicBezTo>
                    <a:pt x="4636770" y="0"/>
                    <a:pt x="4977130" y="340106"/>
                    <a:pt x="4977130" y="759714"/>
                  </a:cubicBezTo>
                  <a:lnTo>
                    <a:pt x="4977130" y="3798570"/>
                  </a:lnTo>
                  <a:cubicBezTo>
                    <a:pt x="4977130" y="4218178"/>
                    <a:pt x="4636770" y="4558284"/>
                    <a:pt x="4216908" y="4558284"/>
                  </a:cubicBezTo>
                  <a:lnTo>
                    <a:pt x="760222" y="4558284"/>
                  </a:lnTo>
                  <a:cubicBezTo>
                    <a:pt x="340360" y="4558284"/>
                    <a:pt x="0" y="4218178"/>
                    <a:pt x="0" y="3798570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5015230" cy="4596384"/>
            </a:xfrm>
            <a:custGeom>
              <a:avLst/>
              <a:gdLst/>
              <a:ahLst/>
              <a:cxnLst/>
              <a:rect l="l" t="t" r="r" b="b"/>
              <a:pathLst>
                <a:path w="5015230" h="4596384">
                  <a:moveTo>
                    <a:pt x="0" y="778764"/>
                  </a:moveTo>
                  <a:cubicBezTo>
                    <a:pt x="0" y="348615"/>
                    <a:pt x="348869" y="0"/>
                    <a:pt x="779272" y="0"/>
                  </a:cubicBezTo>
                  <a:lnTo>
                    <a:pt x="4235958" y="0"/>
                  </a:lnTo>
                  <a:lnTo>
                    <a:pt x="4235958" y="19050"/>
                  </a:lnTo>
                  <a:lnTo>
                    <a:pt x="4235958" y="0"/>
                  </a:lnTo>
                  <a:cubicBezTo>
                    <a:pt x="4666361" y="0"/>
                    <a:pt x="5015230" y="348615"/>
                    <a:pt x="5015230" y="778764"/>
                  </a:cubicBezTo>
                  <a:lnTo>
                    <a:pt x="4996180" y="778764"/>
                  </a:lnTo>
                  <a:lnTo>
                    <a:pt x="5015230" y="778764"/>
                  </a:lnTo>
                  <a:lnTo>
                    <a:pt x="5015230" y="3817620"/>
                  </a:lnTo>
                  <a:lnTo>
                    <a:pt x="4996180" y="3817620"/>
                  </a:lnTo>
                  <a:lnTo>
                    <a:pt x="5015230" y="3817620"/>
                  </a:lnTo>
                  <a:cubicBezTo>
                    <a:pt x="5015230" y="4247769"/>
                    <a:pt x="4666361" y="4596384"/>
                    <a:pt x="4235958" y="4596384"/>
                  </a:cubicBezTo>
                  <a:lnTo>
                    <a:pt x="4235958" y="4577334"/>
                  </a:lnTo>
                  <a:lnTo>
                    <a:pt x="4235958" y="4596384"/>
                  </a:lnTo>
                  <a:lnTo>
                    <a:pt x="779272" y="4596384"/>
                  </a:lnTo>
                  <a:lnTo>
                    <a:pt x="779272" y="4577334"/>
                  </a:lnTo>
                  <a:lnTo>
                    <a:pt x="779272" y="4596384"/>
                  </a:lnTo>
                  <a:cubicBezTo>
                    <a:pt x="348869" y="4596384"/>
                    <a:pt x="0" y="4247769"/>
                    <a:pt x="0" y="3817620"/>
                  </a:cubicBezTo>
                  <a:lnTo>
                    <a:pt x="0" y="778764"/>
                  </a:lnTo>
                  <a:lnTo>
                    <a:pt x="19050" y="778764"/>
                  </a:lnTo>
                  <a:lnTo>
                    <a:pt x="0" y="778764"/>
                  </a:lnTo>
                  <a:moveTo>
                    <a:pt x="38100" y="778764"/>
                  </a:moveTo>
                  <a:lnTo>
                    <a:pt x="38100" y="3817620"/>
                  </a:lnTo>
                  <a:lnTo>
                    <a:pt x="19050" y="3817620"/>
                  </a:lnTo>
                  <a:lnTo>
                    <a:pt x="38100" y="3817620"/>
                  </a:lnTo>
                  <a:cubicBezTo>
                    <a:pt x="38100" y="4226687"/>
                    <a:pt x="369951" y="4558284"/>
                    <a:pt x="779272" y="4558284"/>
                  </a:cubicBezTo>
                  <a:lnTo>
                    <a:pt x="4235958" y="4558284"/>
                  </a:lnTo>
                  <a:cubicBezTo>
                    <a:pt x="4645279" y="4558284"/>
                    <a:pt x="4977130" y="4226687"/>
                    <a:pt x="4977130" y="3817620"/>
                  </a:cubicBezTo>
                  <a:lnTo>
                    <a:pt x="4977130" y="778764"/>
                  </a:lnTo>
                  <a:cubicBezTo>
                    <a:pt x="4977130" y="369697"/>
                    <a:pt x="4645279" y="38100"/>
                    <a:pt x="4235958" y="38100"/>
                  </a:cubicBezTo>
                  <a:lnTo>
                    <a:pt x="779272" y="38100"/>
                  </a:lnTo>
                  <a:lnTo>
                    <a:pt x="779272" y="19050"/>
                  </a:lnTo>
                  <a:lnTo>
                    <a:pt x="779272" y="38100"/>
                  </a:lnTo>
                  <a:cubicBezTo>
                    <a:pt x="369951" y="38100"/>
                    <a:pt x="38100" y="369697"/>
                    <a:pt x="38100" y="778764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28575"/>
              <a:ext cx="5015217" cy="46249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endParaRPr dirty="0"/>
            </a:p>
            <a:p>
              <a:pPr algn="ctr">
                <a:lnSpc>
                  <a:spcPts val="3240"/>
                </a:lnSpc>
              </a:pPr>
              <a:endParaRPr dirty="0"/>
            </a:p>
            <a:p>
              <a:pPr algn="ctr">
                <a:lnSpc>
                  <a:spcPts val="3240"/>
                </a:lnSpc>
              </a:pP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La Martina sent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una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pressió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constant a les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xarxes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socials, la qual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cosa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està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afectant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la seva </a:t>
              </a:r>
              <a:r>
                <a:rPr lang="en-US" sz="2700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autoestima</a:t>
              </a:r>
              <a:r>
                <a:rPr lang="en-US" sz="2700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.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496896" y="6087628"/>
            <a:ext cx="3761413" cy="982713"/>
            <a:chOff x="0" y="0"/>
            <a:chExt cx="5015217" cy="1310284"/>
          </a:xfrm>
        </p:grpSpPr>
        <p:sp>
          <p:nvSpPr>
            <p:cNvPr id="13" name="Freeform 13"/>
            <p:cNvSpPr/>
            <p:nvPr/>
          </p:nvSpPr>
          <p:spPr>
            <a:xfrm>
              <a:off x="19050" y="19050"/>
              <a:ext cx="4977130" cy="1272286"/>
            </a:xfrm>
            <a:custGeom>
              <a:avLst/>
              <a:gdLst/>
              <a:ahLst/>
              <a:cxnLst/>
              <a:rect l="l" t="t" r="r" b="b"/>
              <a:pathLst>
                <a:path w="4977130" h="1272286">
                  <a:moveTo>
                    <a:pt x="0" y="212090"/>
                  </a:moveTo>
                  <a:cubicBezTo>
                    <a:pt x="0" y="94869"/>
                    <a:pt x="97028" y="0"/>
                    <a:pt x="216789" y="0"/>
                  </a:cubicBezTo>
                  <a:lnTo>
                    <a:pt x="4760341" y="0"/>
                  </a:lnTo>
                  <a:cubicBezTo>
                    <a:pt x="4879975" y="0"/>
                    <a:pt x="4977130" y="94869"/>
                    <a:pt x="4977130" y="212090"/>
                  </a:cubicBezTo>
                  <a:lnTo>
                    <a:pt x="4977130" y="1060196"/>
                  </a:lnTo>
                  <a:cubicBezTo>
                    <a:pt x="4977130" y="1177290"/>
                    <a:pt x="4880102" y="1272286"/>
                    <a:pt x="4760341" y="1272286"/>
                  </a:cubicBezTo>
                  <a:lnTo>
                    <a:pt x="216789" y="1272286"/>
                  </a:lnTo>
                  <a:cubicBezTo>
                    <a:pt x="97155" y="1272286"/>
                    <a:pt x="0" y="1177417"/>
                    <a:pt x="0" y="1060196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0"/>
              <a:ext cx="5015230" cy="1310386"/>
            </a:xfrm>
            <a:custGeom>
              <a:avLst/>
              <a:gdLst/>
              <a:ahLst/>
              <a:cxnLst/>
              <a:rect l="l" t="t" r="r" b="b"/>
              <a:pathLst>
                <a:path w="5015230" h="1310386">
                  <a:moveTo>
                    <a:pt x="0" y="231140"/>
                  </a:moveTo>
                  <a:cubicBezTo>
                    <a:pt x="0" y="103124"/>
                    <a:pt x="105918" y="0"/>
                    <a:pt x="235839" y="0"/>
                  </a:cubicBezTo>
                  <a:lnTo>
                    <a:pt x="4779391" y="0"/>
                  </a:lnTo>
                  <a:lnTo>
                    <a:pt x="4779391" y="19050"/>
                  </a:lnTo>
                  <a:lnTo>
                    <a:pt x="4779391" y="0"/>
                  </a:lnTo>
                  <a:cubicBezTo>
                    <a:pt x="4909185" y="0"/>
                    <a:pt x="5015230" y="103124"/>
                    <a:pt x="5015230" y="231140"/>
                  </a:cubicBezTo>
                  <a:lnTo>
                    <a:pt x="4996180" y="231140"/>
                  </a:lnTo>
                  <a:lnTo>
                    <a:pt x="5015230" y="231140"/>
                  </a:lnTo>
                  <a:lnTo>
                    <a:pt x="5015230" y="1079246"/>
                  </a:lnTo>
                  <a:lnTo>
                    <a:pt x="4996180" y="1079246"/>
                  </a:lnTo>
                  <a:lnTo>
                    <a:pt x="5015230" y="1079246"/>
                  </a:lnTo>
                  <a:cubicBezTo>
                    <a:pt x="5015230" y="1207262"/>
                    <a:pt x="4909312" y="1310386"/>
                    <a:pt x="4779391" y="1310386"/>
                  </a:cubicBezTo>
                  <a:lnTo>
                    <a:pt x="4779391" y="1291336"/>
                  </a:lnTo>
                  <a:lnTo>
                    <a:pt x="4779391" y="1310386"/>
                  </a:lnTo>
                  <a:lnTo>
                    <a:pt x="235839" y="1310386"/>
                  </a:lnTo>
                  <a:lnTo>
                    <a:pt x="235839" y="1291336"/>
                  </a:lnTo>
                  <a:lnTo>
                    <a:pt x="235839" y="1310386"/>
                  </a:lnTo>
                  <a:cubicBezTo>
                    <a:pt x="105918" y="1310259"/>
                    <a:pt x="0" y="1207262"/>
                    <a:pt x="0" y="1079246"/>
                  </a:cubicBezTo>
                  <a:lnTo>
                    <a:pt x="0" y="231140"/>
                  </a:lnTo>
                  <a:lnTo>
                    <a:pt x="19050" y="231140"/>
                  </a:lnTo>
                  <a:lnTo>
                    <a:pt x="0" y="231140"/>
                  </a:lnTo>
                  <a:moveTo>
                    <a:pt x="38100" y="231140"/>
                  </a:moveTo>
                  <a:lnTo>
                    <a:pt x="38100" y="1079246"/>
                  </a:lnTo>
                  <a:lnTo>
                    <a:pt x="19050" y="1079246"/>
                  </a:lnTo>
                  <a:lnTo>
                    <a:pt x="38100" y="1079246"/>
                  </a:lnTo>
                  <a:cubicBezTo>
                    <a:pt x="38100" y="1185418"/>
                    <a:pt x="126238" y="1272286"/>
                    <a:pt x="235839" y="1272286"/>
                  </a:cubicBezTo>
                  <a:lnTo>
                    <a:pt x="4779391" y="1272286"/>
                  </a:lnTo>
                  <a:cubicBezTo>
                    <a:pt x="4888992" y="1272286"/>
                    <a:pt x="4977130" y="1185545"/>
                    <a:pt x="4977130" y="1079246"/>
                  </a:cubicBezTo>
                  <a:lnTo>
                    <a:pt x="4977130" y="231140"/>
                  </a:lnTo>
                  <a:cubicBezTo>
                    <a:pt x="4977130" y="124968"/>
                    <a:pt x="4888992" y="38100"/>
                    <a:pt x="4779391" y="38100"/>
                  </a:cubicBezTo>
                  <a:lnTo>
                    <a:pt x="235839" y="38100"/>
                  </a:lnTo>
                  <a:lnTo>
                    <a:pt x="235839" y="19050"/>
                  </a:lnTo>
                  <a:lnTo>
                    <a:pt x="235839" y="38100"/>
                  </a:lnTo>
                  <a:cubicBezTo>
                    <a:pt x="126238" y="38100"/>
                    <a:pt x="38100" y="124841"/>
                    <a:pt x="38100" y="231140"/>
                  </a:cubicBezTo>
                  <a:close/>
                </a:path>
              </a:pathLst>
            </a:custGeom>
            <a:solidFill>
              <a:srgbClr val="70C7D6"/>
            </a:solidFill>
          </p:spPr>
          <p:txBody>
            <a:bodyPr/>
            <a:lstStyle/>
            <a:p>
              <a:endParaRPr lang="es-ES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5015217" cy="13388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240"/>
                </a:lnSpc>
              </a:pPr>
              <a:r>
                <a:rPr lang="en-US" sz="2700" dirty="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Argentina</a:t>
              </a:r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21144" y="3330073"/>
            <a:ext cx="343402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Martina rep pressió contínua a les xarxes socials, cosa que afecta negativament la seva autoestima i el seu benestar emocional.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610214" y="3223393"/>
            <a:ext cx="4442346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al benestar emocional i a la salut mental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a la dignitat i al respecte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al desenvolupament personal</a:t>
            </a:r>
          </a:p>
          <a:p>
            <a:pPr marL="361950" lvl="1" indent="-180975"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a un entorn segur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344739" y="3223393"/>
            <a:ext cx="4551645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Comparació constant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Pressió social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Comentaris negatius o crítiques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Manca d’educació digital i emocional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Algoritmes que reforcen estereotips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188554" y="3223393"/>
            <a:ext cx="4094321" cy="1247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Ansietat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Angoixa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Tristesa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Inseguretat</a:t>
            </a:r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265421" y="1849088"/>
            <a:ext cx="8145780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Dia 3. </a:t>
            </a:r>
            <a:r>
              <a:rPr lang="en-US" sz="5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Xarxa</a:t>
            </a:r>
            <a:r>
              <a:rPr lang="en-US" sz="5000" b="1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de </a:t>
            </a:r>
            <a:r>
              <a:rPr lang="en-US" sz="5000" b="1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suport</a:t>
            </a:r>
            <a:endParaRPr lang="en-US" sz="5000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6983730" y="5160645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3.2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316666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00"/>
              </a:lnSpc>
            </a:pPr>
            <a:r>
              <a:rPr lang="en-US" sz="5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 nostra escola amb més drets</a:t>
            </a: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1990463"/>
            <a:ext cx="6479257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Cartolines grans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Plantilla de 4 apartats (Dret / Problema / Acció / Impacte)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Retoladors, colors, adhesius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800987"/>
            <a:ext cx="592836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Dissenyar projectes reals liderats per l’alumnat.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Proposar accions concretes, simples i aplicables.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pòsters creatius.</a:t>
            </a:r>
          </a:p>
          <a:p>
            <a:pPr marL="361950" lvl="1" indent="-180975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Presentar els projectes en 1–2 minuts.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610544" y="1283256"/>
            <a:ext cx="6953612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0"/>
              </a:lnSpc>
            </a:pPr>
            <a:r>
              <a:rPr lang="en-US" sz="3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podem canviar nosaltres per millorar aquest dret?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C4F6BB-DDEA-AE71-459A-A67707B461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303519" y="1937411"/>
            <a:ext cx="5173942" cy="713742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00575" y="4000024"/>
            <a:ext cx="9086850" cy="2286952"/>
            <a:chOff x="0" y="0"/>
            <a:chExt cx="2393244" cy="6023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93244" cy="602325"/>
            </a:xfrm>
            <a:custGeom>
              <a:avLst/>
              <a:gdLst/>
              <a:ahLst/>
              <a:cxnLst/>
              <a:rect l="l" t="t" r="r" b="b"/>
              <a:pathLst>
                <a:path w="2393244" h="602325">
                  <a:moveTo>
                    <a:pt x="25560" y="0"/>
                  </a:moveTo>
                  <a:lnTo>
                    <a:pt x="2367685" y="0"/>
                  </a:lnTo>
                  <a:cubicBezTo>
                    <a:pt x="2381801" y="0"/>
                    <a:pt x="2393244" y="11443"/>
                    <a:pt x="2393244" y="25560"/>
                  </a:cubicBezTo>
                  <a:lnTo>
                    <a:pt x="2393244" y="576765"/>
                  </a:lnTo>
                  <a:cubicBezTo>
                    <a:pt x="2393244" y="590881"/>
                    <a:pt x="2381801" y="602325"/>
                    <a:pt x="2367685" y="602325"/>
                  </a:cubicBezTo>
                  <a:lnTo>
                    <a:pt x="25560" y="602325"/>
                  </a:lnTo>
                  <a:cubicBezTo>
                    <a:pt x="11443" y="602325"/>
                    <a:pt x="0" y="590881"/>
                    <a:pt x="0" y="576765"/>
                  </a:cubicBezTo>
                  <a:lnTo>
                    <a:pt x="0" y="25560"/>
                  </a:lnTo>
                  <a:cubicBezTo>
                    <a:pt x="0" y="11443"/>
                    <a:pt x="11443" y="0"/>
                    <a:pt x="25560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28575"/>
              <a:ext cx="2393244" cy="63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podem fer els estudiants sense dependre totalment dels adults?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4914900" y="6972776"/>
            <a:ext cx="8458200" cy="2286952"/>
            <a:chOff x="0" y="0"/>
            <a:chExt cx="2227674" cy="6023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27674" cy="602325"/>
            </a:xfrm>
            <a:custGeom>
              <a:avLst/>
              <a:gdLst/>
              <a:ahLst/>
              <a:cxnLst/>
              <a:rect l="l" t="t" r="r" b="b"/>
              <a:pathLst>
                <a:path w="2227674" h="602325">
                  <a:moveTo>
                    <a:pt x="27459" y="0"/>
                  </a:moveTo>
                  <a:lnTo>
                    <a:pt x="2200215" y="0"/>
                  </a:lnTo>
                  <a:cubicBezTo>
                    <a:pt x="2207497" y="0"/>
                    <a:pt x="2214482" y="2893"/>
                    <a:pt x="2219631" y="8043"/>
                  </a:cubicBezTo>
                  <a:cubicBezTo>
                    <a:pt x="2224781" y="13192"/>
                    <a:pt x="2227674" y="20177"/>
                    <a:pt x="2227674" y="27459"/>
                  </a:cubicBezTo>
                  <a:lnTo>
                    <a:pt x="2227674" y="574865"/>
                  </a:lnTo>
                  <a:cubicBezTo>
                    <a:pt x="2227674" y="590031"/>
                    <a:pt x="2215380" y="602325"/>
                    <a:pt x="2200215" y="602325"/>
                  </a:cubicBezTo>
                  <a:lnTo>
                    <a:pt x="27459" y="602325"/>
                  </a:lnTo>
                  <a:cubicBezTo>
                    <a:pt x="20177" y="602325"/>
                    <a:pt x="13192" y="599432"/>
                    <a:pt x="8043" y="594282"/>
                  </a:cubicBezTo>
                  <a:cubicBezTo>
                    <a:pt x="2893" y="589133"/>
                    <a:pt x="0" y="582148"/>
                    <a:pt x="0" y="574865"/>
                  </a:cubicBezTo>
                  <a:lnTo>
                    <a:pt x="0" y="27459"/>
                  </a:lnTo>
                  <a:cubicBezTo>
                    <a:pt x="0" y="20177"/>
                    <a:pt x="2893" y="13192"/>
                    <a:pt x="8043" y="8043"/>
                  </a:cubicBezTo>
                  <a:cubicBezTo>
                    <a:pt x="13192" y="2893"/>
                    <a:pt x="20177" y="0"/>
                    <a:pt x="274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2227674" cy="63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necessitaríem perquè funcioni?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426393" y="1025843"/>
            <a:ext cx="7435215" cy="2286952"/>
            <a:chOff x="0" y="0"/>
            <a:chExt cx="1958246" cy="60232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58246" cy="602325"/>
            </a:xfrm>
            <a:custGeom>
              <a:avLst/>
              <a:gdLst/>
              <a:ahLst/>
              <a:cxnLst/>
              <a:rect l="l" t="t" r="r" b="b"/>
              <a:pathLst>
                <a:path w="1958246" h="602325">
                  <a:moveTo>
                    <a:pt x="31238" y="0"/>
                  </a:moveTo>
                  <a:lnTo>
                    <a:pt x="1927009" y="0"/>
                  </a:lnTo>
                  <a:cubicBezTo>
                    <a:pt x="1935293" y="0"/>
                    <a:pt x="1943239" y="3291"/>
                    <a:pt x="1949097" y="9149"/>
                  </a:cubicBezTo>
                  <a:cubicBezTo>
                    <a:pt x="1954955" y="15007"/>
                    <a:pt x="1958246" y="22953"/>
                    <a:pt x="1958246" y="31238"/>
                  </a:cubicBezTo>
                  <a:lnTo>
                    <a:pt x="1958246" y="571087"/>
                  </a:lnTo>
                  <a:cubicBezTo>
                    <a:pt x="1958246" y="588339"/>
                    <a:pt x="1944260" y="602325"/>
                    <a:pt x="1927009" y="602325"/>
                  </a:cubicBezTo>
                  <a:lnTo>
                    <a:pt x="31238" y="602325"/>
                  </a:lnTo>
                  <a:cubicBezTo>
                    <a:pt x="13986" y="602325"/>
                    <a:pt x="0" y="588339"/>
                    <a:pt x="0" y="571087"/>
                  </a:cubicBezTo>
                  <a:lnTo>
                    <a:pt x="0" y="31238"/>
                  </a:lnTo>
                  <a:cubicBezTo>
                    <a:pt x="0" y="13986"/>
                    <a:pt x="13986" y="0"/>
                    <a:pt x="3123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1958246" cy="63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solució seria realment útil?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290293" y="4787039"/>
            <a:ext cx="7707413" cy="4778596"/>
          </a:xfrm>
          <a:custGeom>
            <a:avLst/>
            <a:gdLst/>
            <a:ahLst/>
            <a:cxnLst/>
            <a:rect l="l" t="t" r="r" b="b"/>
            <a:pathLst>
              <a:path w="7707413" h="4778596">
                <a:moveTo>
                  <a:pt x="0" y="0"/>
                </a:moveTo>
                <a:lnTo>
                  <a:pt x="7707414" y="0"/>
                </a:lnTo>
                <a:lnTo>
                  <a:pt x="7707414" y="4778596"/>
                </a:lnTo>
                <a:lnTo>
                  <a:pt x="0" y="47785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5426392" y="2970582"/>
            <a:ext cx="7435215" cy="1816457"/>
            <a:chOff x="0" y="0"/>
            <a:chExt cx="1958246" cy="4784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958246" cy="478408"/>
            </a:xfrm>
            <a:custGeom>
              <a:avLst/>
              <a:gdLst/>
              <a:ahLst/>
              <a:cxnLst/>
              <a:rect l="l" t="t" r="r" b="b"/>
              <a:pathLst>
                <a:path w="1958246" h="478408">
                  <a:moveTo>
                    <a:pt x="31238" y="0"/>
                  </a:moveTo>
                  <a:lnTo>
                    <a:pt x="1927009" y="0"/>
                  </a:lnTo>
                  <a:cubicBezTo>
                    <a:pt x="1935293" y="0"/>
                    <a:pt x="1943239" y="3291"/>
                    <a:pt x="1949097" y="9149"/>
                  </a:cubicBezTo>
                  <a:cubicBezTo>
                    <a:pt x="1954955" y="15007"/>
                    <a:pt x="1958246" y="22953"/>
                    <a:pt x="1958246" y="31238"/>
                  </a:cubicBezTo>
                  <a:lnTo>
                    <a:pt x="1958246" y="447171"/>
                  </a:lnTo>
                  <a:cubicBezTo>
                    <a:pt x="1958246" y="464423"/>
                    <a:pt x="1944260" y="478408"/>
                    <a:pt x="1927009" y="478408"/>
                  </a:cubicBezTo>
                  <a:lnTo>
                    <a:pt x="31238" y="478408"/>
                  </a:lnTo>
                  <a:cubicBezTo>
                    <a:pt x="13986" y="478408"/>
                    <a:pt x="0" y="464423"/>
                    <a:pt x="0" y="447171"/>
                  </a:cubicBezTo>
                  <a:lnTo>
                    <a:pt x="0" y="31238"/>
                  </a:lnTo>
                  <a:cubicBezTo>
                    <a:pt x="0" y="13986"/>
                    <a:pt x="13986" y="0"/>
                    <a:pt x="3123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28575"/>
              <a:ext cx="1958246" cy="5069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 es beneficiaria d’aquesta acció?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4914900" y="1028700"/>
            <a:ext cx="8458200" cy="1809807"/>
            <a:chOff x="0" y="0"/>
            <a:chExt cx="2227674" cy="47665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7674" cy="476657"/>
            </a:xfrm>
            <a:custGeom>
              <a:avLst/>
              <a:gdLst/>
              <a:ahLst/>
              <a:cxnLst/>
              <a:rect l="l" t="t" r="r" b="b"/>
              <a:pathLst>
                <a:path w="2227674" h="476657">
                  <a:moveTo>
                    <a:pt x="27459" y="0"/>
                  </a:moveTo>
                  <a:lnTo>
                    <a:pt x="2200215" y="0"/>
                  </a:lnTo>
                  <a:cubicBezTo>
                    <a:pt x="2207497" y="0"/>
                    <a:pt x="2214482" y="2893"/>
                    <a:pt x="2219631" y="8043"/>
                  </a:cubicBezTo>
                  <a:cubicBezTo>
                    <a:pt x="2224781" y="13192"/>
                    <a:pt x="2227674" y="20177"/>
                    <a:pt x="2227674" y="27459"/>
                  </a:cubicBezTo>
                  <a:lnTo>
                    <a:pt x="2227674" y="449198"/>
                  </a:lnTo>
                  <a:cubicBezTo>
                    <a:pt x="2227674" y="464363"/>
                    <a:pt x="2215380" y="476657"/>
                    <a:pt x="2200215" y="476657"/>
                  </a:cubicBezTo>
                  <a:lnTo>
                    <a:pt x="27459" y="476657"/>
                  </a:lnTo>
                  <a:cubicBezTo>
                    <a:pt x="20177" y="476657"/>
                    <a:pt x="13192" y="473764"/>
                    <a:pt x="8043" y="468614"/>
                  </a:cubicBezTo>
                  <a:cubicBezTo>
                    <a:pt x="2893" y="463465"/>
                    <a:pt x="0" y="456480"/>
                    <a:pt x="0" y="449198"/>
                  </a:cubicBezTo>
                  <a:lnTo>
                    <a:pt x="0" y="27459"/>
                  </a:lnTo>
                  <a:cubicBezTo>
                    <a:pt x="0" y="20177"/>
                    <a:pt x="2893" y="13192"/>
                    <a:pt x="8043" y="8043"/>
                  </a:cubicBezTo>
                  <a:cubicBezTo>
                    <a:pt x="13192" y="2893"/>
                    <a:pt x="20177" y="0"/>
                    <a:pt x="27459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28575"/>
              <a:ext cx="2227674" cy="5052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r>
                <a:rPr lang="en-US" sz="3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Quins obstacles podríem trobar?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401349"/>
            <a:ext cx="427482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Dret escollit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Problema detectat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Acció proposada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Impacte esperat</a:t>
            </a:r>
          </a:p>
          <a:p>
            <a:pPr marL="361950" lvl="1" indent="-180975" algn="l">
              <a:lnSpc>
                <a:spcPts val="2400"/>
              </a:lnSpc>
              <a:buAutoNum type="arabicPeriod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Eslògan o frase del grup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315950" y="4468149"/>
            <a:ext cx="384048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Utilitza la teva imaginació i decora-ho com millor et faci sentir.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175832" y="2092714"/>
            <a:ext cx="5936336" cy="6636820"/>
            <a:chOff x="0" y="0"/>
            <a:chExt cx="1563479" cy="174796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563479" cy="1747969"/>
            </a:xfrm>
            <a:custGeom>
              <a:avLst/>
              <a:gdLst/>
              <a:ahLst/>
              <a:cxnLst/>
              <a:rect l="l" t="t" r="r" b="b"/>
              <a:pathLst>
                <a:path w="1563479" h="1747969">
                  <a:moveTo>
                    <a:pt x="39125" y="0"/>
                  </a:moveTo>
                  <a:lnTo>
                    <a:pt x="1524355" y="0"/>
                  </a:lnTo>
                  <a:cubicBezTo>
                    <a:pt x="1545963" y="0"/>
                    <a:pt x="1563479" y="17517"/>
                    <a:pt x="1563479" y="39125"/>
                  </a:cubicBezTo>
                  <a:lnTo>
                    <a:pt x="1563479" y="1708844"/>
                  </a:lnTo>
                  <a:cubicBezTo>
                    <a:pt x="1563479" y="1719221"/>
                    <a:pt x="1559357" y="1729172"/>
                    <a:pt x="1552020" y="1736510"/>
                  </a:cubicBezTo>
                  <a:cubicBezTo>
                    <a:pt x="1544683" y="1743847"/>
                    <a:pt x="1534731" y="1747969"/>
                    <a:pt x="1524355" y="1747969"/>
                  </a:cubicBezTo>
                  <a:lnTo>
                    <a:pt x="39125" y="1747969"/>
                  </a:lnTo>
                  <a:cubicBezTo>
                    <a:pt x="17517" y="1747969"/>
                    <a:pt x="0" y="1730452"/>
                    <a:pt x="0" y="1708844"/>
                  </a:cubicBezTo>
                  <a:lnTo>
                    <a:pt x="0" y="39125"/>
                  </a:lnTo>
                  <a:cubicBezTo>
                    <a:pt x="0" y="17517"/>
                    <a:pt x="17517" y="0"/>
                    <a:pt x="39125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142875"/>
              <a:ext cx="1563479" cy="18908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00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175832" y="2092714"/>
            <a:ext cx="5936336" cy="937992"/>
            <a:chOff x="0" y="0"/>
            <a:chExt cx="1563479" cy="24704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63479" cy="247043"/>
            </a:xfrm>
            <a:custGeom>
              <a:avLst/>
              <a:gdLst/>
              <a:ahLst/>
              <a:cxnLst/>
              <a:rect l="l" t="t" r="r" b="b"/>
              <a:pathLst>
                <a:path w="1563479" h="247043">
                  <a:moveTo>
                    <a:pt x="39125" y="0"/>
                  </a:moveTo>
                  <a:lnTo>
                    <a:pt x="1524355" y="0"/>
                  </a:lnTo>
                  <a:cubicBezTo>
                    <a:pt x="1545963" y="0"/>
                    <a:pt x="1563479" y="17517"/>
                    <a:pt x="1563479" y="39125"/>
                  </a:cubicBezTo>
                  <a:lnTo>
                    <a:pt x="1563479" y="207919"/>
                  </a:lnTo>
                  <a:cubicBezTo>
                    <a:pt x="1563479" y="229527"/>
                    <a:pt x="1545963" y="247043"/>
                    <a:pt x="1524355" y="247043"/>
                  </a:cubicBezTo>
                  <a:lnTo>
                    <a:pt x="39125" y="247043"/>
                  </a:lnTo>
                  <a:cubicBezTo>
                    <a:pt x="17517" y="247043"/>
                    <a:pt x="0" y="229527"/>
                    <a:pt x="0" y="207919"/>
                  </a:cubicBezTo>
                  <a:lnTo>
                    <a:pt x="0" y="39125"/>
                  </a:lnTo>
                  <a:cubicBezTo>
                    <a:pt x="0" y="17517"/>
                    <a:pt x="17517" y="0"/>
                    <a:pt x="3912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161925"/>
              <a:ext cx="1563479" cy="40896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499"/>
                </a:lnSpc>
              </a:pPr>
              <a:r>
                <a:rPr lang="en-US" sz="2499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Dret a ser escoltat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7006590" y="1247289"/>
            <a:ext cx="4274820" cy="4625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</a:pPr>
            <a:r>
              <a:rPr lang="en-US" sz="2700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Crearemos un cartel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400698" y="3293966"/>
            <a:ext cx="2896776" cy="20300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626"/>
              </a:lnSpc>
            </a:pPr>
            <a:r>
              <a:rPr lang="en-US" sz="1355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A vegades</a:t>
            </a:r>
            <a:r>
              <a:rPr lang="en-US" sz="135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:</a:t>
            </a:r>
          </a:p>
          <a:p>
            <a:pPr marL="292604" lvl="1" indent="-146302" algn="l">
              <a:lnSpc>
                <a:spcPts val="1626"/>
              </a:lnSpc>
              <a:buFont typeface="Arial"/>
              <a:buChar char="•"/>
            </a:pPr>
            <a:r>
              <a:rPr lang="en-US" sz="135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Les decisions es prenen sense comptar amb tothom.</a:t>
            </a:r>
          </a:p>
          <a:p>
            <a:pPr marL="292604" lvl="1" indent="-146302" algn="l">
              <a:lnSpc>
                <a:spcPts val="1626"/>
              </a:lnSpc>
              <a:buFont typeface="Arial"/>
              <a:buChar char="•"/>
            </a:pPr>
            <a:r>
              <a:rPr lang="en-US" sz="135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Algunes opinions s’ignoren o es ridiculitzen.</a:t>
            </a:r>
          </a:p>
          <a:p>
            <a:pPr marL="292604" lvl="1" indent="-146302" algn="l">
              <a:lnSpc>
                <a:spcPts val="1626"/>
              </a:lnSpc>
              <a:buFont typeface="Arial"/>
              <a:buChar char="•"/>
            </a:pPr>
            <a:r>
              <a:rPr lang="en-US" sz="135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Fa por parlar per por de burles o càstigs.</a:t>
            </a:r>
          </a:p>
          <a:p>
            <a:pPr marL="292604" lvl="1" indent="-146302" algn="l">
              <a:lnSpc>
                <a:spcPts val="1626"/>
              </a:lnSpc>
              <a:buFont typeface="Arial"/>
              <a:buChar char="•"/>
            </a:pPr>
            <a:r>
              <a:rPr lang="en-US" sz="1355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Sempre parlen les mateixes persones.</a:t>
            </a:r>
          </a:p>
          <a:p>
            <a:pPr algn="l">
              <a:lnSpc>
                <a:spcPts val="1626"/>
              </a:lnSpc>
            </a:pPr>
            <a:endParaRPr lang="en-US" sz="1355">
              <a:solidFill>
                <a:srgbClr val="000000"/>
              </a:solidFill>
              <a:latin typeface="Aptos"/>
              <a:ea typeface="Aptos"/>
              <a:cs typeface="Aptos"/>
              <a:sym typeface="Aptos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303751" y="3309344"/>
            <a:ext cx="2677657" cy="1877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125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Solucions: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Escoltar sense interrompre quan algú parla.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Respectar totes les opinions, encara que no hi estiguem d’acord.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Crear torns de paraula a classe o en grup.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Animar a participar a qui parla menys.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6400698" y="5560818"/>
            <a:ext cx="2677657" cy="1316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03"/>
              </a:lnSpc>
            </a:pPr>
            <a:r>
              <a:rPr lang="en-US" sz="1252" b="1">
                <a:solidFill>
                  <a:srgbClr val="000000"/>
                </a:solidFill>
                <a:latin typeface="Aptos Bold"/>
                <a:ea typeface="Aptos Bold"/>
                <a:cs typeface="Aptos Bold"/>
                <a:sym typeface="Aptos Bold"/>
              </a:rPr>
              <a:t>Impacte esperat: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Tothom se sent valorat i respectat.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Millora la convivència en el grup.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Hi ha més participació i millors idees.</a:t>
            </a:r>
          </a:p>
          <a:p>
            <a:pPr marL="270471" lvl="1" indent="-135236" algn="l">
              <a:lnSpc>
                <a:spcPts val="1503"/>
              </a:lnSpc>
              <a:buFont typeface="Arial"/>
              <a:buChar char="•"/>
            </a:pPr>
            <a:r>
              <a:rPr lang="en-US" sz="1252">
                <a:solidFill>
                  <a:srgbClr val="000000"/>
                </a:solidFill>
                <a:latin typeface="Aptos"/>
                <a:ea typeface="Aptos"/>
                <a:cs typeface="Aptos"/>
                <a:sym typeface="Aptos"/>
              </a:rPr>
              <a:t>Augmenta la confiança i el respecte mutu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223876" y="5837032"/>
            <a:ext cx="2837409" cy="805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0"/>
              </a:lnSpc>
              <a:spcBef>
                <a:spcPct val="0"/>
              </a:spcBef>
            </a:pPr>
            <a:r>
              <a:rPr lang="en-US" sz="18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“Parlar i escoltar ens uneix.”</a:t>
            </a:r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507188" y="696220"/>
            <a:ext cx="3273623" cy="981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8698230" y="1248089"/>
            <a:ext cx="9589770" cy="8039471"/>
            <a:chOff x="0" y="0"/>
            <a:chExt cx="12786360" cy="10719295"/>
          </a:xfrm>
        </p:grpSpPr>
        <p:sp>
          <p:nvSpPr>
            <p:cNvPr id="4" name="Freeform 4" descr="A group of people hugging each other  AI-generated content may be incorrect."/>
            <p:cNvSpPr/>
            <p:nvPr/>
          </p:nvSpPr>
          <p:spPr>
            <a:xfrm>
              <a:off x="0" y="0"/>
              <a:ext cx="12786360" cy="10719308"/>
            </a:xfrm>
            <a:custGeom>
              <a:avLst/>
              <a:gdLst/>
              <a:ahLst/>
              <a:cxnLst/>
              <a:rect l="l" t="t" r="r" b="b"/>
              <a:pathLst>
                <a:path w="12786360" h="10719308">
                  <a:moveTo>
                    <a:pt x="0" y="0"/>
                  </a:moveTo>
                  <a:lnTo>
                    <a:pt x="12786360" y="0"/>
                  </a:lnTo>
                  <a:lnTo>
                    <a:pt x="12786360" y="10719308"/>
                  </a:lnTo>
                  <a:lnTo>
                    <a:pt x="0" y="107193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565910" y="4200525"/>
            <a:ext cx="6277632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Els drets viuen en: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Les nostres decisions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tractem els altres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 defensem la justícia</a:t>
            </a:r>
          </a:p>
          <a:p>
            <a:pPr algn="l">
              <a:lnSpc>
                <a:spcPts val="2400"/>
              </a:lnSpc>
            </a:pPr>
            <a:endParaRPr lang="en-US" sz="200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Tens el poder que es compleixin.</a:t>
            </a: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E3495DE-648F-8514-B2AF-F34BD2F4D8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1526</Words>
  <Application>Microsoft Office PowerPoint</Application>
  <PresentationFormat>Custom</PresentationFormat>
  <Paragraphs>312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Poppins</vt:lpstr>
      <vt:lpstr>Aptos Bold</vt:lpstr>
      <vt:lpstr>Aptos</vt:lpstr>
      <vt:lpstr>Calibri</vt:lpstr>
      <vt:lpstr>Poppins 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M9_Drets de la infància_ESO.pptx</dc:title>
  <cp:lastModifiedBy>Itzel Gn</cp:lastModifiedBy>
  <cp:revision>2</cp:revision>
  <dcterms:created xsi:type="dcterms:W3CDTF">2006-08-16T00:00:00Z</dcterms:created>
  <dcterms:modified xsi:type="dcterms:W3CDTF">2026-05-15T10:51:20Z</dcterms:modified>
  <dc:identifier>DAHBlxpdQ2A</dc:identifier>
</cp:coreProperties>
</file>