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8288000" cy="10287000"/>
  <p:notesSz cx="6858000" cy="9144000"/>
  <p:embeddedFontLst>
    <p:embeddedFont>
      <p:font typeface="Aptos Bold" panose="020B0604020202020204" charset="0"/>
      <p:regular r:id="rId40"/>
    </p:embeddedFont>
    <p:embeddedFont>
      <p:font typeface="Poppins" panose="00000500000000000000" pitchFamily="2" charset="0"/>
      <p:regular r:id="rId41"/>
    </p:embeddedFont>
    <p:embeddedFont>
      <p:font typeface="Poppins Bold" panose="00000800000000000000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7" y="1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0" y="-107004"/>
            <a:ext cx="13716000" cy="3581400"/>
            <a:chOff x="0" y="0"/>
            <a:chExt cx="18288000" cy="477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4775200"/>
            </a:xfrm>
            <a:custGeom>
              <a:avLst/>
              <a:gdLst/>
              <a:ahLst/>
              <a:cxnLst/>
              <a:rect l="l" t="t" r="r" b="b"/>
              <a:pathLst>
                <a:path w="18288000" h="4775200">
                  <a:moveTo>
                    <a:pt x="0" y="0"/>
                  </a:moveTo>
                  <a:lnTo>
                    <a:pt x="18288000" y="0"/>
                  </a:lnTo>
                  <a:lnTo>
                    <a:pt x="18288000" y="4775200"/>
                  </a:lnTo>
                  <a:lnTo>
                    <a:pt x="0" y="4775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623" b="-2462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8288000" cy="477520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832"/>
                </a:lnSpc>
              </a:pPr>
              <a:r>
                <a:rPr lang="en-US" sz="5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9</a:t>
              </a:r>
            </a:p>
            <a:p>
              <a:pPr algn="ctr">
                <a:lnSpc>
                  <a:spcPts val="5184"/>
                </a:lnSpc>
              </a:pPr>
              <a:r>
                <a:rPr lang="en-US" sz="48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Kinderrechte</a:t>
              </a:r>
            </a:p>
            <a:p>
              <a:pPr algn="ctr">
                <a:lnSpc>
                  <a:spcPts val="5184"/>
                </a:lnSpc>
              </a:pPr>
              <a:endParaRPr lang="en-US" sz="4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43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Unsere Rechte kennen, um gut für uns selbst und für andere zu sorgen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5947820" y="1521400"/>
            <a:ext cx="6908597" cy="9420235"/>
            <a:chOff x="0" y="0"/>
            <a:chExt cx="9211462" cy="12560313"/>
          </a:xfrm>
        </p:grpSpPr>
        <p:sp>
          <p:nvSpPr>
            <p:cNvPr id="6" name="Freeform 6" descr="A group of children around the earth  AI-generated content may be incorrect."/>
            <p:cNvSpPr/>
            <p:nvPr/>
          </p:nvSpPr>
          <p:spPr>
            <a:xfrm>
              <a:off x="0" y="0"/>
              <a:ext cx="9211437" cy="12560300"/>
            </a:xfrm>
            <a:custGeom>
              <a:avLst/>
              <a:gdLst/>
              <a:ahLst/>
              <a:cxnLst/>
              <a:rect l="l" t="t" r="r" b="b"/>
              <a:pathLst>
                <a:path w="9211437" h="12560300">
                  <a:moveTo>
                    <a:pt x="0" y="0"/>
                  </a:moveTo>
                  <a:lnTo>
                    <a:pt x="9211437" y="0"/>
                  </a:lnTo>
                  <a:lnTo>
                    <a:pt x="9211437" y="12560300"/>
                  </a:lnTo>
                  <a:lnTo>
                    <a:pt x="0" y="1256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" b="-1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434840" y="9264177"/>
            <a:ext cx="94183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Primarstufe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880" y="1307783"/>
            <a:ext cx="6903720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Heute werden wir erkunden:</a:t>
            </a:r>
          </a:p>
        </p:txBody>
      </p:sp>
      <p:grpSp>
        <p:nvGrpSpPr>
          <p:cNvPr id="3" name="Group 3"/>
          <p:cNvGrpSpPr/>
          <p:nvPr/>
        </p:nvGrpSpPr>
        <p:grpSpPr>
          <a:xfrm rot="5400000">
            <a:off x="9092565" y="-565623"/>
            <a:ext cx="11304270" cy="11750040"/>
            <a:chOff x="0" y="0"/>
            <a:chExt cx="15072360" cy="156667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072361" cy="15467058"/>
            </a:xfrm>
            <a:custGeom>
              <a:avLst/>
              <a:gdLst/>
              <a:ahLst/>
              <a:cxnLst/>
              <a:rect l="l" t="t" r="r" b="b"/>
              <a:pathLst>
                <a:path w="15072361" h="15467058">
                  <a:moveTo>
                    <a:pt x="0" y="0"/>
                  </a:moveTo>
                  <a:lnTo>
                    <a:pt x="15072361" y="0"/>
                  </a:lnTo>
                  <a:lnTo>
                    <a:pt x="15072361" y="12563856"/>
                  </a:lnTo>
                  <a:cubicBezTo>
                    <a:pt x="7536180" y="12563856"/>
                    <a:pt x="7536180" y="17350868"/>
                    <a:pt x="0" y="14631036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7980" y="2654156"/>
            <a:ext cx="480441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Lernen, was Kinderrechte sind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08813" y="2559606"/>
            <a:ext cx="626765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87980" y="4014326"/>
            <a:ext cx="44005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Situationen sehen, in denen sie respektiert oder verletzt werden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89949" y="3919776"/>
            <a:ext cx="74562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87980" y="5275436"/>
            <a:ext cx="53035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Verstehen, warum uns die Rechte schützen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69212" y="5180886"/>
            <a:ext cx="766366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87980" y="6615355"/>
            <a:ext cx="530352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Rechte im Alltag erkennen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25357" y="6520805"/>
            <a:ext cx="81022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87980" y="7955266"/>
            <a:ext cx="53035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Empathie, Respekt und Verantwortung entwickeln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41827" y="7860716"/>
            <a:ext cx="79375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05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93520" y="1002982"/>
            <a:ext cx="15910560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Warum sprechen wir über Rechte?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647157" y="499024"/>
            <a:ext cx="9839868" cy="8248736"/>
            <a:chOff x="0" y="0"/>
            <a:chExt cx="13119824" cy="10998314"/>
          </a:xfrm>
        </p:grpSpPr>
        <p:sp>
          <p:nvSpPr>
            <p:cNvPr id="4" name="Freeform 4" descr="A person and children in a classroom  AI-generated content may be incorrect."/>
            <p:cNvSpPr/>
            <p:nvPr/>
          </p:nvSpPr>
          <p:spPr>
            <a:xfrm>
              <a:off x="0" y="0"/>
              <a:ext cx="13119863" cy="10998327"/>
            </a:xfrm>
            <a:custGeom>
              <a:avLst/>
              <a:gdLst/>
              <a:ahLst/>
              <a:cxnLst/>
              <a:rect l="l" t="t" r="r" b="b"/>
              <a:pathLst>
                <a:path w="13119863" h="10998327">
                  <a:moveTo>
                    <a:pt x="0" y="0"/>
                  </a:moveTo>
                  <a:lnTo>
                    <a:pt x="13119863" y="0"/>
                  </a:lnTo>
                  <a:lnTo>
                    <a:pt x="13119863" y="10998327"/>
                  </a:lnTo>
                  <a:lnTo>
                    <a:pt x="0" y="10998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942791" y="2951902"/>
            <a:ext cx="688848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helfen uns, sicher zu sein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42791" y="4175046"/>
            <a:ext cx="688848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ermöglichen uns zu lernen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42791" y="5209856"/>
            <a:ext cx="688848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schützen unsere Gesundheit und unser Wohlbefinden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42791" y="6425555"/>
            <a:ext cx="601980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lehren uns, andere mit Respekt zu behandeln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69405" y="2723302"/>
            <a:ext cx="626765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59"/>
              </a:lnSpc>
            </a:pPr>
            <a:r>
              <a:rPr lang="en-US" sz="48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50541" y="3946446"/>
            <a:ext cx="74562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59"/>
              </a:lnSpc>
            </a:pPr>
            <a:r>
              <a:rPr lang="en-US" sz="48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29805" y="5024676"/>
            <a:ext cx="766366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59"/>
              </a:lnSpc>
            </a:pPr>
            <a:r>
              <a:rPr lang="en-US" sz="48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85950" y="6196955"/>
            <a:ext cx="81022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59"/>
              </a:lnSpc>
            </a:pPr>
            <a:r>
              <a:rPr lang="en-US" sz="48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85950" y="7895939"/>
            <a:ext cx="756285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Alle Jungen und Mädchen haben Rechte, überall auf der Welt.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6480" y="990600"/>
            <a:ext cx="13655040" cy="8412480"/>
            <a:chOff x="0" y="0"/>
            <a:chExt cx="18206720" cy="11216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06720" cy="11216640"/>
            </a:xfrm>
            <a:custGeom>
              <a:avLst/>
              <a:gdLst/>
              <a:ahLst/>
              <a:cxnLst/>
              <a:rect l="l" t="t" r="r" b="b"/>
              <a:pathLst>
                <a:path w="18206720" h="11216640">
                  <a:moveTo>
                    <a:pt x="0" y="5608320"/>
                  </a:moveTo>
                  <a:cubicBezTo>
                    <a:pt x="0" y="2510917"/>
                    <a:pt x="4075684" y="0"/>
                    <a:pt x="9103360" y="0"/>
                  </a:cubicBezTo>
                  <a:cubicBezTo>
                    <a:pt x="14131035" y="0"/>
                    <a:pt x="18206720" y="2510917"/>
                    <a:pt x="18206720" y="5608320"/>
                  </a:cubicBezTo>
                  <a:cubicBezTo>
                    <a:pt x="18206720" y="8705723"/>
                    <a:pt x="14131035" y="11216640"/>
                    <a:pt x="9103360" y="11216640"/>
                  </a:cubicBezTo>
                  <a:cubicBezTo>
                    <a:pt x="4075684" y="11216640"/>
                    <a:pt x="0" y="8705723"/>
                    <a:pt x="0" y="5608320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63440" y="4328702"/>
            <a:ext cx="8961120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Unsere Rechte zu kennen hilft uns zu wissen, was wir brauchen, und um Hilfe zu bitten, wenn wir sie brauchen.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67965" y="2652264"/>
            <a:ext cx="3396615" cy="2422684"/>
            <a:chOff x="0" y="0"/>
            <a:chExt cx="894582" cy="6380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94582" cy="638073"/>
            </a:xfrm>
            <a:custGeom>
              <a:avLst/>
              <a:gdLst/>
              <a:ahLst/>
              <a:cxnLst/>
              <a:rect l="l" t="t" r="r" b="b"/>
              <a:pathLst>
                <a:path w="894582" h="638073">
                  <a:moveTo>
                    <a:pt x="68379" y="0"/>
                  </a:moveTo>
                  <a:lnTo>
                    <a:pt x="826203" y="0"/>
                  </a:lnTo>
                  <a:cubicBezTo>
                    <a:pt x="863967" y="0"/>
                    <a:pt x="894582" y="30614"/>
                    <a:pt x="894582" y="68379"/>
                  </a:cubicBezTo>
                  <a:lnTo>
                    <a:pt x="894582" y="569694"/>
                  </a:lnTo>
                  <a:cubicBezTo>
                    <a:pt x="894582" y="587829"/>
                    <a:pt x="887378" y="605222"/>
                    <a:pt x="874554" y="618045"/>
                  </a:cubicBezTo>
                  <a:cubicBezTo>
                    <a:pt x="861730" y="630869"/>
                    <a:pt x="844338" y="638073"/>
                    <a:pt x="826203" y="638073"/>
                  </a:cubicBezTo>
                  <a:lnTo>
                    <a:pt x="68379" y="638073"/>
                  </a:lnTo>
                  <a:cubicBezTo>
                    <a:pt x="30614" y="638073"/>
                    <a:pt x="0" y="607459"/>
                    <a:pt x="0" y="569694"/>
                  </a:cubicBezTo>
                  <a:lnTo>
                    <a:pt x="0" y="68379"/>
                  </a:lnTo>
                  <a:cubicBezTo>
                    <a:pt x="0" y="30614"/>
                    <a:pt x="30614" y="0"/>
                    <a:pt x="6837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94582" cy="666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respektieren alle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33688" y="1228285"/>
            <a:ext cx="802195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Wichtige Dinge, bevor wir beginnen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459980" y="2652264"/>
            <a:ext cx="3396615" cy="2422684"/>
            <a:chOff x="0" y="0"/>
            <a:chExt cx="894582" cy="6380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94582" cy="638073"/>
            </a:xfrm>
            <a:custGeom>
              <a:avLst/>
              <a:gdLst/>
              <a:ahLst/>
              <a:cxnLst/>
              <a:rect l="l" t="t" r="r" b="b"/>
              <a:pathLst>
                <a:path w="894582" h="638073">
                  <a:moveTo>
                    <a:pt x="68379" y="0"/>
                  </a:moveTo>
                  <a:lnTo>
                    <a:pt x="826203" y="0"/>
                  </a:lnTo>
                  <a:cubicBezTo>
                    <a:pt x="863967" y="0"/>
                    <a:pt x="894582" y="30614"/>
                    <a:pt x="894582" y="68379"/>
                  </a:cubicBezTo>
                  <a:lnTo>
                    <a:pt x="894582" y="569694"/>
                  </a:lnTo>
                  <a:cubicBezTo>
                    <a:pt x="894582" y="587829"/>
                    <a:pt x="887378" y="605222"/>
                    <a:pt x="874554" y="618045"/>
                  </a:cubicBezTo>
                  <a:cubicBezTo>
                    <a:pt x="861730" y="630869"/>
                    <a:pt x="844338" y="638073"/>
                    <a:pt x="826203" y="638073"/>
                  </a:cubicBezTo>
                  <a:lnTo>
                    <a:pt x="68379" y="638073"/>
                  </a:lnTo>
                  <a:cubicBezTo>
                    <a:pt x="30614" y="638073"/>
                    <a:pt x="0" y="607459"/>
                    <a:pt x="0" y="569694"/>
                  </a:cubicBezTo>
                  <a:lnTo>
                    <a:pt x="0" y="68379"/>
                  </a:lnTo>
                  <a:cubicBezTo>
                    <a:pt x="0" y="30614"/>
                    <a:pt x="30614" y="0"/>
                    <a:pt x="6837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94582" cy="666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teilen nur, wenn wir möchten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51995" y="2652264"/>
            <a:ext cx="3396615" cy="2422684"/>
            <a:chOff x="0" y="0"/>
            <a:chExt cx="894582" cy="6380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94582" cy="638073"/>
            </a:xfrm>
            <a:custGeom>
              <a:avLst/>
              <a:gdLst/>
              <a:ahLst/>
              <a:cxnLst/>
              <a:rect l="l" t="t" r="r" b="b"/>
              <a:pathLst>
                <a:path w="894582" h="638073">
                  <a:moveTo>
                    <a:pt x="68379" y="0"/>
                  </a:moveTo>
                  <a:lnTo>
                    <a:pt x="826203" y="0"/>
                  </a:lnTo>
                  <a:cubicBezTo>
                    <a:pt x="863967" y="0"/>
                    <a:pt x="894582" y="30614"/>
                    <a:pt x="894582" y="68379"/>
                  </a:cubicBezTo>
                  <a:lnTo>
                    <a:pt x="894582" y="569694"/>
                  </a:lnTo>
                  <a:cubicBezTo>
                    <a:pt x="894582" y="587829"/>
                    <a:pt x="887378" y="605222"/>
                    <a:pt x="874554" y="618045"/>
                  </a:cubicBezTo>
                  <a:cubicBezTo>
                    <a:pt x="861730" y="630869"/>
                    <a:pt x="844338" y="638073"/>
                    <a:pt x="826203" y="638073"/>
                  </a:cubicBezTo>
                  <a:lnTo>
                    <a:pt x="68379" y="638073"/>
                  </a:lnTo>
                  <a:cubicBezTo>
                    <a:pt x="30614" y="638073"/>
                    <a:pt x="0" y="607459"/>
                    <a:pt x="0" y="569694"/>
                  </a:cubicBezTo>
                  <a:lnTo>
                    <a:pt x="0" y="68379"/>
                  </a:lnTo>
                  <a:cubicBezTo>
                    <a:pt x="0" y="30614"/>
                    <a:pt x="30614" y="0"/>
                    <a:pt x="6837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94582" cy="666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sprechen nicht über persönliche Fälle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459980" y="6013152"/>
            <a:ext cx="3396615" cy="2422684"/>
            <a:chOff x="0" y="0"/>
            <a:chExt cx="894582" cy="63807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94582" cy="638073"/>
            </a:xfrm>
            <a:custGeom>
              <a:avLst/>
              <a:gdLst/>
              <a:ahLst/>
              <a:cxnLst/>
              <a:rect l="l" t="t" r="r" b="b"/>
              <a:pathLst>
                <a:path w="894582" h="638073">
                  <a:moveTo>
                    <a:pt x="68379" y="0"/>
                  </a:moveTo>
                  <a:lnTo>
                    <a:pt x="826203" y="0"/>
                  </a:lnTo>
                  <a:cubicBezTo>
                    <a:pt x="863967" y="0"/>
                    <a:pt x="894582" y="30614"/>
                    <a:pt x="894582" y="68379"/>
                  </a:cubicBezTo>
                  <a:lnTo>
                    <a:pt x="894582" y="569694"/>
                  </a:lnTo>
                  <a:cubicBezTo>
                    <a:pt x="894582" y="587829"/>
                    <a:pt x="887378" y="605222"/>
                    <a:pt x="874554" y="618045"/>
                  </a:cubicBezTo>
                  <a:cubicBezTo>
                    <a:pt x="861730" y="630869"/>
                    <a:pt x="844338" y="638073"/>
                    <a:pt x="826203" y="638073"/>
                  </a:cubicBezTo>
                  <a:lnTo>
                    <a:pt x="68379" y="638073"/>
                  </a:lnTo>
                  <a:cubicBezTo>
                    <a:pt x="30614" y="638073"/>
                    <a:pt x="0" y="607459"/>
                    <a:pt x="0" y="569694"/>
                  </a:cubicBezTo>
                  <a:lnTo>
                    <a:pt x="0" y="68379"/>
                  </a:lnTo>
                  <a:cubicBezTo>
                    <a:pt x="0" y="30614"/>
                    <a:pt x="30614" y="0"/>
                    <a:pt x="6837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94582" cy="666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Jeder beteiligt sich, so gut ersie kann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767013" y="6013152"/>
            <a:ext cx="3396615" cy="2422684"/>
            <a:chOff x="0" y="0"/>
            <a:chExt cx="894582" cy="63807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4582" cy="638073"/>
            </a:xfrm>
            <a:custGeom>
              <a:avLst/>
              <a:gdLst/>
              <a:ahLst/>
              <a:cxnLst/>
              <a:rect l="l" t="t" r="r" b="b"/>
              <a:pathLst>
                <a:path w="894582" h="638073">
                  <a:moveTo>
                    <a:pt x="68379" y="0"/>
                  </a:moveTo>
                  <a:lnTo>
                    <a:pt x="826203" y="0"/>
                  </a:lnTo>
                  <a:cubicBezTo>
                    <a:pt x="863967" y="0"/>
                    <a:pt x="894582" y="30614"/>
                    <a:pt x="894582" y="68379"/>
                  </a:cubicBezTo>
                  <a:lnTo>
                    <a:pt x="894582" y="569694"/>
                  </a:lnTo>
                  <a:cubicBezTo>
                    <a:pt x="894582" y="587829"/>
                    <a:pt x="887378" y="605222"/>
                    <a:pt x="874554" y="618045"/>
                  </a:cubicBezTo>
                  <a:cubicBezTo>
                    <a:pt x="861730" y="630869"/>
                    <a:pt x="844338" y="638073"/>
                    <a:pt x="826203" y="638073"/>
                  </a:cubicBezTo>
                  <a:lnTo>
                    <a:pt x="68379" y="638073"/>
                  </a:lnTo>
                  <a:cubicBezTo>
                    <a:pt x="30614" y="638073"/>
                    <a:pt x="0" y="607459"/>
                    <a:pt x="0" y="569694"/>
                  </a:cubicBezTo>
                  <a:lnTo>
                    <a:pt x="0" y="68379"/>
                  </a:lnTo>
                  <a:cubicBezTo>
                    <a:pt x="0" y="30614"/>
                    <a:pt x="30614" y="0"/>
                    <a:pt x="6837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894582" cy="666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gibt keine falschen Antworten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151995" y="6013152"/>
            <a:ext cx="3396615" cy="2422684"/>
            <a:chOff x="0" y="0"/>
            <a:chExt cx="894582" cy="6380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94582" cy="638073"/>
            </a:xfrm>
            <a:custGeom>
              <a:avLst/>
              <a:gdLst/>
              <a:ahLst/>
              <a:cxnLst/>
              <a:rect l="l" t="t" r="r" b="b"/>
              <a:pathLst>
                <a:path w="894582" h="638073">
                  <a:moveTo>
                    <a:pt x="68379" y="0"/>
                  </a:moveTo>
                  <a:lnTo>
                    <a:pt x="826203" y="0"/>
                  </a:lnTo>
                  <a:cubicBezTo>
                    <a:pt x="863967" y="0"/>
                    <a:pt x="894582" y="30614"/>
                    <a:pt x="894582" y="68379"/>
                  </a:cubicBezTo>
                  <a:lnTo>
                    <a:pt x="894582" y="569694"/>
                  </a:lnTo>
                  <a:cubicBezTo>
                    <a:pt x="894582" y="587829"/>
                    <a:pt x="887378" y="605222"/>
                    <a:pt x="874554" y="618045"/>
                  </a:cubicBezTo>
                  <a:cubicBezTo>
                    <a:pt x="861730" y="630869"/>
                    <a:pt x="844338" y="638073"/>
                    <a:pt x="826203" y="638073"/>
                  </a:cubicBezTo>
                  <a:lnTo>
                    <a:pt x="68379" y="638073"/>
                  </a:lnTo>
                  <a:cubicBezTo>
                    <a:pt x="30614" y="638073"/>
                    <a:pt x="0" y="607459"/>
                    <a:pt x="0" y="569694"/>
                  </a:cubicBezTo>
                  <a:lnTo>
                    <a:pt x="0" y="68379"/>
                  </a:lnTo>
                  <a:cubicBezTo>
                    <a:pt x="0" y="30614"/>
                    <a:pt x="30614" y="0"/>
                    <a:pt x="6837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894582" cy="6666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Dies ist ein sicherer Ort, um gemeinsam zu lernen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49294" y="1849088"/>
            <a:ext cx="877803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1. Die Rechte entdecken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90211"/>
            <a:ext cx="432054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22400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Verstecktes Bild und kritisches Lesen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567935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Großes Bild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Flipchart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Marker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443185"/>
            <a:ext cx="592836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ein Bild beobachten und beschreiben, was darauf passiert.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feststellen, ob es ein damit verbundenes Recht gibt.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506085" y="1508341"/>
            <a:ext cx="4500572" cy="5608320"/>
            <a:chOff x="0" y="0"/>
            <a:chExt cx="6000763" cy="7477760"/>
          </a:xfrm>
        </p:grpSpPr>
        <p:sp>
          <p:nvSpPr>
            <p:cNvPr id="7" name="Freeform 7" descr="A screenshot of a cell phone  AI-generated content may be incorrect."/>
            <p:cNvSpPr/>
            <p:nvPr/>
          </p:nvSpPr>
          <p:spPr>
            <a:xfrm>
              <a:off x="0" y="0"/>
              <a:ext cx="6000750" cy="7477760"/>
            </a:xfrm>
            <a:custGeom>
              <a:avLst/>
              <a:gdLst/>
              <a:ahLst/>
              <a:cxnLst/>
              <a:rect l="l" t="t" r="r" b="b"/>
              <a:pathLst>
                <a:path w="6000750" h="7477760">
                  <a:moveTo>
                    <a:pt x="0" y="0"/>
                  </a:moveTo>
                  <a:lnTo>
                    <a:pt x="6000750" y="0"/>
                  </a:lnTo>
                  <a:lnTo>
                    <a:pt x="6000750" y="7477760"/>
                  </a:lnTo>
                  <a:lnTo>
                    <a:pt x="0" y="7477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33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954097" y="3374822"/>
            <a:ext cx="4428363" cy="5608320"/>
            <a:chOff x="-759597" y="4215283"/>
            <a:chExt cx="5904484" cy="7477760"/>
          </a:xfrm>
        </p:grpSpPr>
        <p:sp>
          <p:nvSpPr>
            <p:cNvPr id="9" name="Freeform 9" descr="A screenshot of a phone  AI-generated content may be incorrect."/>
            <p:cNvSpPr/>
            <p:nvPr/>
          </p:nvSpPr>
          <p:spPr>
            <a:xfrm>
              <a:off x="-759597" y="4215283"/>
              <a:ext cx="5904484" cy="7477760"/>
            </a:xfrm>
            <a:custGeom>
              <a:avLst/>
              <a:gdLst/>
              <a:ahLst/>
              <a:cxnLst/>
              <a:rect l="l" t="t" r="r" b="b"/>
              <a:pathLst>
                <a:path w="5904484" h="7477760">
                  <a:moveTo>
                    <a:pt x="0" y="0"/>
                  </a:moveTo>
                  <a:lnTo>
                    <a:pt x="5904484" y="0"/>
                  </a:lnTo>
                  <a:lnTo>
                    <a:pt x="5904484" y="7477760"/>
                  </a:lnTo>
                  <a:lnTo>
                    <a:pt x="0" y="7477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1684"/>
              </a:stretch>
            </a:blipFill>
          </p:spPr>
          <p:txBody>
            <a:bodyPr/>
            <a:lstStyle/>
            <a:p>
              <a:endParaRPr lang="es-ES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7888DF7-BCDF-CC19-050E-C2F4FA467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701631">
            <a:off x="8832385" y="3946322"/>
            <a:ext cx="3182555" cy="446532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316355" y="1091917"/>
            <a:ext cx="13609320" cy="8334223"/>
            <a:chOff x="0" y="0"/>
            <a:chExt cx="18145760" cy="11112297"/>
          </a:xfrm>
        </p:grpSpPr>
        <p:sp>
          <p:nvSpPr>
            <p:cNvPr id="5" name="TextBox 5"/>
            <p:cNvSpPr txBox="1"/>
            <p:nvPr/>
          </p:nvSpPr>
          <p:spPr>
            <a:xfrm>
              <a:off x="304800" y="-28575"/>
              <a:ext cx="17840960" cy="574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Leitfragen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226284" y="2048604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siehst du auf dem Bild?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64220" y="1797836"/>
              <a:ext cx="835686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226284" y="3684100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glaubst du, fühlen sich die Personen?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4978" y="3385650"/>
              <a:ext cx="994172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226284" y="5271914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glaubst du, was sie brauchen?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1153" y="4973464"/>
              <a:ext cx="1021821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55520" y="6859729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könnte die Situation verbessern?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71153" y="6561279"/>
              <a:ext cx="1080294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445422"/>
              <a:ext cx="9834880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Wir sprechen nur über das, was wir auf dem Bild sehen, nicht über persönliche Erfahrungen.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9CFF862A-3130-3E89-E3D5-BF9C5FD78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4383" y="438150"/>
            <a:ext cx="6707262" cy="94107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473440" y="-169955"/>
            <a:ext cx="8823960" cy="10995841"/>
            <a:chOff x="0" y="0"/>
            <a:chExt cx="11765280" cy="14661121"/>
          </a:xfrm>
        </p:grpSpPr>
        <p:sp>
          <p:nvSpPr>
            <p:cNvPr id="3" name="Freeform 3" descr="A screenshot of a cell phone  AI-generated content may be incorrect."/>
            <p:cNvSpPr/>
            <p:nvPr/>
          </p:nvSpPr>
          <p:spPr>
            <a:xfrm>
              <a:off x="0" y="0"/>
              <a:ext cx="11765280" cy="14661135"/>
            </a:xfrm>
            <a:custGeom>
              <a:avLst/>
              <a:gdLst/>
              <a:ahLst/>
              <a:cxnLst/>
              <a:rect l="l" t="t" r="r" b="b"/>
              <a:pathLst>
                <a:path w="11765280" h="14661135">
                  <a:moveTo>
                    <a:pt x="0" y="0"/>
                  </a:moveTo>
                  <a:lnTo>
                    <a:pt x="11765280" y="0"/>
                  </a:lnTo>
                  <a:lnTo>
                    <a:pt x="11765280" y="14661135"/>
                  </a:lnTo>
                  <a:lnTo>
                    <a:pt x="0" y="14661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33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16355" y="1091917"/>
            <a:ext cx="13609320" cy="8334223"/>
            <a:chOff x="0" y="0"/>
            <a:chExt cx="18145760" cy="11112297"/>
          </a:xfrm>
        </p:grpSpPr>
        <p:sp>
          <p:nvSpPr>
            <p:cNvPr id="5" name="TextBox 5"/>
            <p:cNvSpPr txBox="1"/>
            <p:nvPr/>
          </p:nvSpPr>
          <p:spPr>
            <a:xfrm>
              <a:off x="304800" y="-28575"/>
              <a:ext cx="17840960" cy="574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Leitfragen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226284" y="2048604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siehst du auf dem Bild?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64220" y="1797836"/>
              <a:ext cx="835686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226284" y="3684100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glaubst du, fühlen sich die Personen?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4978" y="3385650"/>
              <a:ext cx="994172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226284" y="5271914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glaubst du, was sie brauchen?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1153" y="4973464"/>
              <a:ext cx="1021821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55520" y="6859729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könnte die Situation verbessern?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71153" y="6561279"/>
              <a:ext cx="1080294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445422"/>
              <a:ext cx="9834880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Wir sprechen nur über das, was wir auf dem Bild sehen, nicht über persönliche Erfahrungen.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435883" y="-531485"/>
            <a:ext cx="8800557" cy="11145450"/>
            <a:chOff x="0" y="0"/>
            <a:chExt cx="11734076" cy="14860600"/>
          </a:xfrm>
        </p:grpSpPr>
        <p:sp>
          <p:nvSpPr>
            <p:cNvPr id="3" name="Freeform 3" descr="A screenshot of a phone  AI-generated content may be incorrect."/>
            <p:cNvSpPr/>
            <p:nvPr/>
          </p:nvSpPr>
          <p:spPr>
            <a:xfrm>
              <a:off x="0" y="0"/>
              <a:ext cx="11734038" cy="14860651"/>
            </a:xfrm>
            <a:custGeom>
              <a:avLst/>
              <a:gdLst/>
              <a:ahLst/>
              <a:cxnLst/>
              <a:rect l="l" t="t" r="r" b="b"/>
              <a:pathLst>
                <a:path w="11734038" h="14860651">
                  <a:moveTo>
                    <a:pt x="0" y="0"/>
                  </a:moveTo>
                  <a:lnTo>
                    <a:pt x="11734038" y="0"/>
                  </a:lnTo>
                  <a:lnTo>
                    <a:pt x="11734038" y="14860651"/>
                  </a:lnTo>
                  <a:lnTo>
                    <a:pt x="0" y="14860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168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16355" y="1091917"/>
            <a:ext cx="13609320" cy="8334223"/>
            <a:chOff x="0" y="0"/>
            <a:chExt cx="18145760" cy="11112297"/>
          </a:xfrm>
        </p:grpSpPr>
        <p:sp>
          <p:nvSpPr>
            <p:cNvPr id="5" name="TextBox 5"/>
            <p:cNvSpPr txBox="1"/>
            <p:nvPr/>
          </p:nvSpPr>
          <p:spPr>
            <a:xfrm>
              <a:off x="304800" y="-28575"/>
              <a:ext cx="17840960" cy="574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Leitfragen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226284" y="2048604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siehst du auf dem Bild?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64220" y="1797836"/>
              <a:ext cx="835686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226284" y="3684100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glaubst du, fühlen sich die Personen?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4978" y="3385650"/>
              <a:ext cx="994172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226284" y="5271914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glaubst du, was sie brauchen?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1153" y="4973464"/>
              <a:ext cx="1021821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55520" y="6859729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könnte die Situation verbessern?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71153" y="6561279"/>
              <a:ext cx="1080294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445422"/>
              <a:ext cx="9834880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Wir sprechen nur über das, was wir auf dem Bild sehen, nicht über persönliche Erfahrungen.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374339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68021" y="6883543"/>
            <a:ext cx="3751957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Aktivität 1.2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57008" y="1700765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Flipchart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68392" y="1700765"/>
            <a:ext cx="592836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darüber sprechen, was es bedeutet, Rechte zu haben und warum sie existieren.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362591" y="4752577"/>
            <a:ext cx="13562819" cy="5534423"/>
            <a:chOff x="0" y="0"/>
            <a:chExt cx="18083759" cy="7379231"/>
          </a:xfrm>
        </p:grpSpPr>
        <p:sp>
          <p:nvSpPr>
            <p:cNvPr id="5" name="Freeform 5" descr="A group of children sitting around a table drawing  AI-generated content may be incorrect."/>
            <p:cNvSpPr/>
            <p:nvPr/>
          </p:nvSpPr>
          <p:spPr>
            <a:xfrm>
              <a:off x="0" y="0"/>
              <a:ext cx="18083785" cy="7379231"/>
            </a:xfrm>
            <a:custGeom>
              <a:avLst/>
              <a:gdLst/>
              <a:ahLst/>
              <a:cxnLst/>
              <a:rect l="l" t="t" r="r" b="b"/>
              <a:pathLst>
                <a:path w="18083785" h="7379231">
                  <a:moveTo>
                    <a:pt x="0" y="0"/>
                  </a:moveTo>
                  <a:lnTo>
                    <a:pt x="18083785" y="0"/>
                  </a:lnTo>
                  <a:lnTo>
                    <a:pt x="18083785" y="7379231"/>
                  </a:lnTo>
                  <a:lnTo>
                    <a:pt x="0" y="73792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2936" b="-4293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25253" y="1326832"/>
            <a:ext cx="10437495" cy="1522095"/>
            <a:chOff x="0" y="0"/>
            <a:chExt cx="13916660" cy="2029460"/>
          </a:xfrm>
        </p:grpSpPr>
        <p:sp>
          <p:nvSpPr>
            <p:cNvPr id="3" name="Freeform 3"/>
            <p:cNvSpPr/>
            <p:nvPr/>
          </p:nvSpPr>
          <p:spPr>
            <a:xfrm>
              <a:off x="19050" y="19050"/>
              <a:ext cx="13878561" cy="1991360"/>
            </a:xfrm>
            <a:custGeom>
              <a:avLst/>
              <a:gdLst/>
              <a:ahLst/>
              <a:cxnLst/>
              <a:rect l="l" t="t" r="r" b="b"/>
              <a:pathLst>
                <a:path w="13878561" h="1991360">
                  <a:moveTo>
                    <a:pt x="0" y="331851"/>
                  </a:moveTo>
                  <a:cubicBezTo>
                    <a:pt x="0" y="148590"/>
                    <a:pt x="151003" y="0"/>
                    <a:pt x="337312" y="0"/>
                  </a:cubicBezTo>
                  <a:lnTo>
                    <a:pt x="13541248" y="0"/>
                  </a:lnTo>
                  <a:cubicBezTo>
                    <a:pt x="13727557" y="0"/>
                    <a:pt x="13878561" y="148590"/>
                    <a:pt x="13878561" y="331851"/>
                  </a:cubicBezTo>
                  <a:lnTo>
                    <a:pt x="13878561" y="1659509"/>
                  </a:lnTo>
                  <a:cubicBezTo>
                    <a:pt x="13878561" y="1842770"/>
                    <a:pt x="13727557" y="1991360"/>
                    <a:pt x="13541248" y="1991360"/>
                  </a:cubicBezTo>
                  <a:lnTo>
                    <a:pt x="337312" y="1991360"/>
                  </a:lnTo>
                  <a:cubicBezTo>
                    <a:pt x="151003" y="1991360"/>
                    <a:pt x="0" y="1842770"/>
                    <a:pt x="0" y="165950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3916661" cy="2029460"/>
            </a:xfrm>
            <a:custGeom>
              <a:avLst/>
              <a:gdLst/>
              <a:ahLst/>
              <a:cxnLst/>
              <a:rect l="l" t="t" r="r" b="b"/>
              <a:pathLst>
                <a:path w="13916661" h="2029460">
                  <a:moveTo>
                    <a:pt x="0" y="350901"/>
                  </a:moveTo>
                  <a:cubicBezTo>
                    <a:pt x="0" y="156845"/>
                    <a:pt x="159893" y="0"/>
                    <a:pt x="356362" y="0"/>
                  </a:cubicBezTo>
                  <a:lnTo>
                    <a:pt x="13560298" y="0"/>
                  </a:lnTo>
                  <a:lnTo>
                    <a:pt x="13560298" y="19050"/>
                  </a:lnTo>
                  <a:lnTo>
                    <a:pt x="13560298" y="0"/>
                  </a:lnTo>
                  <a:cubicBezTo>
                    <a:pt x="13756767" y="0"/>
                    <a:pt x="13916661" y="156845"/>
                    <a:pt x="13916661" y="350901"/>
                  </a:cubicBezTo>
                  <a:lnTo>
                    <a:pt x="13897611" y="350901"/>
                  </a:lnTo>
                  <a:lnTo>
                    <a:pt x="13916661" y="350901"/>
                  </a:lnTo>
                  <a:lnTo>
                    <a:pt x="13916661" y="1678559"/>
                  </a:lnTo>
                  <a:lnTo>
                    <a:pt x="13897611" y="1678559"/>
                  </a:lnTo>
                  <a:lnTo>
                    <a:pt x="13916661" y="1678559"/>
                  </a:lnTo>
                  <a:cubicBezTo>
                    <a:pt x="13916661" y="1872615"/>
                    <a:pt x="13756767" y="2029460"/>
                    <a:pt x="13560298" y="2029460"/>
                  </a:cubicBezTo>
                  <a:lnTo>
                    <a:pt x="13560298" y="2010410"/>
                  </a:lnTo>
                  <a:lnTo>
                    <a:pt x="13560298" y="2029460"/>
                  </a:lnTo>
                  <a:lnTo>
                    <a:pt x="356362" y="2029460"/>
                  </a:lnTo>
                  <a:lnTo>
                    <a:pt x="356362" y="2010410"/>
                  </a:lnTo>
                  <a:lnTo>
                    <a:pt x="356362" y="2029460"/>
                  </a:lnTo>
                  <a:cubicBezTo>
                    <a:pt x="159893" y="2029460"/>
                    <a:pt x="0" y="1872615"/>
                    <a:pt x="0" y="1678559"/>
                  </a:cubicBezTo>
                  <a:lnTo>
                    <a:pt x="0" y="350901"/>
                  </a:lnTo>
                  <a:lnTo>
                    <a:pt x="19050" y="350901"/>
                  </a:lnTo>
                  <a:lnTo>
                    <a:pt x="0" y="350901"/>
                  </a:lnTo>
                  <a:moveTo>
                    <a:pt x="38100" y="350901"/>
                  </a:moveTo>
                  <a:lnTo>
                    <a:pt x="38100" y="1678559"/>
                  </a:lnTo>
                  <a:lnTo>
                    <a:pt x="19050" y="1678559"/>
                  </a:lnTo>
                  <a:lnTo>
                    <a:pt x="38100" y="1678559"/>
                  </a:lnTo>
                  <a:cubicBezTo>
                    <a:pt x="38100" y="1851025"/>
                    <a:pt x="180340" y="1991360"/>
                    <a:pt x="356362" y="1991360"/>
                  </a:cubicBezTo>
                  <a:lnTo>
                    <a:pt x="13560298" y="1991360"/>
                  </a:lnTo>
                  <a:cubicBezTo>
                    <a:pt x="13736320" y="1991360"/>
                    <a:pt x="13878561" y="1851025"/>
                    <a:pt x="13878561" y="1678559"/>
                  </a:cubicBezTo>
                  <a:lnTo>
                    <a:pt x="13878561" y="350901"/>
                  </a:lnTo>
                  <a:cubicBezTo>
                    <a:pt x="13878561" y="178435"/>
                    <a:pt x="13736320" y="38100"/>
                    <a:pt x="13560298" y="38100"/>
                  </a:cubicBezTo>
                  <a:lnTo>
                    <a:pt x="356362" y="38100"/>
                  </a:lnTo>
                  <a:lnTo>
                    <a:pt x="356362" y="19050"/>
                  </a:lnTo>
                  <a:lnTo>
                    <a:pt x="356362" y="38100"/>
                  </a:lnTo>
                  <a:cubicBezTo>
                    <a:pt x="180340" y="38100"/>
                    <a:pt x="38100" y="178435"/>
                    <a:pt x="38100" y="350901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3916660" cy="2058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necesita cualquier niño para crecer bien?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25252" y="1326832"/>
            <a:ext cx="10437495" cy="1524000"/>
            <a:chOff x="0" y="0"/>
            <a:chExt cx="2748970" cy="40138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48970" cy="401383"/>
            </a:xfrm>
            <a:custGeom>
              <a:avLst/>
              <a:gdLst/>
              <a:ahLst/>
              <a:cxnLst/>
              <a:rect l="l" t="t" r="r" b="b"/>
              <a:pathLst>
                <a:path w="2748970" h="401383">
                  <a:moveTo>
                    <a:pt x="22252" y="0"/>
                  </a:moveTo>
                  <a:lnTo>
                    <a:pt x="2726717" y="0"/>
                  </a:lnTo>
                  <a:cubicBezTo>
                    <a:pt x="2732619" y="0"/>
                    <a:pt x="2738279" y="2344"/>
                    <a:pt x="2742452" y="6518"/>
                  </a:cubicBezTo>
                  <a:cubicBezTo>
                    <a:pt x="2746625" y="10691"/>
                    <a:pt x="2748970" y="16351"/>
                    <a:pt x="2748970" y="22252"/>
                  </a:cubicBezTo>
                  <a:lnTo>
                    <a:pt x="2748970" y="379130"/>
                  </a:lnTo>
                  <a:cubicBezTo>
                    <a:pt x="2748970" y="385032"/>
                    <a:pt x="2746625" y="390692"/>
                    <a:pt x="2742452" y="394865"/>
                  </a:cubicBezTo>
                  <a:cubicBezTo>
                    <a:pt x="2738279" y="399038"/>
                    <a:pt x="2732619" y="401383"/>
                    <a:pt x="2726717" y="401383"/>
                  </a:cubicBezTo>
                  <a:lnTo>
                    <a:pt x="22252" y="401383"/>
                  </a:lnTo>
                  <a:cubicBezTo>
                    <a:pt x="9963" y="401383"/>
                    <a:pt x="0" y="391420"/>
                    <a:pt x="0" y="379130"/>
                  </a:cubicBezTo>
                  <a:lnTo>
                    <a:pt x="0" y="22252"/>
                  </a:lnTo>
                  <a:cubicBezTo>
                    <a:pt x="0" y="16351"/>
                    <a:pt x="2344" y="10691"/>
                    <a:pt x="6518" y="6518"/>
                  </a:cubicBezTo>
                  <a:cubicBezTo>
                    <a:pt x="10691" y="2344"/>
                    <a:pt x="16351" y="0"/>
                    <a:pt x="2225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748970" cy="420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brauchen alle Kinder, um gut aufzuwachsen?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925252" y="4154508"/>
            <a:ext cx="10437495" cy="1524000"/>
            <a:chOff x="0" y="0"/>
            <a:chExt cx="2748970" cy="4013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48970" cy="401383"/>
            </a:xfrm>
            <a:custGeom>
              <a:avLst/>
              <a:gdLst/>
              <a:ahLst/>
              <a:cxnLst/>
              <a:rect l="l" t="t" r="r" b="b"/>
              <a:pathLst>
                <a:path w="2748970" h="401383">
                  <a:moveTo>
                    <a:pt x="22252" y="0"/>
                  </a:moveTo>
                  <a:lnTo>
                    <a:pt x="2726717" y="0"/>
                  </a:lnTo>
                  <a:cubicBezTo>
                    <a:pt x="2732619" y="0"/>
                    <a:pt x="2738279" y="2344"/>
                    <a:pt x="2742452" y="6518"/>
                  </a:cubicBezTo>
                  <a:cubicBezTo>
                    <a:pt x="2746625" y="10691"/>
                    <a:pt x="2748970" y="16351"/>
                    <a:pt x="2748970" y="22252"/>
                  </a:cubicBezTo>
                  <a:lnTo>
                    <a:pt x="2748970" y="379130"/>
                  </a:lnTo>
                  <a:cubicBezTo>
                    <a:pt x="2748970" y="385032"/>
                    <a:pt x="2746625" y="390692"/>
                    <a:pt x="2742452" y="394865"/>
                  </a:cubicBezTo>
                  <a:cubicBezTo>
                    <a:pt x="2738279" y="399038"/>
                    <a:pt x="2732619" y="401383"/>
                    <a:pt x="2726717" y="401383"/>
                  </a:cubicBezTo>
                  <a:lnTo>
                    <a:pt x="22252" y="401383"/>
                  </a:lnTo>
                  <a:cubicBezTo>
                    <a:pt x="9963" y="401383"/>
                    <a:pt x="0" y="391420"/>
                    <a:pt x="0" y="379130"/>
                  </a:cubicBezTo>
                  <a:lnTo>
                    <a:pt x="0" y="22252"/>
                  </a:lnTo>
                  <a:cubicBezTo>
                    <a:pt x="0" y="16351"/>
                    <a:pt x="2344" y="10691"/>
                    <a:pt x="6518" y="6518"/>
                  </a:cubicBezTo>
                  <a:cubicBezTo>
                    <a:pt x="10691" y="2344"/>
                    <a:pt x="16351" y="0"/>
                    <a:pt x="2225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748970" cy="420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Dinge schützen Kinder?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25252" y="6983433"/>
            <a:ext cx="10437495" cy="1524000"/>
            <a:chOff x="0" y="0"/>
            <a:chExt cx="2748970" cy="40138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8970" cy="401383"/>
            </a:xfrm>
            <a:custGeom>
              <a:avLst/>
              <a:gdLst/>
              <a:ahLst/>
              <a:cxnLst/>
              <a:rect l="l" t="t" r="r" b="b"/>
              <a:pathLst>
                <a:path w="2748970" h="401383">
                  <a:moveTo>
                    <a:pt x="22252" y="0"/>
                  </a:moveTo>
                  <a:lnTo>
                    <a:pt x="2726717" y="0"/>
                  </a:lnTo>
                  <a:cubicBezTo>
                    <a:pt x="2732619" y="0"/>
                    <a:pt x="2738279" y="2344"/>
                    <a:pt x="2742452" y="6518"/>
                  </a:cubicBezTo>
                  <a:cubicBezTo>
                    <a:pt x="2746625" y="10691"/>
                    <a:pt x="2748970" y="16351"/>
                    <a:pt x="2748970" y="22252"/>
                  </a:cubicBezTo>
                  <a:lnTo>
                    <a:pt x="2748970" y="379130"/>
                  </a:lnTo>
                  <a:cubicBezTo>
                    <a:pt x="2748970" y="385032"/>
                    <a:pt x="2746625" y="390692"/>
                    <a:pt x="2742452" y="394865"/>
                  </a:cubicBezTo>
                  <a:cubicBezTo>
                    <a:pt x="2738279" y="399038"/>
                    <a:pt x="2732619" y="401383"/>
                    <a:pt x="2726717" y="401383"/>
                  </a:cubicBezTo>
                  <a:lnTo>
                    <a:pt x="22252" y="401383"/>
                  </a:lnTo>
                  <a:cubicBezTo>
                    <a:pt x="9963" y="401383"/>
                    <a:pt x="0" y="391420"/>
                    <a:pt x="0" y="379130"/>
                  </a:cubicBezTo>
                  <a:lnTo>
                    <a:pt x="0" y="22252"/>
                  </a:lnTo>
                  <a:cubicBezTo>
                    <a:pt x="0" y="16351"/>
                    <a:pt x="2344" y="10691"/>
                    <a:pt x="6518" y="6518"/>
                  </a:cubicBezTo>
                  <a:cubicBezTo>
                    <a:pt x="10691" y="2344"/>
                    <a:pt x="16351" y="0"/>
                    <a:pt x="22252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2748970" cy="420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ist der Unterschied zwischen etwas wollen und etwas brauchen?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28327" y="470059"/>
            <a:ext cx="14431347" cy="9346882"/>
          </a:xfrm>
          <a:custGeom>
            <a:avLst/>
            <a:gdLst/>
            <a:ahLst/>
            <a:cxnLst/>
            <a:rect l="l" t="t" r="r" b="b"/>
            <a:pathLst>
              <a:path w="14431347" h="9346882">
                <a:moveTo>
                  <a:pt x="0" y="0"/>
                </a:moveTo>
                <a:lnTo>
                  <a:pt x="14431346" y="0"/>
                </a:lnTo>
                <a:lnTo>
                  <a:pt x="14431346" y="9346882"/>
                </a:lnTo>
                <a:lnTo>
                  <a:pt x="0" y="93468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58" b="-15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5234940" y="1297305"/>
            <a:ext cx="78181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sind Kinderrechte?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65120" y="2384403"/>
            <a:ext cx="12633960" cy="658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Alle Kinder auf der Welt haben besondere Rechte, die ihnen ein gutes und sicheres Leben ermöglichen sollen.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Diese Rechte nennt man Kinderrechte.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gelten überall, unabhängig davon, ob ein Kind in Deutschland, in Afrika oder irgendwo anders auf der Welt lebt.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 Jahr 1989 beschlossen viele Länder auf der ganzen Welt, dass alle Kinder Rechte haben müssen, und sie unterzeichneten die Konvention über die Rechte des Kindes.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Kinder müssen Rechte haben, deshalb wurde die Konvention über die Rechte des Kindes unterzeichnet.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Weißt du, welche diese Rechte sind?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66549" y="166939"/>
            <a:ext cx="7041834" cy="9953123"/>
          </a:xfrm>
          <a:custGeom>
            <a:avLst/>
            <a:gdLst/>
            <a:ahLst/>
            <a:cxnLst/>
            <a:rect l="l" t="t" r="r" b="b"/>
            <a:pathLst>
              <a:path w="7041834" h="9953123">
                <a:moveTo>
                  <a:pt x="0" y="0"/>
                </a:moveTo>
                <a:lnTo>
                  <a:pt x="7041835" y="0"/>
                </a:lnTo>
                <a:lnTo>
                  <a:pt x="7041835" y="9953122"/>
                </a:lnTo>
                <a:lnTo>
                  <a:pt x="0" y="99531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637186" y="305580"/>
            <a:ext cx="6845657" cy="9675841"/>
          </a:xfrm>
          <a:custGeom>
            <a:avLst/>
            <a:gdLst/>
            <a:ahLst/>
            <a:cxnLst/>
            <a:rect l="l" t="t" r="r" b="b"/>
            <a:pathLst>
              <a:path w="6845657" h="9675841">
                <a:moveTo>
                  <a:pt x="0" y="0"/>
                </a:moveTo>
                <a:lnTo>
                  <a:pt x="6845657" y="0"/>
                </a:lnTo>
                <a:lnTo>
                  <a:pt x="6845657" y="9675840"/>
                </a:lnTo>
                <a:lnTo>
                  <a:pt x="0" y="9675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87972" y="295497"/>
            <a:ext cx="6927450" cy="9791449"/>
          </a:xfrm>
          <a:custGeom>
            <a:avLst/>
            <a:gdLst/>
            <a:ahLst/>
            <a:cxnLst/>
            <a:rect l="l" t="t" r="r" b="b"/>
            <a:pathLst>
              <a:path w="6927450" h="9791449">
                <a:moveTo>
                  <a:pt x="0" y="0"/>
                </a:moveTo>
                <a:lnTo>
                  <a:pt x="6927450" y="0"/>
                </a:lnTo>
                <a:lnTo>
                  <a:pt x="6927450" y="9791449"/>
                </a:lnTo>
                <a:lnTo>
                  <a:pt x="0" y="9791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045766" y="403624"/>
            <a:ext cx="6850950" cy="9683322"/>
          </a:xfrm>
          <a:custGeom>
            <a:avLst/>
            <a:gdLst/>
            <a:ahLst/>
            <a:cxnLst/>
            <a:rect l="l" t="t" r="r" b="b"/>
            <a:pathLst>
              <a:path w="6850950" h="9683322">
                <a:moveTo>
                  <a:pt x="0" y="0"/>
                </a:moveTo>
                <a:lnTo>
                  <a:pt x="6850950" y="0"/>
                </a:lnTo>
                <a:lnTo>
                  <a:pt x="6850950" y="9683322"/>
                </a:lnTo>
                <a:lnTo>
                  <a:pt x="0" y="9683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7717" y="122788"/>
            <a:ext cx="7061449" cy="9980847"/>
          </a:xfrm>
          <a:custGeom>
            <a:avLst/>
            <a:gdLst/>
            <a:ahLst/>
            <a:cxnLst/>
            <a:rect l="l" t="t" r="r" b="b"/>
            <a:pathLst>
              <a:path w="7061449" h="9980847">
                <a:moveTo>
                  <a:pt x="0" y="0"/>
                </a:moveTo>
                <a:lnTo>
                  <a:pt x="7061450" y="0"/>
                </a:lnTo>
                <a:lnTo>
                  <a:pt x="7061450" y="9980847"/>
                </a:lnTo>
                <a:lnTo>
                  <a:pt x="0" y="99808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514331" y="314687"/>
            <a:ext cx="6714304" cy="9490183"/>
          </a:xfrm>
          <a:custGeom>
            <a:avLst/>
            <a:gdLst/>
            <a:ahLst/>
            <a:cxnLst/>
            <a:rect l="l" t="t" r="r" b="b"/>
            <a:pathLst>
              <a:path w="6714304" h="9490183">
                <a:moveTo>
                  <a:pt x="0" y="0"/>
                </a:moveTo>
                <a:lnTo>
                  <a:pt x="6714304" y="0"/>
                </a:lnTo>
                <a:lnTo>
                  <a:pt x="6714304" y="9490183"/>
                </a:lnTo>
                <a:lnTo>
                  <a:pt x="0" y="9490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132064" y="1971008"/>
            <a:ext cx="1002387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Tag 2. Warum sind sie wichtig?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441072"/>
            <a:ext cx="8001000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würde passieren, wenn es keine Rechte gäbe?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835640" y="1685621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uns Situationen vorstellen, in denen Rechte nicht existieren, und besprechen, was passieren würde.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072640" y="1685621"/>
            <a:ext cx="592836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Marker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Fiktive Probleme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370900" y="4191000"/>
            <a:ext cx="7546200" cy="6325962"/>
            <a:chOff x="0" y="0"/>
            <a:chExt cx="10061600" cy="8434616"/>
          </a:xfrm>
        </p:grpSpPr>
        <p:sp>
          <p:nvSpPr>
            <p:cNvPr id="5" name="Freeform 5" descr="A cartoon of a child thinking  AI-generated content may be incorrect."/>
            <p:cNvSpPr/>
            <p:nvPr/>
          </p:nvSpPr>
          <p:spPr>
            <a:xfrm>
              <a:off x="0" y="0"/>
              <a:ext cx="10061575" cy="8434578"/>
            </a:xfrm>
            <a:custGeom>
              <a:avLst/>
              <a:gdLst/>
              <a:ahLst/>
              <a:cxnLst/>
              <a:rect l="l" t="t" r="r" b="b"/>
              <a:pathLst>
                <a:path w="10061575" h="8434578">
                  <a:moveTo>
                    <a:pt x="0" y="0"/>
                  </a:moveTo>
                  <a:lnTo>
                    <a:pt x="10061575" y="0"/>
                  </a:lnTo>
                  <a:lnTo>
                    <a:pt x="10061575" y="8434578"/>
                  </a:lnTo>
                  <a:lnTo>
                    <a:pt x="0" y="8434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9445200">
            <a:off x="10246014" y="5458273"/>
            <a:ext cx="1920792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rot="3941220">
            <a:off x="5751928" y="4326407"/>
            <a:ext cx="3659943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 rot="6457980">
            <a:off x="8538267" y="3747430"/>
            <a:ext cx="2509266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>
            <a:off x="6137834" y="5812755"/>
            <a:ext cx="1607963" cy="1905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5486400" y="4282440"/>
            <a:ext cx="7546200" cy="6325962"/>
            <a:chOff x="0" y="0"/>
            <a:chExt cx="10061600" cy="8434616"/>
          </a:xfrm>
        </p:grpSpPr>
        <p:sp>
          <p:nvSpPr>
            <p:cNvPr id="7" name="Freeform 7" descr="A cartoon of a child thinking  AI-generated content may be incorrect."/>
            <p:cNvSpPr/>
            <p:nvPr/>
          </p:nvSpPr>
          <p:spPr>
            <a:xfrm>
              <a:off x="0" y="0"/>
              <a:ext cx="10061575" cy="8434578"/>
            </a:xfrm>
            <a:custGeom>
              <a:avLst/>
              <a:gdLst/>
              <a:ahLst/>
              <a:cxnLst/>
              <a:rect l="l" t="t" r="r" b="b"/>
              <a:pathLst>
                <a:path w="10061575" h="8434578">
                  <a:moveTo>
                    <a:pt x="0" y="0"/>
                  </a:moveTo>
                  <a:lnTo>
                    <a:pt x="10061575" y="0"/>
                  </a:lnTo>
                  <a:lnTo>
                    <a:pt x="10061575" y="8434578"/>
                  </a:lnTo>
                  <a:lnTo>
                    <a:pt x="0" y="8434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009120" y="7874184"/>
            <a:ext cx="47027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sprechen über allgemeine Beispiele, nicht über persönliche.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662112" y="1976731"/>
            <a:ext cx="5166350" cy="1644615"/>
            <a:chOff x="0" y="0"/>
            <a:chExt cx="1360685" cy="4331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60685" cy="433150"/>
            </a:xfrm>
            <a:custGeom>
              <a:avLst/>
              <a:gdLst/>
              <a:ahLst/>
              <a:cxnLst/>
              <a:rect l="l" t="t" r="r" b="b"/>
              <a:pathLst>
                <a:path w="1360685" h="433150">
                  <a:moveTo>
                    <a:pt x="44956" y="0"/>
                  </a:moveTo>
                  <a:lnTo>
                    <a:pt x="1315729" y="0"/>
                  </a:lnTo>
                  <a:cubicBezTo>
                    <a:pt x="1327652" y="0"/>
                    <a:pt x="1339087" y="4736"/>
                    <a:pt x="1347517" y="13167"/>
                  </a:cubicBezTo>
                  <a:cubicBezTo>
                    <a:pt x="1355948" y="21598"/>
                    <a:pt x="1360685" y="33033"/>
                    <a:pt x="1360685" y="44956"/>
                  </a:cubicBezTo>
                  <a:lnTo>
                    <a:pt x="1360685" y="388194"/>
                  </a:lnTo>
                  <a:cubicBezTo>
                    <a:pt x="1360685" y="400117"/>
                    <a:pt x="1355948" y="411552"/>
                    <a:pt x="1347517" y="419982"/>
                  </a:cubicBezTo>
                  <a:cubicBezTo>
                    <a:pt x="1339087" y="428413"/>
                    <a:pt x="1327652" y="433150"/>
                    <a:pt x="1315729" y="433150"/>
                  </a:cubicBezTo>
                  <a:lnTo>
                    <a:pt x="44956" y="433150"/>
                  </a:lnTo>
                  <a:cubicBezTo>
                    <a:pt x="20127" y="433150"/>
                    <a:pt x="0" y="413022"/>
                    <a:pt x="0" y="388194"/>
                  </a:cubicBezTo>
                  <a:lnTo>
                    <a:pt x="0" y="44956"/>
                  </a:lnTo>
                  <a:cubicBezTo>
                    <a:pt x="0" y="33033"/>
                    <a:pt x="4736" y="21598"/>
                    <a:pt x="13167" y="13167"/>
                  </a:cubicBezTo>
                  <a:cubicBezTo>
                    <a:pt x="21598" y="4736"/>
                    <a:pt x="33033" y="0"/>
                    <a:pt x="4495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360685" cy="452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würde passieren, wenn Kinder nicht geschützt wären?</a:t>
              </a:r>
            </a:p>
            <a:p>
              <a:pPr algn="ctr">
                <a:lnSpc>
                  <a:spcPts val="2999"/>
                </a:lnSpc>
              </a:pPr>
              <a:endPara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42058" y="4830728"/>
            <a:ext cx="5166350" cy="1099184"/>
            <a:chOff x="0" y="0"/>
            <a:chExt cx="1360685" cy="2894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60685" cy="289497"/>
            </a:xfrm>
            <a:custGeom>
              <a:avLst/>
              <a:gdLst/>
              <a:ahLst/>
              <a:cxnLst/>
              <a:rect l="l" t="t" r="r" b="b"/>
              <a:pathLst>
                <a:path w="1360685" h="289497">
                  <a:moveTo>
                    <a:pt x="44956" y="0"/>
                  </a:moveTo>
                  <a:lnTo>
                    <a:pt x="1315729" y="0"/>
                  </a:lnTo>
                  <a:cubicBezTo>
                    <a:pt x="1327652" y="0"/>
                    <a:pt x="1339087" y="4736"/>
                    <a:pt x="1347517" y="13167"/>
                  </a:cubicBezTo>
                  <a:cubicBezTo>
                    <a:pt x="1355948" y="21598"/>
                    <a:pt x="1360685" y="33033"/>
                    <a:pt x="1360685" y="44956"/>
                  </a:cubicBezTo>
                  <a:lnTo>
                    <a:pt x="1360685" y="244541"/>
                  </a:lnTo>
                  <a:cubicBezTo>
                    <a:pt x="1360685" y="269370"/>
                    <a:pt x="1340557" y="289497"/>
                    <a:pt x="1315729" y="289497"/>
                  </a:cubicBezTo>
                  <a:lnTo>
                    <a:pt x="44956" y="289497"/>
                  </a:lnTo>
                  <a:cubicBezTo>
                    <a:pt x="20127" y="289497"/>
                    <a:pt x="0" y="269370"/>
                    <a:pt x="0" y="244541"/>
                  </a:cubicBezTo>
                  <a:lnTo>
                    <a:pt x="0" y="44956"/>
                  </a:lnTo>
                  <a:cubicBezTo>
                    <a:pt x="0" y="33033"/>
                    <a:pt x="4736" y="21598"/>
                    <a:pt x="13167" y="13167"/>
                  </a:cubicBezTo>
                  <a:cubicBezTo>
                    <a:pt x="21598" y="4736"/>
                    <a:pt x="33033" y="0"/>
                    <a:pt x="4495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360685" cy="308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würde bei dir zu Hause passieren?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72952" y="1738962"/>
            <a:ext cx="5166350" cy="1644615"/>
            <a:chOff x="0" y="0"/>
            <a:chExt cx="1360685" cy="43315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60685" cy="433150"/>
            </a:xfrm>
            <a:custGeom>
              <a:avLst/>
              <a:gdLst/>
              <a:ahLst/>
              <a:cxnLst/>
              <a:rect l="l" t="t" r="r" b="b"/>
              <a:pathLst>
                <a:path w="1360685" h="433150">
                  <a:moveTo>
                    <a:pt x="44956" y="0"/>
                  </a:moveTo>
                  <a:lnTo>
                    <a:pt x="1315729" y="0"/>
                  </a:lnTo>
                  <a:cubicBezTo>
                    <a:pt x="1327652" y="0"/>
                    <a:pt x="1339087" y="4736"/>
                    <a:pt x="1347517" y="13167"/>
                  </a:cubicBezTo>
                  <a:cubicBezTo>
                    <a:pt x="1355948" y="21598"/>
                    <a:pt x="1360685" y="33033"/>
                    <a:pt x="1360685" y="44956"/>
                  </a:cubicBezTo>
                  <a:lnTo>
                    <a:pt x="1360685" y="388194"/>
                  </a:lnTo>
                  <a:cubicBezTo>
                    <a:pt x="1360685" y="400117"/>
                    <a:pt x="1355948" y="411552"/>
                    <a:pt x="1347517" y="419982"/>
                  </a:cubicBezTo>
                  <a:cubicBezTo>
                    <a:pt x="1339087" y="428413"/>
                    <a:pt x="1327652" y="433150"/>
                    <a:pt x="1315729" y="433150"/>
                  </a:cubicBezTo>
                  <a:lnTo>
                    <a:pt x="44956" y="433150"/>
                  </a:lnTo>
                  <a:cubicBezTo>
                    <a:pt x="20127" y="433150"/>
                    <a:pt x="0" y="413022"/>
                    <a:pt x="0" y="388194"/>
                  </a:cubicBezTo>
                  <a:lnTo>
                    <a:pt x="0" y="44956"/>
                  </a:lnTo>
                  <a:cubicBezTo>
                    <a:pt x="0" y="33033"/>
                    <a:pt x="4736" y="21598"/>
                    <a:pt x="13167" y="13167"/>
                  </a:cubicBezTo>
                  <a:cubicBezTo>
                    <a:pt x="21598" y="4736"/>
                    <a:pt x="33033" y="0"/>
                    <a:pt x="4495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360685" cy="452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würde in der Schule passieren?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093187" y="4321192"/>
            <a:ext cx="5166350" cy="1644615"/>
            <a:chOff x="0" y="0"/>
            <a:chExt cx="1360685" cy="4331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60685" cy="433150"/>
            </a:xfrm>
            <a:custGeom>
              <a:avLst/>
              <a:gdLst/>
              <a:ahLst/>
              <a:cxnLst/>
              <a:rect l="l" t="t" r="r" b="b"/>
              <a:pathLst>
                <a:path w="1360685" h="433150">
                  <a:moveTo>
                    <a:pt x="44956" y="0"/>
                  </a:moveTo>
                  <a:lnTo>
                    <a:pt x="1315729" y="0"/>
                  </a:lnTo>
                  <a:cubicBezTo>
                    <a:pt x="1327652" y="0"/>
                    <a:pt x="1339087" y="4736"/>
                    <a:pt x="1347517" y="13167"/>
                  </a:cubicBezTo>
                  <a:cubicBezTo>
                    <a:pt x="1355948" y="21598"/>
                    <a:pt x="1360685" y="33033"/>
                    <a:pt x="1360685" y="44956"/>
                  </a:cubicBezTo>
                  <a:lnTo>
                    <a:pt x="1360685" y="388194"/>
                  </a:lnTo>
                  <a:cubicBezTo>
                    <a:pt x="1360685" y="400117"/>
                    <a:pt x="1355948" y="411552"/>
                    <a:pt x="1347517" y="419982"/>
                  </a:cubicBezTo>
                  <a:cubicBezTo>
                    <a:pt x="1339087" y="428413"/>
                    <a:pt x="1327652" y="433150"/>
                    <a:pt x="1315729" y="433150"/>
                  </a:cubicBezTo>
                  <a:lnTo>
                    <a:pt x="44956" y="433150"/>
                  </a:lnTo>
                  <a:cubicBezTo>
                    <a:pt x="20127" y="433150"/>
                    <a:pt x="0" y="413022"/>
                    <a:pt x="0" y="388194"/>
                  </a:cubicBezTo>
                  <a:lnTo>
                    <a:pt x="0" y="44956"/>
                  </a:lnTo>
                  <a:cubicBezTo>
                    <a:pt x="0" y="33033"/>
                    <a:pt x="4736" y="21598"/>
                    <a:pt x="13167" y="13167"/>
                  </a:cubicBezTo>
                  <a:cubicBezTo>
                    <a:pt x="21598" y="4736"/>
                    <a:pt x="33033" y="0"/>
                    <a:pt x="4495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360685" cy="452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Dinge würden dich am meisten beunruhigen?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3557574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89625" y="6341561"/>
            <a:ext cx="5708749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Regeln vs. Rechte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35493" y="5263528"/>
            <a:ext cx="7217013" cy="5963057"/>
          </a:xfrm>
          <a:custGeom>
            <a:avLst/>
            <a:gdLst/>
            <a:ahLst/>
            <a:cxnLst/>
            <a:rect l="l" t="t" r="r" b="b"/>
            <a:pathLst>
              <a:path w="7217013" h="5963057">
                <a:moveTo>
                  <a:pt x="0" y="0"/>
                </a:moveTo>
                <a:lnTo>
                  <a:pt x="7217014" y="0"/>
                </a:lnTo>
                <a:lnTo>
                  <a:pt x="7217014" y="5963057"/>
                </a:lnTo>
                <a:lnTo>
                  <a:pt x="0" y="5963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164080" y="1346378"/>
            <a:ext cx="592836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den Unterschied lernen zwischen: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REGELN: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organisieren das Zusammenleben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RECHTE: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schützen die Menschen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00360" y="990600"/>
            <a:ext cx="545592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ist eine Regel?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500360" y="4190419"/>
            <a:ext cx="545592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ist ein Recht?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38660" y="2590509"/>
            <a:ext cx="2179320" cy="639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vs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6693" y="998220"/>
            <a:ext cx="5736911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Regel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859822" y="998220"/>
            <a:ext cx="1575197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Recht</a:t>
            </a:r>
          </a:p>
        </p:txBody>
      </p:sp>
      <p:sp>
        <p:nvSpPr>
          <p:cNvPr id="4" name="AutoShape 4"/>
          <p:cNvSpPr/>
          <p:nvPr/>
        </p:nvSpPr>
        <p:spPr>
          <a:xfrm rot="5388480">
            <a:off x="4877724" y="4912995"/>
            <a:ext cx="8532543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666693" y="2120265"/>
            <a:ext cx="573691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Ausgewählt oder vereinbart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Gelten für eine Gruppe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Helfen zu organisieren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Können geändert werden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147471" y="5108019"/>
            <a:ext cx="6539329" cy="723900"/>
            <a:chOff x="0" y="0"/>
            <a:chExt cx="8719106" cy="965200"/>
          </a:xfrm>
        </p:grpSpPr>
        <p:sp>
          <p:nvSpPr>
            <p:cNvPr id="7" name="TextBox 7"/>
            <p:cNvSpPr txBox="1"/>
            <p:nvPr/>
          </p:nvSpPr>
          <p:spPr>
            <a:xfrm>
              <a:off x="1139746" y="227508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Abwechselnd schaukeln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35686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588300" y="2129790"/>
            <a:ext cx="6243931" cy="1225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8197" lvl="1" indent="-179098" algn="l">
              <a:lnSpc>
                <a:spcPts val="2375"/>
              </a:lnSpc>
              <a:buFont typeface="Arial"/>
              <a:buChar char="•"/>
            </a:pPr>
            <a:r>
              <a:rPr lang="en-US" sz="19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Universell</a:t>
            </a:r>
          </a:p>
          <a:p>
            <a:pPr marL="358197" lvl="1" indent="-179098" algn="l">
              <a:lnSpc>
                <a:spcPts val="2375"/>
              </a:lnSpc>
              <a:buFont typeface="Arial"/>
              <a:buChar char="•"/>
            </a:pPr>
            <a:r>
              <a:rPr lang="en-US" sz="19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Gelten für alle Kinder der Welt</a:t>
            </a:r>
          </a:p>
          <a:p>
            <a:pPr marL="358197" lvl="1" indent="-179098" algn="l">
              <a:lnSpc>
                <a:spcPts val="2375"/>
              </a:lnSpc>
              <a:buFont typeface="Arial"/>
              <a:buChar char="•"/>
            </a:pPr>
            <a:r>
              <a:rPr lang="en-US" sz="19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Schützen grundlegende Bedürfnisse</a:t>
            </a:r>
          </a:p>
          <a:p>
            <a:pPr marL="358197" lvl="1" indent="-179098" algn="l">
              <a:lnSpc>
                <a:spcPts val="2375"/>
              </a:lnSpc>
              <a:buFont typeface="Arial"/>
              <a:buChar char="•"/>
            </a:pPr>
            <a:r>
              <a:rPr lang="en-US" sz="19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Können nicht weggenommen werden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61086" y="5296346"/>
            <a:ext cx="5625570" cy="320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9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Spiel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54313" y="5050869"/>
            <a:ext cx="984098" cy="773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00"/>
              </a:lnSpc>
            </a:pPr>
            <a:r>
              <a:rPr lang="en-US" sz="475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61086" y="6351640"/>
            <a:ext cx="5625570" cy="62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9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Schutz und gute Behandlung</a:t>
            </a:r>
          </a:p>
          <a:p>
            <a:pPr algn="l">
              <a:lnSpc>
                <a:spcPts val="2375"/>
              </a:lnSpc>
            </a:pPr>
            <a:endParaRPr lang="en-US" sz="197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500515" y="6106163"/>
            <a:ext cx="737897" cy="773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00"/>
              </a:lnSpc>
            </a:pPr>
            <a:r>
              <a:rPr lang="en-US" sz="475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61086" y="7406934"/>
            <a:ext cx="5625570" cy="320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19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Recht, gehört zu werden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79993" y="7161457"/>
            <a:ext cx="758418" cy="773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00"/>
              </a:lnSpc>
            </a:pPr>
            <a:r>
              <a:rPr lang="en-US" sz="475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028607" y="6174372"/>
            <a:ext cx="6658193" cy="723900"/>
            <a:chOff x="0" y="0"/>
            <a:chExt cx="8877591" cy="965200"/>
          </a:xfrm>
        </p:grpSpPr>
        <p:sp>
          <p:nvSpPr>
            <p:cNvPr id="17" name="TextBox 17"/>
            <p:cNvSpPr txBox="1"/>
            <p:nvPr/>
          </p:nvSpPr>
          <p:spPr>
            <a:xfrm>
              <a:off x="1298231" y="184328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Nicht beleidigen oder schlagen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994172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007870" y="7240724"/>
            <a:ext cx="6678930" cy="723900"/>
            <a:chOff x="0" y="0"/>
            <a:chExt cx="8905240" cy="965200"/>
          </a:xfrm>
        </p:grpSpPr>
        <p:sp>
          <p:nvSpPr>
            <p:cNvPr id="20" name="TextBox 20"/>
            <p:cNvSpPr txBox="1"/>
            <p:nvPr/>
          </p:nvSpPr>
          <p:spPr>
            <a:xfrm>
              <a:off x="1325880" y="244958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 Hand heben, um zu sprechen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021821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48668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1990" y="5846035"/>
            <a:ext cx="930402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Rollenspiel: Szenen mit Rechten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44200" y="2211776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Gruppen werden wir Situationen darstellen, in denen ein Recht respektiert oder verletzt wird.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81200" y="2211776"/>
            <a:ext cx="592836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Großer Raum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mit Szenen</a:t>
            </a:r>
          </a:p>
        </p:txBody>
      </p:sp>
      <p:sp>
        <p:nvSpPr>
          <p:cNvPr id="4" name="Freeform 4"/>
          <p:cNvSpPr/>
          <p:nvPr/>
        </p:nvSpPr>
        <p:spPr>
          <a:xfrm rot="5400000">
            <a:off x="10826029" y="3537309"/>
            <a:ext cx="5662974" cy="6755330"/>
          </a:xfrm>
          <a:custGeom>
            <a:avLst/>
            <a:gdLst/>
            <a:ahLst/>
            <a:cxnLst/>
            <a:rect l="l" t="t" r="r" b="b"/>
            <a:pathLst>
              <a:path w="5662974" h="6755330">
                <a:moveTo>
                  <a:pt x="0" y="0"/>
                </a:moveTo>
                <a:lnTo>
                  <a:pt x="5662975" y="0"/>
                </a:lnTo>
                <a:lnTo>
                  <a:pt x="5662975" y="6755330"/>
                </a:lnTo>
                <a:lnTo>
                  <a:pt x="0" y="6755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" b="-16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816208" y="1016584"/>
            <a:ext cx="6683216" cy="7972368"/>
          </a:xfrm>
          <a:custGeom>
            <a:avLst/>
            <a:gdLst/>
            <a:ahLst/>
            <a:cxnLst/>
            <a:rect l="l" t="t" r="r" b="b"/>
            <a:pathLst>
              <a:path w="6683216" h="7972368">
                <a:moveTo>
                  <a:pt x="0" y="0"/>
                </a:moveTo>
                <a:lnTo>
                  <a:pt x="6683216" y="0"/>
                </a:lnTo>
                <a:lnTo>
                  <a:pt x="6683216" y="7972368"/>
                </a:lnTo>
                <a:lnTo>
                  <a:pt x="0" y="79723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4" r="-2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946424" y="122788"/>
            <a:ext cx="7061449" cy="9980847"/>
          </a:xfrm>
          <a:custGeom>
            <a:avLst/>
            <a:gdLst/>
            <a:ahLst/>
            <a:cxnLst/>
            <a:rect l="l" t="t" r="r" b="b"/>
            <a:pathLst>
              <a:path w="7061449" h="9980847">
                <a:moveTo>
                  <a:pt x="0" y="0"/>
                </a:moveTo>
                <a:lnTo>
                  <a:pt x="7061450" y="0"/>
                </a:lnTo>
                <a:lnTo>
                  <a:pt x="7061450" y="9980847"/>
                </a:lnTo>
                <a:lnTo>
                  <a:pt x="0" y="99808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549432" y="1079944"/>
            <a:ext cx="6500336" cy="7754207"/>
          </a:xfrm>
          <a:custGeom>
            <a:avLst/>
            <a:gdLst/>
            <a:ahLst/>
            <a:cxnLst/>
            <a:rect l="l" t="t" r="r" b="b"/>
            <a:pathLst>
              <a:path w="6500336" h="7754207">
                <a:moveTo>
                  <a:pt x="0" y="0"/>
                </a:moveTo>
                <a:lnTo>
                  <a:pt x="6500336" y="0"/>
                </a:lnTo>
                <a:lnTo>
                  <a:pt x="6500336" y="7754208"/>
                </a:lnTo>
                <a:lnTo>
                  <a:pt x="0" y="7754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5" b="-1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514331" y="314687"/>
            <a:ext cx="6714304" cy="9490183"/>
          </a:xfrm>
          <a:custGeom>
            <a:avLst/>
            <a:gdLst/>
            <a:ahLst/>
            <a:cxnLst/>
            <a:rect l="l" t="t" r="r" b="b"/>
            <a:pathLst>
              <a:path w="6714304" h="9490183">
                <a:moveTo>
                  <a:pt x="0" y="0"/>
                </a:moveTo>
                <a:lnTo>
                  <a:pt x="6714304" y="0"/>
                </a:lnTo>
                <a:lnTo>
                  <a:pt x="6714304" y="9490183"/>
                </a:lnTo>
                <a:lnTo>
                  <a:pt x="0" y="9490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103681" y="630107"/>
            <a:ext cx="7567136" cy="9026785"/>
          </a:xfrm>
          <a:custGeom>
            <a:avLst/>
            <a:gdLst/>
            <a:ahLst/>
            <a:cxnLst/>
            <a:rect l="l" t="t" r="r" b="b"/>
            <a:pathLst>
              <a:path w="7567136" h="9026785">
                <a:moveTo>
                  <a:pt x="0" y="0"/>
                </a:moveTo>
                <a:lnTo>
                  <a:pt x="7567136" y="0"/>
                </a:lnTo>
                <a:lnTo>
                  <a:pt x="7567136" y="9026786"/>
                </a:lnTo>
                <a:lnTo>
                  <a:pt x="0" y="90267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8" r="-1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302144" y="276307"/>
            <a:ext cx="6732468" cy="9515856"/>
          </a:xfrm>
          <a:custGeom>
            <a:avLst/>
            <a:gdLst/>
            <a:ahLst/>
            <a:cxnLst/>
            <a:rect l="l" t="t" r="r" b="b"/>
            <a:pathLst>
              <a:path w="6732468" h="9515856">
                <a:moveTo>
                  <a:pt x="0" y="0"/>
                </a:moveTo>
                <a:lnTo>
                  <a:pt x="6732468" y="0"/>
                </a:lnTo>
                <a:lnTo>
                  <a:pt x="6732468" y="9515856"/>
                </a:lnTo>
                <a:lnTo>
                  <a:pt x="0" y="95158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348216" y="1002792"/>
            <a:ext cx="6942296" cy="8281416"/>
          </a:xfrm>
          <a:custGeom>
            <a:avLst/>
            <a:gdLst/>
            <a:ahLst/>
            <a:cxnLst/>
            <a:rect l="l" t="t" r="r" b="b"/>
            <a:pathLst>
              <a:path w="6942296" h="8281416">
                <a:moveTo>
                  <a:pt x="0" y="0"/>
                </a:moveTo>
                <a:lnTo>
                  <a:pt x="6942296" y="0"/>
                </a:lnTo>
                <a:lnTo>
                  <a:pt x="6942296" y="8281416"/>
                </a:lnTo>
                <a:lnTo>
                  <a:pt x="0" y="8281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21" b="-2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177969" y="400739"/>
            <a:ext cx="6699151" cy="9485523"/>
          </a:xfrm>
          <a:custGeom>
            <a:avLst/>
            <a:gdLst/>
            <a:ahLst/>
            <a:cxnLst/>
            <a:rect l="l" t="t" r="r" b="b"/>
            <a:pathLst>
              <a:path w="6699151" h="9485523">
                <a:moveTo>
                  <a:pt x="0" y="0"/>
                </a:moveTo>
                <a:lnTo>
                  <a:pt x="6699151" y="0"/>
                </a:lnTo>
                <a:lnTo>
                  <a:pt x="6699151" y="9485522"/>
                </a:lnTo>
                <a:lnTo>
                  <a:pt x="0" y="94855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81339" y="1971008"/>
            <a:ext cx="9725323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3. Warum sind sie wichtig?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90211"/>
            <a:ext cx="432054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3.2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441072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Aktionen zum Schutz der Rechte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29729" y="1408389"/>
            <a:ext cx="0" cy="7106344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5676305" y="6845312"/>
            <a:ext cx="6935390" cy="3441688"/>
          </a:xfrm>
          <a:custGeom>
            <a:avLst/>
            <a:gdLst/>
            <a:ahLst/>
            <a:cxnLst/>
            <a:rect l="l" t="t" r="r" b="b"/>
            <a:pathLst>
              <a:path w="6935390" h="3441688">
                <a:moveTo>
                  <a:pt x="0" y="0"/>
                </a:moveTo>
                <a:lnTo>
                  <a:pt x="6935390" y="0"/>
                </a:lnTo>
                <a:lnTo>
                  <a:pt x="6935390" y="3441688"/>
                </a:lnTo>
                <a:lnTo>
                  <a:pt x="0" y="3441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615440" y="1836068"/>
            <a:ext cx="641604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Rechte leben wir jeden Tag?</a:t>
            </a:r>
          </a:p>
          <a:p>
            <a:pPr algn="ctr">
              <a:lnSpc>
                <a:spcPts val="3240"/>
              </a:lnSpc>
            </a:pPr>
            <a:endParaRPr lang="en-US" sz="27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56520" y="1836068"/>
            <a:ext cx="704088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Rechte müssen wir besonders schützen?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896600" y="3176892"/>
            <a:ext cx="5760720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Gleichheit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Recht, gehört zu werden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Teilhabe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gute Behandlung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48840" y="3078213"/>
            <a:ext cx="5349240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Spiel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Schutz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Bildung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Recht auf Gesundheit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20293" y="1000125"/>
            <a:ext cx="704741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wählen einen pro Gruppe aus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123069" y="2362391"/>
            <a:ext cx="4274820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Titel des Rechts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Bedeutung in eigenen Worten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Erkanntes Problem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Vorgeschlagene Aktion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Illustration oder Symbol des Rechts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Optional: ein Slogan oder Motto der Gruppe</a:t>
            </a:r>
          </a:p>
        </p:txBody>
      </p:sp>
      <p:sp>
        <p:nvSpPr>
          <p:cNvPr id="3" name="AutoShape 3"/>
          <p:cNvSpPr/>
          <p:nvPr/>
        </p:nvSpPr>
        <p:spPr>
          <a:xfrm>
            <a:off x="5394785" y="2768741"/>
            <a:ext cx="1449291" cy="1303431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6811772" y="1912151"/>
            <a:ext cx="5936336" cy="6636820"/>
            <a:chOff x="0" y="0"/>
            <a:chExt cx="1563479" cy="174796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3479" cy="1747969"/>
            </a:xfrm>
            <a:custGeom>
              <a:avLst/>
              <a:gdLst/>
              <a:ahLst/>
              <a:cxnLst/>
              <a:rect l="l" t="t" r="r" b="b"/>
              <a:pathLst>
                <a:path w="1563479" h="1747969">
                  <a:moveTo>
                    <a:pt x="39125" y="0"/>
                  </a:moveTo>
                  <a:lnTo>
                    <a:pt x="1524355" y="0"/>
                  </a:lnTo>
                  <a:cubicBezTo>
                    <a:pt x="1545963" y="0"/>
                    <a:pt x="1563479" y="17517"/>
                    <a:pt x="1563479" y="39125"/>
                  </a:cubicBezTo>
                  <a:lnTo>
                    <a:pt x="1563479" y="1708844"/>
                  </a:lnTo>
                  <a:cubicBezTo>
                    <a:pt x="1563479" y="1719221"/>
                    <a:pt x="1559357" y="1729172"/>
                    <a:pt x="1552020" y="1736510"/>
                  </a:cubicBezTo>
                  <a:cubicBezTo>
                    <a:pt x="1544683" y="1743847"/>
                    <a:pt x="1534731" y="1747969"/>
                    <a:pt x="1524355" y="1747969"/>
                  </a:cubicBezTo>
                  <a:lnTo>
                    <a:pt x="39125" y="1747969"/>
                  </a:lnTo>
                  <a:cubicBezTo>
                    <a:pt x="17517" y="1747969"/>
                    <a:pt x="0" y="1730452"/>
                    <a:pt x="0" y="1708844"/>
                  </a:cubicBezTo>
                  <a:lnTo>
                    <a:pt x="0" y="39125"/>
                  </a:lnTo>
                  <a:cubicBezTo>
                    <a:pt x="0" y="17517"/>
                    <a:pt x="17517" y="0"/>
                    <a:pt x="3912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1563479" cy="1890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 flipV="1">
            <a:off x="5270659" y="4981335"/>
            <a:ext cx="4662754" cy="513267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8" name="AutoShape 8"/>
          <p:cNvSpPr/>
          <p:nvPr/>
        </p:nvSpPr>
        <p:spPr>
          <a:xfrm flipV="1">
            <a:off x="5270659" y="6322176"/>
            <a:ext cx="1396299" cy="1738184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9" name="AutoShape 9"/>
          <p:cNvSpPr/>
          <p:nvPr/>
        </p:nvSpPr>
        <p:spPr>
          <a:xfrm flipH="1">
            <a:off x="11930634" y="4355230"/>
            <a:ext cx="1192435" cy="1139371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0" name="Group 10"/>
          <p:cNvGrpSpPr/>
          <p:nvPr/>
        </p:nvGrpSpPr>
        <p:grpSpPr>
          <a:xfrm>
            <a:off x="1221626" y="907533"/>
            <a:ext cx="4157186" cy="3066697"/>
            <a:chOff x="0" y="0"/>
            <a:chExt cx="1094897" cy="8076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4897" cy="807690"/>
            </a:xfrm>
            <a:custGeom>
              <a:avLst/>
              <a:gdLst/>
              <a:ahLst/>
              <a:cxnLst/>
              <a:rect l="l" t="t" r="r" b="b"/>
              <a:pathLst>
                <a:path w="1094897" h="807690">
                  <a:moveTo>
                    <a:pt x="55869" y="0"/>
                  </a:moveTo>
                  <a:lnTo>
                    <a:pt x="1039028" y="0"/>
                  </a:lnTo>
                  <a:cubicBezTo>
                    <a:pt x="1053845" y="0"/>
                    <a:pt x="1068056" y="5886"/>
                    <a:pt x="1078533" y="16364"/>
                  </a:cubicBezTo>
                  <a:cubicBezTo>
                    <a:pt x="1089011" y="26841"/>
                    <a:pt x="1094897" y="41052"/>
                    <a:pt x="1094897" y="55869"/>
                  </a:cubicBezTo>
                  <a:lnTo>
                    <a:pt x="1094897" y="751821"/>
                  </a:lnTo>
                  <a:cubicBezTo>
                    <a:pt x="1094897" y="782676"/>
                    <a:pt x="1069883" y="807690"/>
                    <a:pt x="1039028" y="807690"/>
                  </a:cubicBezTo>
                  <a:lnTo>
                    <a:pt x="55869" y="807690"/>
                  </a:lnTo>
                  <a:cubicBezTo>
                    <a:pt x="41052" y="807690"/>
                    <a:pt x="26841" y="801804"/>
                    <a:pt x="16364" y="791326"/>
                  </a:cubicBezTo>
                  <a:cubicBezTo>
                    <a:pt x="5886" y="780849"/>
                    <a:pt x="0" y="766638"/>
                    <a:pt x="0" y="751821"/>
                  </a:cubicBezTo>
                  <a:lnTo>
                    <a:pt x="0" y="55869"/>
                  </a:lnTo>
                  <a:cubicBezTo>
                    <a:pt x="0" y="25013"/>
                    <a:pt x="25013" y="0"/>
                    <a:pt x="5586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42875"/>
              <a:ext cx="1094897" cy="950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39"/>
                </a:lnSpc>
              </a:pPr>
              <a:r>
                <a:rPr lang="en-US" sz="22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Welches Problem oder welche Schwierigkeit sehen wir in der Schule im Zusammenhang mit diesem Recht?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37599" y="4355230"/>
            <a:ext cx="4157186" cy="2244600"/>
            <a:chOff x="0" y="0"/>
            <a:chExt cx="1094897" cy="5911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94897" cy="591170"/>
            </a:xfrm>
            <a:custGeom>
              <a:avLst/>
              <a:gdLst/>
              <a:ahLst/>
              <a:cxnLst/>
              <a:rect l="l" t="t" r="r" b="b"/>
              <a:pathLst>
                <a:path w="1094897" h="591170">
                  <a:moveTo>
                    <a:pt x="55869" y="0"/>
                  </a:moveTo>
                  <a:lnTo>
                    <a:pt x="1039028" y="0"/>
                  </a:lnTo>
                  <a:cubicBezTo>
                    <a:pt x="1053845" y="0"/>
                    <a:pt x="1068056" y="5886"/>
                    <a:pt x="1078533" y="16364"/>
                  </a:cubicBezTo>
                  <a:cubicBezTo>
                    <a:pt x="1089011" y="26841"/>
                    <a:pt x="1094897" y="41052"/>
                    <a:pt x="1094897" y="55869"/>
                  </a:cubicBezTo>
                  <a:lnTo>
                    <a:pt x="1094897" y="535301"/>
                  </a:lnTo>
                  <a:cubicBezTo>
                    <a:pt x="1094897" y="566157"/>
                    <a:pt x="1069883" y="591170"/>
                    <a:pt x="1039028" y="591170"/>
                  </a:cubicBezTo>
                  <a:lnTo>
                    <a:pt x="55869" y="591170"/>
                  </a:lnTo>
                  <a:cubicBezTo>
                    <a:pt x="25013" y="591170"/>
                    <a:pt x="0" y="566157"/>
                    <a:pt x="0" y="535301"/>
                  </a:cubicBezTo>
                  <a:lnTo>
                    <a:pt x="0" y="55869"/>
                  </a:lnTo>
                  <a:cubicBezTo>
                    <a:pt x="0" y="25013"/>
                    <a:pt x="25013" y="0"/>
                    <a:pt x="5586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42875"/>
              <a:ext cx="1094897" cy="7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39"/>
                </a:lnSpc>
              </a:pPr>
              <a:r>
                <a:rPr lang="en-US" sz="22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Aktion können wir vorschlagen, um diese Situation zu verbessern?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37599" y="6980830"/>
            <a:ext cx="4157186" cy="2203020"/>
            <a:chOff x="0" y="0"/>
            <a:chExt cx="1094897" cy="5802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94897" cy="580219"/>
            </a:xfrm>
            <a:custGeom>
              <a:avLst/>
              <a:gdLst/>
              <a:ahLst/>
              <a:cxnLst/>
              <a:rect l="l" t="t" r="r" b="b"/>
              <a:pathLst>
                <a:path w="1094897" h="580219">
                  <a:moveTo>
                    <a:pt x="55869" y="0"/>
                  </a:moveTo>
                  <a:lnTo>
                    <a:pt x="1039028" y="0"/>
                  </a:lnTo>
                  <a:cubicBezTo>
                    <a:pt x="1053845" y="0"/>
                    <a:pt x="1068056" y="5886"/>
                    <a:pt x="1078533" y="16364"/>
                  </a:cubicBezTo>
                  <a:cubicBezTo>
                    <a:pt x="1089011" y="26841"/>
                    <a:pt x="1094897" y="41052"/>
                    <a:pt x="1094897" y="55869"/>
                  </a:cubicBezTo>
                  <a:lnTo>
                    <a:pt x="1094897" y="524350"/>
                  </a:lnTo>
                  <a:cubicBezTo>
                    <a:pt x="1094897" y="539168"/>
                    <a:pt x="1089011" y="553378"/>
                    <a:pt x="1078533" y="563856"/>
                  </a:cubicBezTo>
                  <a:cubicBezTo>
                    <a:pt x="1068056" y="574333"/>
                    <a:pt x="1053845" y="580219"/>
                    <a:pt x="1039028" y="580219"/>
                  </a:cubicBezTo>
                  <a:lnTo>
                    <a:pt x="55869" y="580219"/>
                  </a:lnTo>
                  <a:cubicBezTo>
                    <a:pt x="25013" y="580219"/>
                    <a:pt x="0" y="555206"/>
                    <a:pt x="0" y="524350"/>
                  </a:cubicBezTo>
                  <a:lnTo>
                    <a:pt x="0" y="55869"/>
                  </a:lnTo>
                  <a:cubicBezTo>
                    <a:pt x="0" y="25013"/>
                    <a:pt x="25013" y="0"/>
                    <a:pt x="5586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42875"/>
              <a:ext cx="1094897" cy="723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39"/>
                </a:lnSpc>
              </a:pPr>
              <a:r>
                <a:rPr lang="en-US" sz="22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können wir von diesen Veränderungen erwarten?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811772" y="1533300"/>
            <a:ext cx="5936336" cy="1552801"/>
            <a:chOff x="0" y="-99780"/>
            <a:chExt cx="1563479" cy="408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63479" cy="247043"/>
            </a:xfrm>
            <a:custGeom>
              <a:avLst/>
              <a:gdLst/>
              <a:ahLst/>
              <a:cxnLst/>
              <a:rect l="l" t="t" r="r" b="b"/>
              <a:pathLst>
                <a:path w="1563479" h="247043">
                  <a:moveTo>
                    <a:pt x="39125" y="0"/>
                  </a:moveTo>
                  <a:lnTo>
                    <a:pt x="1524355" y="0"/>
                  </a:lnTo>
                  <a:cubicBezTo>
                    <a:pt x="1545963" y="0"/>
                    <a:pt x="1563479" y="17517"/>
                    <a:pt x="1563479" y="39125"/>
                  </a:cubicBezTo>
                  <a:lnTo>
                    <a:pt x="1563479" y="207919"/>
                  </a:lnTo>
                  <a:cubicBezTo>
                    <a:pt x="1563479" y="229527"/>
                    <a:pt x="1545963" y="247043"/>
                    <a:pt x="1524355" y="247043"/>
                  </a:cubicBezTo>
                  <a:lnTo>
                    <a:pt x="39125" y="247043"/>
                  </a:lnTo>
                  <a:cubicBezTo>
                    <a:pt x="17517" y="247043"/>
                    <a:pt x="0" y="229527"/>
                    <a:pt x="0" y="207919"/>
                  </a:cubicBezTo>
                  <a:lnTo>
                    <a:pt x="0" y="39125"/>
                  </a:lnTo>
                  <a:cubicBezTo>
                    <a:pt x="0" y="17517"/>
                    <a:pt x="17517" y="0"/>
                    <a:pt x="3912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9780"/>
              <a:ext cx="1563479" cy="40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99"/>
                </a:lnSpc>
              </a:pP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Recht,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gehört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zu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werden</a:t>
              </a:r>
              <a:endPara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576885" y="1028700"/>
            <a:ext cx="427482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Wir erstellen ein Plakat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036638" y="3113403"/>
            <a:ext cx="2896776" cy="2030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6"/>
              </a:lnSpc>
            </a:pPr>
            <a:r>
              <a:rPr lang="en-US" sz="135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Manchmal: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Entscheidungen werden getroffen, ohne alle einzubeziehen.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Einige Meinungen werden ignoriert oder lächerlich gemacht.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Man hat Angst zu sprechen, aus Angst vor Spott oder Strafen.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Immer sprechen dieselben Personen.</a:t>
            </a:r>
          </a:p>
          <a:p>
            <a:pPr algn="l">
              <a:lnSpc>
                <a:spcPts val="1626"/>
              </a:lnSpc>
            </a:pPr>
            <a:endParaRPr lang="en-US" sz="1355">
              <a:solidFill>
                <a:srgbClr val="000000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939691" y="3128781"/>
            <a:ext cx="2677657" cy="1690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125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Lösungen: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Zuhören, ohne zu unterbrechen, wenn jemand spricht.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Alle Meinungen respektieren, auch wenn wir nicht einverstanden sind.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 der Klasse oder in der Gruppe Redereihen einführen.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Diejenigen ermutigen, die weniger sprechen.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36638" y="5380255"/>
            <a:ext cx="2677657" cy="1690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125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Erwartete Wirkung: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Alle fühlen sich wertgeschätzt und respektiert.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Das Zusammenleben in der Gruppe verbessert sich.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 gibt mehr Beteiligung und bessere Ideen.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Vertrauen und gegenseitiger Respekt wachsen.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859816" y="5656469"/>
            <a:ext cx="2837409" cy="805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„Sprechen und Zuhören verbindet uns.“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971800" y="1858870"/>
            <a:ext cx="12344400" cy="1245870"/>
            <a:chOff x="0" y="0"/>
            <a:chExt cx="16459200" cy="1661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59200" cy="1661159"/>
            </a:xfrm>
            <a:custGeom>
              <a:avLst/>
              <a:gdLst/>
              <a:ahLst/>
              <a:cxnLst/>
              <a:rect l="l" t="t" r="r" b="b"/>
              <a:pathLst>
                <a:path w="16459200" h="1661159">
                  <a:moveTo>
                    <a:pt x="0" y="0"/>
                  </a:moveTo>
                  <a:lnTo>
                    <a:pt x="16459200" y="0"/>
                  </a:lnTo>
                  <a:lnTo>
                    <a:pt x="16459200" y="1661159"/>
                  </a:lnTo>
                  <a:lnTo>
                    <a:pt x="0" y="1661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5987" b="-140138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6459200" cy="1708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Zusätzliche Aktivitäten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983730" y="5190211"/>
            <a:ext cx="432054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4.1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07130" y="6441072"/>
            <a:ext cx="1087374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 Zeitmaschine der Rechte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88440">
            <a:off x="12314692" y="5133975"/>
            <a:ext cx="1110986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rot="-2027940">
            <a:off x="10594000" y="2979420"/>
            <a:ext cx="2510209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 rot="-7807739">
            <a:off x="5690311" y="2931795"/>
            <a:ext cx="2030587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rot="7056419">
            <a:off x="4772949" y="5846445"/>
            <a:ext cx="1640262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>
            <a:off x="9172580" y="6589781"/>
            <a:ext cx="2043110" cy="1219759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847997" y="1046766"/>
            <a:ext cx="4203240" cy="1963134"/>
            <a:chOff x="0" y="-116965"/>
            <a:chExt cx="1107026" cy="5170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07026" cy="355115"/>
            </a:xfrm>
            <a:custGeom>
              <a:avLst/>
              <a:gdLst/>
              <a:ahLst/>
              <a:cxnLst/>
              <a:rect l="l" t="t" r="r" b="b"/>
              <a:pathLst>
                <a:path w="1107026" h="355115">
                  <a:moveTo>
                    <a:pt x="55257" y="0"/>
                  </a:moveTo>
                  <a:lnTo>
                    <a:pt x="1051769" y="0"/>
                  </a:lnTo>
                  <a:cubicBezTo>
                    <a:pt x="1082287" y="0"/>
                    <a:pt x="1107026" y="24739"/>
                    <a:pt x="1107026" y="55257"/>
                  </a:cubicBezTo>
                  <a:lnTo>
                    <a:pt x="1107026" y="299858"/>
                  </a:lnTo>
                  <a:cubicBezTo>
                    <a:pt x="1107026" y="314513"/>
                    <a:pt x="1101205" y="328568"/>
                    <a:pt x="1090842" y="338930"/>
                  </a:cubicBezTo>
                  <a:cubicBezTo>
                    <a:pt x="1080479" y="349293"/>
                    <a:pt x="1066424" y="355115"/>
                    <a:pt x="1051769" y="355115"/>
                  </a:cubicBezTo>
                  <a:lnTo>
                    <a:pt x="55257" y="355115"/>
                  </a:lnTo>
                  <a:cubicBezTo>
                    <a:pt x="40602" y="355115"/>
                    <a:pt x="26547" y="349293"/>
                    <a:pt x="16184" y="338930"/>
                  </a:cubicBezTo>
                  <a:cubicBezTo>
                    <a:pt x="5822" y="328568"/>
                    <a:pt x="0" y="314513"/>
                    <a:pt x="0" y="299858"/>
                  </a:cubicBezTo>
                  <a:lnTo>
                    <a:pt x="0" y="55257"/>
                  </a:lnTo>
                  <a:cubicBezTo>
                    <a:pt x="0" y="40602"/>
                    <a:pt x="5822" y="26547"/>
                    <a:pt x="16184" y="16184"/>
                  </a:cubicBezTo>
                  <a:cubicBezTo>
                    <a:pt x="26547" y="5822"/>
                    <a:pt x="40602" y="0"/>
                    <a:pt x="552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6965"/>
              <a:ext cx="1107026" cy="517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99"/>
                </a:lnSpc>
              </a:pP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Aufgaben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müsste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er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oder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erledigen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806120" y="513366"/>
            <a:ext cx="4203240" cy="1963134"/>
            <a:chOff x="0" y="-113004"/>
            <a:chExt cx="1107026" cy="5170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07026" cy="355115"/>
            </a:xfrm>
            <a:custGeom>
              <a:avLst/>
              <a:gdLst/>
              <a:ahLst/>
              <a:cxnLst/>
              <a:rect l="l" t="t" r="r" b="b"/>
              <a:pathLst>
                <a:path w="1107026" h="355115">
                  <a:moveTo>
                    <a:pt x="55257" y="0"/>
                  </a:moveTo>
                  <a:lnTo>
                    <a:pt x="1051769" y="0"/>
                  </a:lnTo>
                  <a:cubicBezTo>
                    <a:pt x="1082287" y="0"/>
                    <a:pt x="1107026" y="24739"/>
                    <a:pt x="1107026" y="55257"/>
                  </a:cubicBezTo>
                  <a:lnTo>
                    <a:pt x="1107026" y="299858"/>
                  </a:lnTo>
                  <a:cubicBezTo>
                    <a:pt x="1107026" y="314513"/>
                    <a:pt x="1101205" y="328568"/>
                    <a:pt x="1090842" y="338930"/>
                  </a:cubicBezTo>
                  <a:cubicBezTo>
                    <a:pt x="1080479" y="349293"/>
                    <a:pt x="1066424" y="355115"/>
                    <a:pt x="1051769" y="355115"/>
                  </a:cubicBezTo>
                  <a:lnTo>
                    <a:pt x="55257" y="355115"/>
                  </a:lnTo>
                  <a:cubicBezTo>
                    <a:pt x="40602" y="355115"/>
                    <a:pt x="26547" y="349293"/>
                    <a:pt x="16184" y="338930"/>
                  </a:cubicBezTo>
                  <a:cubicBezTo>
                    <a:pt x="5822" y="328568"/>
                    <a:pt x="0" y="314513"/>
                    <a:pt x="0" y="299858"/>
                  </a:cubicBezTo>
                  <a:lnTo>
                    <a:pt x="0" y="55257"/>
                  </a:lnTo>
                  <a:cubicBezTo>
                    <a:pt x="0" y="40602"/>
                    <a:pt x="5822" y="26547"/>
                    <a:pt x="16184" y="16184"/>
                  </a:cubicBezTo>
                  <a:cubicBezTo>
                    <a:pt x="26547" y="5822"/>
                    <a:pt x="40602" y="0"/>
                    <a:pt x="552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13004"/>
              <a:ext cx="1107026" cy="517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99"/>
                </a:lnSpc>
              </a:pP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Würde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er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oder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zur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Schule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gehen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425494" y="4094765"/>
            <a:ext cx="3644670" cy="1963134"/>
            <a:chOff x="0" y="-102416"/>
            <a:chExt cx="959913" cy="5170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59913" cy="355115"/>
            </a:xfrm>
            <a:custGeom>
              <a:avLst/>
              <a:gdLst/>
              <a:ahLst/>
              <a:cxnLst/>
              <a:rect l="l" t="t" r="r" b="b"/>
              <a:pathLst>
                <a:path w="959913" h="355115">
                  <a:moveTo>
                    <a:pt x="63725" y="0"/>
                  </a:moveTo>
                  <a:lnTo>
                    <a:pt x="896188" y="0"/>
                  </a:lnTo>
                  <a:cubicBezTo>
                    <a:pt x="913089" y="0"/>
                    <a:pt x="929298" y="6714"/>
                    <a:pt x="941248" y="18665"/>
                  </a:cubicBezTo>
                  <a:cubicBezTo>
                    <a:pt x="953199" y="30616"/>
                    <a:pt x="959913" y="46824"/>
                    <a:pt x="959913" y="63725"/>
                  </a:cubicBezTo>
                  <a:lnTo>
                    <a:pt x="959913" y="291389"/>
                  </a:lnTo>
                  <a:cubicBezTo>
                    <a:pt x="959913" y="308290"/>
                    <a:pt x="953199" y="324499"/>
                    <a:pt x="941248" y="336450"/>
                  </a:cubicBezTo>
                  <a:cubicBezTo>
                    <a:pt x="929298" y="348401"/>
                    <a:pt x="913089" y="355115"/>
                    <a:pt x="896188" y="355115"/>
                  </a:cubicBezTo>
                  <a:lnTo>
                    <a:pt x="63725" y="355115"/>
                  </a:lnTo>
                  <a:cubicBezTo>
                    <a:pt x="46824" y="355115"/>
                    <a:pt x="30616" y="348401"/>
                    <a:pt x="18665" y="336450"/>
                  </a:cubicBezTo>
                  <a:cubicBezTo>
                    <a:pt x="6714" y="324499"/>
                    <a:pt x="0" y="308290"/>
                    <a:pt x="0" y="291389"/>
                  </a:cubicBezTo>
                  <a:lnTo>
                    <a:pt x="0" y="63725"/>
                  </a:lnTo>
                  <a:cubicBezTo>
                    <a:pt x="0" y="46824"/>
                    <a:pt x="6714" y="30616"/>
                    <a:pt x="18665" y="18665"/>
                  </a:cubicBezTo>
                  <a:cubicBezTo>
                    <a:pt x="30616" y="6714"/>
                    <a:pt x="46824" y="0"/>
                    <a:pt x="6372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02416"/>
              <a:ext cx="959913" cy="517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99"/>
                </a:lnSpc>
              </a:pP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Könnte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er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oder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spielen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06623" y="7477630"/>
            <a:ext cx="4203240" cy="2466469"/>
            <a:chOff x="0" y="-113868"/>
            <a:chExt cx="1107026" cy="64960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07026" cy="487680"/>
            </a:xfrm>
            <a:custGeom>
              <a:avLst/>
              <a:gdLst/>
              <a:ahLst/>
              <a:cxnLst/>
              <a:rect l="l" t="t" r="r" b="b"/>
              <a:pathLst>
                <a:path w="1107026" h="487680">
                  <a:moveTo>
                    <a:pt x="55257" y="0"/>
                  </a:moveTo>
                  <a:lnTo>
                    <a:pt x="1051769" y="0"/>
                  </a:lnTo>
                  <a:cubicBezTo>
                    <a:pt x="1082287" y="0"/>
                    <a:pt x="1107026" y="24739"/>
                    <a:pt x="1107026" y="55257"/>
                  </a:cubicBezTo>
                  <a:lnTo>
                    <a:pt x="1107026" y="432423"/>
                  </a:lnTo>
                  <a:cubicBezTo>
                    <a:pt x="1107026" y="447078"/>
                    <a:pt x="1101205" y="461133"/>
                    <a:pt x="1090842" y="471496"/>
                  </a:cubicBezTo>
                  <a:cubicBezTo>
                    <a:pt x="1080479" y="481858"/>
                    <a:pt x="1066424" y="487680"/>
                    <a:pt x="1051769" y="487680"/>
                  </a:cubicBezTo>
                  <a:lnTo>
                    <a:pt x="55257" y="487680"/>
                  </a:lnTo>
                  <a:cubicBezTo>
                    <a:pt x="40602" y="487680"/>
                    <a:pt x="26547" y="481858"/>
                    <a:pt x="16184" y="471496"/>
                  </a:cubicBezTo>
                  <a:cubicBezTo>
                    <a:pt x="5822" y="461133"/>
                    <a:pt x="0" y="447078"/>
                    <a:pt x="0" y="432423"/>
                  </a:cubicBezTo>
                  <a:lnTo>
                    <a:pt x="0" y="55257"/>
                  </a:lnTo>
                  <a:cubicBezTo>
                    <a:pt x="0" y="40602"/>
                    <a:pt x="5822" y="26547"/>
                    <a:pt x="16184" y="16184"/>
                  </a:cubicBezTo>
                  <a:cubicBezTo>
                    <a:pt x="26547" y="5822"/>
                    <a:pt x="40602" y="0"/>
                    <a:pt x="552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13868"/>
              <a:ext cx="1107026" cy="6496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99"/>
                </a:lnSpc>
              </a:pP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Würde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er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oder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von den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Erwachsenen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gehört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werden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09787" y="5542567"/>
            <a:ext cx="4203240" cy="1963134"/>
            <a:chOff x="0" y="-100408"/>
            <a:chExt cx="1107026" cy="5170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07026" cy="355115"/>
            </a:xfrm>
            <a:custGeom>
              <a:avLst/>
              <a:gdLst/>
              <a:ahLst/>
              <a:cxnLst/>
              <a:rect l="l" t="t" r="r" b="b"/>
              <a:pathLst>
                <a:path w="1107026" h="355115">
                  <a:moveTo>
                    <a:pt x="55257" y="0"/>
                  </a:moveTo>
                  <a:lnTo>
                    <a:pt x="1051769" y="0"/>
                  </a:lnTo>
                  <a:cubicBezTo>
                    <a:pt x="1082287" y="0"/>
                    <a:pt x="1107026" y="24739"/>
                    <a:pt x="1107026" y="55257"/>
                  </a:cubicBezTo>
                  <a:lnTo>
                    <a:pt x="1107026" y="299858"/>
                  </a:lnTo>
                  <a:cubicBezTo>
                    <a:pt x="1107026" y="314513"/>
                    <a:pt x="1101205" y="328568"/>
                    <a:pt x="1090842" y="338930"/>
                  </a:cubicBezTo>
                  <a:cubicBezTo>
                    <a:pt x="1080479" y="349293"/>
                    <a:pt x="1066424" y="355115"/>
                    <a:pt x="1051769" y="355115"/>
                  </a:cubicBezTo>
                  <a:lnTo>
                    <a:pt x="55257" y="355115"/>
                  </a:lnTo>
                  <a:cubicBezTo>
                    <a:pt x="40602" y="355115"/>
                    <a:pt x="26547" y="349293"/>
                    <a:pt x="16184" y="338930"/>
                  </a:cubicBezTo>
                  <a:cubicBezTo>
                    <a:pt x="5822" y="328568"/>
                    <a:pt x="0" y="314513"/>
                    <a:pt x="0" y="299858"/>
                  </a:cubicBezTo>
                  <a:lnTo>
                    <a:pt x="0" y="55257"/>
                  </a:lnTo>
                  <a:cubicBezTo>
                    <a:pt x="0" y="40602"/>
                    <a:pt x="5822" y="26547"/>
                    <a:pt x="16184" y="16184"/>
                  </a:cubicBezTo>
                  <a:cubicBezTo>
                    <a:pt x="26547" y="5822"/>
                    <a:pt x="40602" y="0"/>
                    <a:pt x="552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100408"/>
              <a:ext cx="1107026" cy="517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99"/>
                </a:lnSpc>
              </a:pP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Wäre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er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oder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geschützt</a:t>
              </a:r>
              <a:r>
                <a:rPr lang="en-US" sz="24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973132" y="3229482"/>
            <a:ext cx="6398895" cy="3590419"/>
            <a:chOff x="0" y="-101317"/>
            <a:chExt cx="1685306" cy="94562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85306" cy="783700"/>
            </a:xfrm>
            <a:custGeom>
              <a:avLst/>
              <a:gdLst/>
              <a:ahLst/>
              <a:cxnLst/>
              <a:rect l="l" t="t" r="r" b="b"/>
              <a:pathLst>
                <a:path w="1685306" h="783700">
                  <a:moveTo>
                    <a:pt x="36297" y="0"/>
                  </a:moveTo>
                  <a:lnTo>
                    <a:pt x="1649009" y="0"/>
                  </a:lnTo>
                  <a:cubicBezTo>
                    <a:pt x="1658636" y="0"/>
                    <a:pt x="1667868" y="3824"/>
                    <a:pt x="1674675" y="10631"/>
                  </a:cubicBezTo>
                  <a:cubicBezTo>
                    <a:pt x="1681482" y="17438"/>
                    <a:pt x="1685306" y="26670"/>
                    <a:pt x="1685306" y="36297"/>
                  </a:cubicBezTo>
                  <a:lnTo>
                    <a:pt x="1685306" y="747403"/>
                  </a:lnTo>
                  <a:cubicBezTo>
                    <a:pt x="1685306" y="757030"/>
                    <a:pt x="1681482" y="766262"/>
                    <a:pt x="1674675" y="773069"/>
                  </a:cubicBezTo>
                  <a:cubicBezTo>
                    <a:pt x="1667868" y="779876"/>
                    <a:pt x="1658636" y="783700"/>
                    <a:pt x="1649009" y="783700"/>
                  </a:cubicBezTo>
                  <a:lnTo>
                    <a:pt x="36297" y="783700"/>
                  </a:lnTo>
                  <a:cubicBezTo>
                    <a:pt x="16251" y="783700"/>
                    <a:pt x="0" y="767449"/>
                    <a:pt x="0" y="747403"/>
                  </a:cubicBezTo>
                  <a:lnTo>
                    <a:pt x="0" y="36297"/>
                  </a:lnTo>
                  <a:cubicBezTo>
                    <a:pt x="0" y="26670"/>
                    <a:pt x="3824" y="17438"/>
                    <a:pt x="10631" y="10631"/>
                  </a:cubicBezTo>
                  <a:cubicBezTo>
                    <a:pt x="17438" y="3824"/>
                    <a:pt x="26670" y="0"/>
                    <a:pt x="3629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01317"/>
              <a:ext cx="1685306" cy="945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99"/>
                </a:lnSpc>
              </a:pP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Wir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reisen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200 Jahre in die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Vergangenheit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…</a:t>
              </a:r>
            </a:p>
            <a:p>
              <a:pPr algn="ctr">
                <a:lnSpc>
                  <a:spcPts val="4499"/>
                </a:lnSpc>
              </a:pP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Kinderrechte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existieren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noch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nicht …</a:t>
              </a:r>
            </a:p>
            <a:p>
              <a:pPr algn="ctr">
                <a:lnSpc>
                  <a:spcPts val="4499"/>
                </a:lnSpc>
              </a:pP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Wie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wäre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ein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Tag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im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Leben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eines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Jungen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oder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eines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499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Mädchens</a:t>
              </a:r>
              <a:r>
                <a:rPr lang="en-US" sz="2499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166110" y="1858870"/>
            <a:ext cx="12344400" cy="1245870"/>
            <a:chOff x="0" y="0"/>
            <a:chExt cx="16459200" cy="1661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59200" cy="1661159"/>
            </a:xfrm>
            <a:custGeom>
              <a:avLst/>
              <a:gdLst/>
              <a:ahLst/>
              <a:cxnLst/>
              <a:rect l="l" t="t" r="r" b="b"/>
              <a:pathLst>
                <a:path w="16459200" h="1661159">
                  <a:moveTo>
                    <a:pt x="0" y="0"/>
                  </a:moveTo>
                  <a:lnTo>
                    <a:pt x="16459200" y="0"/>
                  </a:lnTo>
                  <a:lnTo>
                    <a:pt x="16459200" y="1661159"/>
                  </a:lnTo>
                  <a:lnTo>
                    <a:pt x="0" y="1661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5987" b="-140138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6459200" cy="1708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Zusätzliche Aktivitäten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983730" y="5190211"/>
            <a:ext cx="432054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4.2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07130" y="6441072"/>
            <a:ext cx="1087374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Detektive der Rechte in der Schule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6285958" y="1747801"/>
            <a:ext cx="3880075" cy="3525239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166032" y="4328264"/>
            <a:ext cx="7008495" cy="1889553"/>
            <a:chOff x="0" y="0"/>
            <a:chExt cx="1845859" cy="4976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45859" cy="497660"/>
            </a:xfrm>
            <a:custGeom>
              <a:avLst/>
              <a:gdLst/>
              <a:ahLst/>
              <a:cxnLst/>
              <a:rect l="l" t="t" r="r" b="b"/>
              <a:pathLst>
                <a:path w="1845859" h="497660">
                  <a:moveTo>
                    <a:pt x="33139" y="0"/>
                  </a:moveTo>
                  <a:lnTo>
                    <a:pt x="1812719" y="0"/>
                  </a:lnTo>
                  <a:cubicBezTo>
                    <a:pt x="1831022" y="0"/>
                    <a:pt x="1845859" y="14837"/>
                    <a:pt x="1845859" y="33139"/>
                  </a:cubicBezTo>
                  <a:lnTo>
                    <a:pt x="1845859" y="464521"/>
                  </a:lnTo>
                  <a:cubicBezTo>
                    <a:pt x="1845859" y="482823"/>
                    <a:pt x="1831022" y="497660"/>
                    <a:pt x="1812719" y="497660"/>
                  </a:cubicBezTo>
                  <a:lnTo>
                    <a:pt x="33139" y="497660"/>
                  </a:lnTo>
                  <a:cubicBezTo>
                    <a:pt x="24350" y="497660"/>
                    <a:pt x="15921" y="494169"/>
                    <a:pt x="9706" y="487954"/>
                  </a:cubicBezTo>
                  <a:cubicBezTo>
                    <a:pt x="3491" y="481739"/>
                    <a:pt x="0" y="473310"/>
                    <a:pt x="0" y="464521"/>
                  </a:cubicBezTo>
                  <a:lnTo>
                    <a:pt x="0" y="33139"/>
                  </a:lnTo>
                  <a:cubicBezTo>
                    <a:pt x="0" y="14837"/>
                    <a:pt x="14837" y="0"/>
                    <a:pt x="3313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0"/>
              <a:ext cx="1845859" cy="688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3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werden Beweise sammeln und Lösungen entwickeln.</a:t>
              </a:r>
            </a:p>
          </p:txBody>
        </p:sp>
      </p:grpSp>
      <p:sp>
        <p:nvSpPr>
          <p:cNvPr id="6" name="Freeform 6"/>
          <p:cNvSpPr/>
          <p:nvPr/>
        </p:nvSpPr>
        <p:spPr>
          <a:xfrm rot="-5400000">
            <a:off x="-130395" y="2000589"/>
            <a:ext cx="8678877" cy="5836545"/>
          </a:xfrm>
          <a:custGeom>
            <a:avLst/>
            <a:gdLst/>
            <a:ahLst/>
            <a:cxnLst/>
            <a:rect l="l" t="t" r="r" b="b"/>
            <a:pathLst>
              <a:path w="8678877" h="5836545">
                <a:moveTo>
                  <a:pt x="0" y="0"/>
                </a:moveTo>
                <a:lnTo>
                  <a:pt x="8678877" y="0"/>
                </a:lnTo>
                <a:lnTo>
                  <a:pt x="8678877" y="5836545"/>
                </a:lnTo>
                <a:lnTo>
                  <a:pt x="0" y="58365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10393680" y="2768152"/>
            <a:ext cx="65532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Heute werden wir Detektive der Rechte sein. Unsere Mission ist es, die Schule zu beobachten, um herauszufinden, wo die Rechte respektiert werden … und wo wir sie verbessern könnten.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10476" y="1082621"/>
            <a:ext cx="6531769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Heute lernen wir 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37360" y="2875407"/>
            <a:ext cx="553212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Rechte sind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Warum sie wichtig sind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man sie im Alltag erkennt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man sie respektiert und schützt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wir auf uns selbst und auf andere achten können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75720" y="2875407"/>
            <a:ext cx="5212080" cy="166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 Rechte werden von uns allen geschützt. Kleine Handlungen schaffen große Veränderungen.</a:t>
            </a:r>
          </a:p>
        </p:txBody>
      </p:sp>
      <p:grpSp>
        <p:nvGrpSpPr>
          <p:cNvPr id="5" name="Group 5"/>
          <p:cNvGrpSpPr/>
          <p:nvPr/>
        </p:nvGrpSpPr>
        <p:grpSpPr>
          <a:xfrm rot="5400000">
            <a:off x="5689702" y="2475347"/>
            <a:ext cx="6908597" cy="9420235"/>
            <a:chOff x="0" y="0"/>
            <a:chExt cx="9211462" cy="12560313"/>
          </a:xfrm>
        </p:grpSpPr>
        <p:sp>
          <p:nvSpPr>
            <p:cNvPr id="6" name="Freeform 6" descr="A group of children around the earth  AI-generated content may be incorrect."/>
            <p:cNvSpPr/>
            <p:nvPr/>
          </p:nvSpPr>
          <p:spPr>
            <a:xfrm>
              <a:off x="0" y="0"/>
              <a:ext cx="9211437" cy="12560300"/>
            </a:xfrm>
            <a:custGeom>
              <a:avLst/>
              <a:gdLst/>
              <a:ahLst/>
              <a:cxnLst/>
              <a:rect l="l" t="t" r="r" b="b"/>
              <a:pathLst>
                <a:path w="9211437" h="12560300">
                  <a:moveTo>
                    <a:pt x="0" y="0"/>
                  </a:moveTo>
                  <a:lnTo>
                    <a:pt x="9211437" y="0"/>
                  </a:lnTo>
                  <a:lnTo>
                    <a:pt x="9211437" y="12560300"/>
                  </a:lnTo>
                  <a:lnTo>
                    <a:pt x="0" y="1256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" b="-1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1F7F2B-07ED-A9E1-421A-28BAD7DB2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1198</Words>
  <Application>Microsoft Office PowerPoint</Application>
  <PresentationFormat>Custom</PresentationFormat>
  <Paragraphs>222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Poppins</vt:lpstr>
      <vt:lpstr>Calibri</vt:lpstr>
      <vt:lpstr>Poppins Bold</vt:lpstr>
      <vt:lpstr>Aptos Bold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M9_Kinderrechte_Grundschule</dc:title>
  <cp:lastModifiedBy>Itzel Gn</cp:lastModifiedBy>
  <cp:revision>2</cp:revision>
  <dcterms:created xsi:type="dcterms:W3CDTF">2006-08-16T00:00:00Z</dcterms:created>
  <dcterms:modified xsi:type="dcterms:W3CDTF">2026-04-03T12:48:32Z</dcterms:modified>
  <dc:identifier>DAHDkPlbleU</dc:identifier>
</cp:coreProperties>
</file>