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Aptos Bold" panose="020B0604020202020204" charset="0"/>
      <p:regular r:id="rId37"/>
    </p:embeddedFont>
    <p:embeddedFont>
      <p:font typeface="Poppins" panose="00000500000000000000" pitchFamily="2" charset="0"/>
      <p:regular r:id="rId38"/>
    </p:embeddedFont>
    <p:embeddedFont>
      <p:font typeface="Poppins Bold" panose="00000800000000000000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7" y="1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05553" y="1028700"/>
            <a:ext cx="7780622" cy="3581400"/>
            <a:chOff x="0" y="0"/>
            <a:chExt cx="10374162" cy="477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74162" cy="4775200"/>
            </a:xfrm>
            <a:custGeom>
              <a:avLst/>
              <a:gdLst/>
              <a:ahLst/>
              <a:cxnLst/>
              <a:rect l="l" t="t" r="r" b="b"/>
              <a:pathLst>
                <a:path w="10374162" h="4775200">
                  <a:moveTo>
                    <a:pt x="0" y="0"/>
                  </a:moveTo>
                  <a:lnTo>
                    <a:pt x="10374162" y="0"/>
                  </a:lnTo>
                  <a:lnTo>
                    <a:pt x="10374162" y="4775200"/>
                  </a:lnTo>
                  <a:lnTo>
                    <a:pt x="0" y="4775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623" r="-76284" b="-2462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0374162" cy="476567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9</a:t>
              </a:r>
            </a:p>
            <a:p>
              <a:pPr algn="ctr">
                <a:lnSpc>
                  <a:spcPts val="5184"/>
                </a:lnSpc>
              </a:pPr>
              <a:r>
                <a:rPr lang="en-US" sz="48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Kinderrechte</a:t>
              </a:r>
            </a:p>
            <a:p>
              <a:pPr algn="ctr">
                <a:lnSpc>
                  <a:spcPts val="5184"/>
                </a:lnSpc>
              </a:pPr>
              <a:endParaRPr lang="en-US" sz="4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43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Rechte habe ich? Wie werden sie in meiner Umgebung und in der Welt gelebt?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066622" y="1352222"/>
            <a:ext cx="7573077" cy="7582555"/>
          </a:xfrm>
          <a:custGeom>
            <a:avLst/>
            <a:gdLst/>
            <a:ahLst/>
            <a:cxnLst/>
            <a:rect l="l" t="t" r="r" b="b"/>
            <a:pathLst>
              <a:path w="7573077" h="7582555">
                <a:moveTo>
                  <a:pt x="0" y="0"/>
                </a:moveTo>
                <a:lnTo>
                  <a:pt x="7573076" y="0"/>
                </a:lnTo>
                <a:lnTo>
                  <a:pt x="7573076" y="7582556"/>
                </a:lnTo>
                <a:lnTo>
                  <a:pt x="0" y="7582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986703" y="8674921"/>
            <a:ext cx="941832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Sekundarstufe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880" y="1307783"/>
            <a:ext cx="6903720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Heute werden wir erkunden: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57550" y="2932986"/>
            <a:ext cx="44005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Welche Rechte wir als Jugendliche haben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430" y="2891076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57550" y="4962525"/>
            <a:ext cx="44005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sie in der Schule und in der Welt gelebt werden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17420" y="4799886"/>
            <a:ext cx="85725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57550" y="6869149"/>
            <a:ext cx="44005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wir tun können, um sie zu schützen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37410" y="6685836"/>
            <a:ext cx="93726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grpSp>
        <p:nvGrpSpPr>
          <p:cNvPr id="9" name="Group 9"/>
          <p:cNvGrpSpPr/>
          <p:nvPr/>
        </p:nvGrpSpPr>
        <p:grpSpPr>
          <a:xfrm rot="5400000">
            <a:off x="9092565" y="-565623"/>
            <a:ext cx="11304270" cy="11750040"/>
            <a:chOff x="0" y="0"/>
            <a:chExt cx="15072360" cy="156667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072361" cy="15467058"/>
            </a:xfrm>
            <a:custGeom>
              <a:avLst/>
              <a:gdLst/>
              <a:ahLst/>
              <a:cxnLst/>
              <a:rect l="l" t="t" r="r" b="b"/>
              <a:pathLst>
                <a:path w="15072361" h="15467058">
                  <a:moveTo>
                    <a:pt x="0" y="0"/>
                  </a:moveTo>
                  <a:lnTo>
                    <a:pt x="15072361" y="0"/>
                  </a:lnTo>
                  <a:lnTo>
                    <a:pt x="15072361" y="12563856"/>
                  </a:lnTo>
                  <a:cubicBezTo>
                    <a:pt x="7536180" y="12563856"/>
                    <a:pt x="7536180" y="17350868"/>
                    <a:pt x="0" y="14631036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08631" y="3474244"/>
            <a:ext cx="7875270" cy="1097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Niemand urteilt, niemand lacht über andere.</a:t>
            </a:r>
          </a:p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 Meinung ist gültig.</a:t>
            </a:r>
          </a:p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kannst teilnehmen oder zuhören.</a:t>
            </a:r>
          </a:p>
          <a:p>
            <a:pPr algn="l">
              <a:lnSpc>
                <a:spcPts val="216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respektieren Erfahrungen und Emotionen.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95848" y="2305050"/>
            <a:ext cx="736092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 diesem Modul</a:t>
            </a:r>
          </a:p>
        </p:txBody>
      </p:sp>
      <p:grpSp>
        <p:nvGrpSpPr>
          <p:cNvPr id="4" name="Group 4"/>
          <p:cNvGrpSpPr/>
          <p:nvPr/>
        </p:nvGrpSpPr>
        <p:grpSpPr>
          <a:xfrm rot="5400000">
            <a:off x="7215280" y="1293843"/>
            <a:ext cx="12085903" cy="9662928"/>
            <a:chOff x="0" y="0"/>
            <a:chExt cx="13853160" cy="11075886"/>
          </a:xfrm>
        </p:grpSpPr>
        <p:sp>
          <p:nvSpPr>
            <p:cNvPr id="5" name="Freeform 5" descr="A cartoon of a person with her hands on her chin"/>
            <p:cNvSpPr/>
            <p:nvPr/>
          </p:nvSpPr>
          <p:spPr>
            <a:xfrm>
              <a:off x="0" y="0"/>
              <a:ext cx="13853161" cy="11075924"/>
            </a:xfrm>
            <a:custGeom>
              <a:avLst/>
              <a:gdLst/>
              <a:ahLst/>
              <a:cxnLst/>
              <a:rect l="l" t="t" r="r" b="b"/>
              <a:pathLst>
                <a:path w="13853161" h="11075924">
                  <a:moveTo>
                    <a:pt x="0" y="0"/>
                  </a:moveTo>
                  <a:lnTo>
                    <a:pt x="13853161" y="0"/>
                  </a:lnTo>
                  <a:lnTo>
                    <a:pt x="13853161" y="11075924"/>
                  </a:lnTo>
                  <a:lnTo>
                    <a:pt x="0" y="11075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00" t="-6898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49294" y="1849088"/>
            <a:ext cx="877803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1. Die Rechte entdecken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Verstecktes Bild und kritische Lektüre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6232674" y="-2002050"/>
            <a:ext cx="10287000" cy="14504460"/>
            <a:chOff x="0" y="0"/>
            <a:chExt cx="13716000" cy="19339281"/>
          </a:xfrm>
        </p:grpSpPr>
        <p:sp>
          <p:nvSpPr>
            <p:cNvPr id="3" name="Freeform 3" descr="A map of a town  AI-generated content may be incorrect."/>
            <p:cNvSpPr/>
            <p:nvPr/>
          </p:nvSpPr>
          <p:spPr>
            <a:xfrm>
              <a:off x="0" y="0"/>
              <a:ext cx="13716000" cy="19339306"/>
            </a:xfrm>
            <a:custGeom>
              <a:avLst/>
              <a:gdLst/>
              <a:ahLst/>
              <a:cxnLst/>
              <a:rect l="l" t="t" r="r" b="b"/>
              <a:pathLst>
                <a:path w="13716000" h="19339306">
                  <a:moveTo>
                    <a:pt x="0" y="0"/>
                  </a:moveTo>
                  <a:lnTo>
                    <a:pt x="13716000" y="0"/>
                  </a:lnTo>
                  <a:lnTo>
                    <a:pt x="13716000" y="19339306"/>
                  </a:lnTo>
                  <a:lnTo>
                    <a:pt x="0" y="1933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95" b="-24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101105" y="0"/>
            <a:ext cx="13709322" cy="10287000"/>
            <a:chOff x="0" y="0"/>
            <a:chExt cx="3610686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0685" cy="2709333"/>
            </a:xfrm>
            <a:custGeom>
              <a:avLst/>
              <a:gdLst/>
              <a:ahLst/>
              <a:cxnLst/>
              <a:rect l="l" t="t" r="r" b="b"/>
              <a:pathLst>
                <a:path w="3610685" h="2709333">
                  <a:moveTo>
                    <a:pt x="0" y="0"/>
                  </a:moveTo>
                  <a:lnTo>
                    <a:pt x="3610685" y="0"/>
                  </a:lnTo>
                  <a:lnTo>
                    <a:pt x="361068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610686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10800000">
            <a:off x="1348740" y="0"/>
            <a:ext cx="13709322" cy="10287000"/>
            <a:chOff x="0" y="0"/>
            <a:chExt cx="3610686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10685" cy="2709333"/>
            </a:xfrm>
            <a:custGeom>
              <a:avLst/>
              <a:gdLst/>
              <a:ahLst/>
              <a:cxnLst/>
              <a:rect l="l" t="t" r="r" b="b"/>
              <a:pathLst>
                <a:path w="3610685" h="2709333">
                  <a:moveTo>
                    <a:pt x="0" y="0"/>
                  </a:moveTo>
                  <a:lnTo>
                    <a:pt x="3610685" y="0"/>
                  </a:lnTo>
                  <a:lnTo>
                    <a:pt x="361068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610686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19289" y="2206469"/>
            <a:ext cx="5379859" cy="2164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tun:</a:t>
            </a:r>
          </a:p>
          <a:p>
            <a:pPr marL="133350" lvl="1" indent="-66675" algn="l">
              <a:lnSpc>
                <a:spcPts val="216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Bild in Stille beobachten.</a:t>
            </a: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Erste Eindrücke und Emotionen teilen.</a:t>
            </a: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Anzeichen von Ungleichheit, Druck oder guter Behandlung erkennen.</a:t>
            </a: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Szene mit realen Erfahrungen in Verbindung bringen.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79812" y="6633227"/>
            <a:ext cx="5463540" cy="687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0"/>
              </a:lnSpc>
            </a:pPr>
            <a:r>
              <a:rPr lang="en-US" sz="29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Wenn du in der Szene wärst, wie würdest du dich fühlen?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64481" y="0"/>
            <a:ext cx="14559029" cy="10287000"/>
            <a:chOff x="0" y="0"/>
            <a:chExt cx="19412039" cy="13716000"/>
          </a:xfrm>
        </p:grpSpPr>
        <p:sp>
          <p:nvSpPr>
            <p:cNvPr id="3" name="Freeform 3" descr="A cartoon of a town  AI-generated content may be incorrect."/>
            <p:cNvSpPr/>
            <p:nvPr/>
          </p:nvSpPr>
          <p:spPr>
            <a:xfrm>
              <a:off x="0" y="0"/>
              <a:ext cx="19412077" cy="13716000"/>
            </a:xfrm>
            <a:custGeom>
              <a:avLst/>
              <a:gdLst/>
              <a:ahLst/>
              <a:cxnLst/>
              <a:rect l="l" t="t" r="r" b="b"/>
              <a:pathLst>
                <a:path w="19412077" h="13716000">
                  <a:moveTo>
                    <a:pt x="0" y="0"/>
                  </a:moveTo>
                  <a:lnTo>
                    <a:pt x="19412077" y="0"/>
                  </a:lnTo>
                  <a:lnTo>
                    <a:pt x="1941207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" r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48668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052730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identifizieren Rechte in Szenen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499204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Sichtbare Liste der Rechte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Endlospapier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397465"/>
            <a:ext cx="5928360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Reale Bilder analysieren.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Erkennen, welches Recht betroffen sein könnte.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Dies mit visuellen Belegen begründen.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Paaren und anschließend in der Gruppe diskutieren.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 rot="-1311960">
            <a:off x="9906000" y="1754191"/>
            <a:ext cx="4434840" cy="6652260"/>
            <a:chOff x="0" y="0"/>
            <a:chExt cx="5913120" cy="8869680"/>
          </a:xfrm>
        </p:grpSpPr>
        <p:sp>
          <p:nvSpPr>
            <p:cNvPr id="5" name="Freeform 5" descr="A person washing dishes in a sink  AI-generated content may be incorrect."/>
            <p:cNvSpPr/>
            <p:nvPr/>
          </p:nvSpPr>
          <p:spPr>
            <a:xfrm>
              <a:off x="0" y="0"/>
              <a:ext cx="5913120" cy="8869680"/>
            </a:xfrm>
            <a:custGeom>
              <a:avLst/>
              <a:gdLst/>
              <a:ahLst/>
              <a:cxnLst/>
              <a:rect l="l" t="t" r="r" b="b"/>
              <a:pathLst>
                <a:path w="5913120" h="8869680">
                  <a:moveTo>
                    <a:pt x="0" y="0"/>
                  </a:moveTo>
                  <a:lnTo>
                    <a:pt x="5913120" y="0"/>
                  </a:lnTo>
                  <a:lnTo>
                    <a:pt x="5913120" y="8869680"/>
                  </a:lnTo>
                  <a:lnTo>
                    <a:pt x="0" y="8869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826751" y="5426040"/>
            <a:ext cx="5514089" cy="3676059"/>
            <a:chOff x="0" y="0"/>
            <a:chExt cx="7352119" cy="4901413"/>
          </a:xfrm>
        </p:grpSpPr>
        <p:sp>
          <p:nvSpPr>
            <p:cNvPr id="7" name="Freeform 7" descr="A child with books on stairs  AI-generated content may be incorrect."/>
            <p:cNvSpPr/>
            <p:nvPr/>
          </p:nvSpPr>
          <p:spPr>
            <a:xfrm>
              <a:off x="0" y="0"/>
              <a:ext cx="7352157" cy="4901438"/>
            </a:xfrm>
            <a:custGeom>
              <a:avLst/>
              <a:gdLst/>
              <a:ahLst/>
              <a:cxnLst/>
              <a:rect l="l" t="t" r="r" b="b"/>
              <a:pathLst>
                <a:path w="7352157" h="4901438">
                  <a:moveTo>
                    <a:pt x="0" y="0"/>
                  </a:moveTo>
                  <a:lnTo>
                    <a:pt x="7352157" y="0"/>
                  </a:lnTo>
                  <a:lnTo>
                    <a:pt x="7352157" y="4901438"/>
                  </a:lnTo>
                  <a:lnTo>
                    <a:pt x="0" y="4901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9562" y="-463553"/>
            <a:ext cx="18907125" cy="12604747"/>
            <a:chOff x="0" y="0"/>
            <a:chExt cx="25209500" cy="16806329"/>
          </a:xfrm>
        </p:grpSpPr>
        <p:sp>
          <p:nvSpPr>
            <p:cNvPr id="3" name="Freeform 3" descr="A child with books on stairs  AI-generated content may be incorrect."/>
            <p:cNvSpPr/>
            <p:nvPr/>
          </p:nvSpPr>
          <p:spPr>
            <a:xfrm>
              <a:off x="0" y="0"/>
              <a:ext cx="25209500" cy="16806290"/>
            </a:xfrm>
            <a:custGeom>
              <a:avLst/>
              <a:gdLst/>
              <a:ahLst/>
              <a:cxnLst/>
              <a:rect l="l" t="t" r="r" b="b"/>
              <a:pathLst>
                <a:path w="25209500" h="16806290">
                  <a:moveTo>
                    <a:pt x="0" y="0"/>
                  </a:moveTo>
                  <a:lnTo>
                    <a:pt x="25209500" y="0"/>
                  </a:lnTo>
                  <a:lnTo>
                    <a:pt x="25209500" y="16806290"/>
                  </a:lnTo>
                  <a:lnTo>
                    <a:pt x="0" y="16806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9562" y="-463553"/>
            <a:ext cx="18907125" cy="12604747"/>
            <a:chOff x="0" y="0"/>
            <a:chExt cx="25209500" cy="16806329"/>
          </a:xfrm>
        </p:grpSpPr>
        <p:sp>
          <p:nvSpPr>
            <p:cNvPr id="3" name="Freeform 3" descr="A child with books on stairs  AI-generated content may be incorrect."/>
            <p:cNvSpPr/>
            <p:nvPr/>
          </p:nvSpPr>
          <p:spPr>
            <a:xfrm>
              <a:off x="0" y="0"/>
              <a:ext cx="25209500" cy="16806290"/>
            </a:xfrm>
            <a:custGeom>
              <a:avLst/>
              <a:gdLst/>
              <a:ahLst/>
              <a:cxnLst/>
              <a:rect l="l" t="t" r="r" b="b"/>
              <a:pathLst>
                <a:path w="25209500" h="16806290">
                  <a:moveTo>
                    <a:pt x="0" y="0"/>
                  </a:moveTo>
                  <a:lnTo>
                    <a:pt x="25209500" y="0"/>
                  </a:lnTo>
                  <a:lnTo>
                    <a:pt x="25209500" y="16806290"/>
                  </a:lnTo>
                  <a:lnTo>
                    <a:pt x="0" y="16806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398443" y="-897255"/>
            <a:ext cx="8199120" cy="13472160"/>
            <a:chOff x="0" y="0"/>
            <a:chExt cx="10932160" cy="1796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32160" cy="17962880"/>
            </a:xfrm>
            <a:custGeom>
              <a:avLst/>
              <a:gdLst/>
              <a:ahLst/>
              <a:cxnLst/>
              <a:rect l="l" t="t" r="r" b="b"/>
              <a:pathLst>
                <a:path w="10932160" h="17962880">
                  <a:moveTo>
                    <a:pt x="0" y="0"/>
                  </a:moveTo>
                  <a:lnTo>
                    <a:pt x="10932160" y="0"/>
                  </a:lnTo>
                  <a:lnTo>
                    <a:pt x="10932160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94520" y="-726918"/>
            <a:ext cx="8957894" cy="13472160"/>
            <a:chOff x="0" y="0"/>
            <a:chExt cx="11943859" cy="1796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43859" cy="17962880"/>
            </a:xfrm>
            <a:custGeom>
              <a:avLst/>
              <a:gdLst/>
              <a:ahLst/>
              <a:cxnLst/>
              <a:rect l="l" t="t" r="r" b="b"/>
              <a:pathLst>
                <a:path w="11943859" h="17962880">
                  <a:moveTo>
                    <a:pt x="0" y="0"/>
                  </a:moveTo>
                  <a:lnTo>
                    <a:pt x="11943859" y="0"/>
                  </a:lnTo>
                  <a:lnTo>
                    <a:pt x="11943859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352722" y="1652273"/>
            <a:ext cx="829056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Welches Recht wird verletzt?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56682" y="4191152"/>
            <a:ext cx="58826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müsste sich ändern, damit dieses Recht respektiert wird?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11000" y="7689999"/>
            <a:ext cx="588264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Wer könnte eingreifen und auf welche Weise?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718" y="-897255"/>
            <a:ext cx="11422380" cy="17133570"/>
            <a:chOff x="0" y="0"/>
            <a:chExt cx="15229840" cy="22844760"/>
          </a:xfrm>
        </p:grpSpPr>
        <p:sp>
          <p:nvSpPr>
            <p:cNvPr id="3" name="Freeform 3" descr="A person working on a wood surface  AI-generated content may be incorrect."/>
            <p:cNvSpPr/>
            <p:nvPr/>
          </p:nvSpPr>
          <p:spPr>
            <a:xfrm>
              <a:off x="0" y="0"/>
              <a:ext cx="15229839" cy="22844761"/>
            </a:xfrm>
            <a:custGeom>
              <a:avLst/>
              <a:gdLst/>
              <a:ahLst/>
              <a:cxnLst/>
              <a:rect l="l" t="t" r="r" b="b"/>
              <a:pathLst>
                <a:path w="15229839" h="22844761">
                  <a:moveTo>
                    <a:pt x="0" y="0"/>
                  </a:moveTo>
                  <a:lnTo>
                    <a:pt x="15229839" y="0"/>
                  </a:lnTo>
                  <a:lnTo>
                    <a:pt x="15229839" y="22844761"/>
                  </a:lnTo>
                  <a:lnTo>
                    <a:pt x="0" y="22844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22757" y="-897255"/>
            <a:ext cx="4608195" cy="13472160"/>
            <a:chOff x="0" y="0"/>
            <a:chExt cx="6144260" cy="1796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44260" cy="17962880"/>
            </a:xfrm>
            <a:custGeom>
              <a:avLst/>
              <a:gdLst/>
              <a:ahLst/>
              <a:cxnLst/>
              <a:rect l="l" t="t" r="r" b="b"/>
              <a:pathLst>
                <a:path w="6144260" h="17962880">
                  <a:moveTo>
                    <a:pt x="0" y="0"/>
                  </a:moveTo>
                  <a:lnTo>
                    <a:pt x="6144260" y="0"/>
                  </a:lnTo>
                  <a:lnTo>
                    <a:pt x="6144260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52722" y="1652273"/>
            <a:ext cx="829056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Welches Recht wird verletzt?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56682" y="4191152"/>
            <a:ext cx="58826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müsste sich ändern, damit dieses Recht respektiert wird?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11000" y="7689999"/>
            <a:ext cx="588264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Wer könnte eingreifen und auf welche Weise?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2890" y="-228600"/>
            <a:ext cx="18657570" cy="12438383"/>
            <a:chOff x="0" y="0"/>
            <a:chExt cx="24876760" cy="16584511"/>
          </a:xfrm>
        </p:grpSpPr>
        <p:sp>
          <p:nvSpPr>
            <p:cNvPr id="3" name="Freeform 3" descr="A person walking on a path  AI-generated content may be incorrect."/>
            <p:cNvSpPr/>
            <p:nvPr/>
          </p:nvSpPr>
          <p:spPr>
            <a:xfrm>
              <a:off x="0" y="0"/>
              <a:ext cx="24876761" cy="16584549"/>
            </a:xfrm>
            <a:custGeom>
              <a:avLst/>
              <a:gdLst/>
              <a:ahLst/>
              <a:cxnLst/>
              <a:rect l="l" t="t" r="r" b="b"/>
              <a:pathLst>
                <a:path w="24876761" h="16584549">
                  <a:moveTo>
                    <a:pt x="0" y="0"/>
                  </a:moveTo>
                  <a:lnTo>
                    <a:pt x="24876761" y="0"/>
                  </a:lnTo>
                  <a:lnTo>
                    <a:pt x="24876761" y="16584549"/>
                  </a:lnTo>
                  <a:lnTo>
                    <a:pt x="0" y="16584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2890" y="-228600"/>
            <a:ext cx="18657570" cy="12438383"/>
            <a:chOff x="0" y="0"/>
            <a:chExt cx="24876760" cy="16584511"/>
          </a:xfrm>
        </p:grpSpPr>
        <p:sp>
          <p:nvSpPr>
            <p:cNvPr id="3" name="Freeform 3" descr="A person walking on a path  AI-generated content may be incorrect."/>
            <p:cNvSpPr/>
            <p:nvPr/>
          </p:nvSpPr>
          <p:spPr>
            <a:xfrm>
              <a:off x="0" y="0"/>
              <a:ext cx="24876761" cy="16584549"/>
            </a:xfrm>
            <a:custGeom>
              <a:avLst/>
              <a:gdLst/>
              <a:ahLst/>
              <a:cxnLst/>
              <a:rect l="l" t="t" r="r" b="b"/>
              <a:pathLst>
                <a:path w="24876761" h="16584549">
                  <a:moveTo>
                    <a:pt x="0" y="0"/>
                  </a:moveTo>
                  <a:lnTo>
                    <a:pt x="24876761" y="0"/>
                  </a:lnTo>
                  <a:lnTo>
                    <a:pt x="24876761" y="16584549"/>
                  </a:lnTo>
                  <a:lnTo>
                    <a:pt x="0" y="16584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398443" y="-897255"/>
            <a:ext cx="8199120" cy="13472160"/>
            <a:chOff x="0" y="0"/>
            <a:chExt cx="10932160" cy="1796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32160" cy="17962880"/>
            </a:xfrm>
            <a:custGeom>
              <a:avLst/>
              <a:gdLst/>
              <a:ahLst/>
              <a:cxnLst/>
              <a:rect l="l" t="t" r="r" b="b"/>
              <a:pathLst>
                <a:path w="10932160" h="17962880">
                  <a:moveTo>
                    <a:pt x="0" y="0"/>
                  </a:moveTo>
                  <a:lnTo>
                    <a:pt x="10932160" y="0"/>
                  </a:lnTo>
                  <a:lnTo>
                    <a:pt x="10932160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52722" y="1652273"/>
            <a:ext cx="829056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Welches Recht wird verletzt?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56682" y="4191152"/>
            <a:ext cx="58826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müsste sich ändern, damit dieses Recht respektiert wird?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11000" y="7689999"/>
            <a:ext cx="588264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Wer könnte eingreifen und auf welche Weise?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48668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089113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Ethische Dilemmata des Alltags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072409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mit Dilemmata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zum Sammeln von Ideen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2120" y="5160645"/>
            <a:ext cx="5928360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Reale Dilemmata aus dem Umfeld von Jugendlichen lesen.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betroffene Recht identifizieren.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Optionen und Konsequenzen erkunden.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kurze begründete Debatte führen.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7269794" y="1608058"/>
            <a:ext cx="9996811" cy="10287000"/>
            <a:chOff x="0" y="0"/>
            <a:chExt cx="13329082" cy="13716000"/>
          </a:xfrm>
        </p:grpSpPr>
        <p:sp>
          <p:nvSpPr>
            <p:cNvPr id="5" name="Freeform 5" descr="A cartoon of a child with his finger on his face  AI-generated content may be incorrect."/>
            <p:cNvSpPr/>
            <p:nvPr/>
          </p:nvSpPr>
          <p:spPr>
            <a:xfrm>
              <a:off x="0" y="0"/>
              <a:ext cx="13329031" cy="13716000"/>
            </a:xfrm>
            <a:custGeom>
              <a:avLst/>
              <a:gdLst/>
              <a:ahLst/>
              <a:cxnLst/>
              <a:rect l="l" t="t" r="r" b="b"/>
              <a:pathLst>
                <a:path w="13329031" h="13716000">
                  <a:moveTo>
                    <a:pt x="0" y="0"/>
                  </a:moveTo>
                  <a:lnTo>
                    <a:pt x="13329031" y="0"/>
                  </a:lnTo>
                  <a:lnTo>
                    <a:pt x="1332903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106714" y="1836658"/>
            <a:ext cx="3977640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Option wäre am gerechtesten und warum?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14057" y="2629852"/>
            <a:ext cx="5621655" cy="5027295"/>
            <a:chOff x="0" y="0"/>
            <a:chExt cx="1480600" cy="13240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0601" cy="1324061"/>
            </a:xfrm>
            <a:custGeom>
              <a:avLst/>
              <a:gdLst/>
              <a:ahLst/>
              <a:cxnLst/>
              <a:rect l="l" t="t" r="r" b="b"/>
              <a:pathLst>
                <a:path w="1480601" h="1324061">
                  <a:moveTo>
                    <a:pt x="41315" y="0"/>
                  </a:moveTo>
                  <a:lnTo>
                    <a:pt x="1439286" y="0"/>
                  </a:lnTo>
                  <a:cubicBezTo>
                    <a:pt x="1450243" y="0"/>
                    <a:pt x="1460752" y="4353"/>
                    <a:pt x="1468500" y="12101"/>
                  </a:cubicBezTo>
                  <a:cubicBezTo>
                    <a:pt x="1476248" y="19849"/>
                    <a:pt x="1480601" y="30357"/>
                    <a:pt x="1480601" y="41315"/>
                  </a:cubicBezTo>
                  <a:lnTo>
                    <a:pt x="1480601" y="1282746"/>
                  </a:lnTo>
                  <a:cubicBezTo>
                    <a:pt x="1480601" y="1293704"/>
                    <a:pt x="1476248" y="1304212"/>
                    <a:pt x="1468500" y="1311960"/>
                  </a:cubicBezTo>
                  <a:cubicBezTo>
                    <a:pt x="1460752" y="1319708"/>
                    <a:pt x="1450243" y="1324061"/>
                    <a:pt x="1439286" y="1324061"/>
                  </a:cubicBezTo>
                  <a:lnTo>
                    <a:pt x="41315" y="1324061"/>
                  </a:lnTo>
                  <a:cubicBezTo>
                    <a:pt x="30357" y="1324061"/>
                    <a:pt x="19849" y="1319708"/>
                    <a:pt x="12101" y="1311960"/>
                  </a:cubicBezTo>
                  <a:cubicBezTo>
                    <a:pt x="4353" y="1304212"/>
                    <a:pt x="0" y="1293704"/>
                    <a:pt x="0" y="1282746"/>
                  </a:cubicBezTo>
                  <a:lnTo>
                    <a:pt x="0" y="41315"/>
                  </a:lnTo>
                  <a:cubicBezTo>
                    <a:pt x="0" y="30357"/>
                    <a:pt x="4353" y="19849"/>
                    <a:pt x="12101" y="12101"/>
                  </a:cubicBezTo>
                  <a:cubicBezTo>
                    <a:pt x="19849" y="4353"/>
                    <a:pt x="30357" y="0"/>
                    <a:pt x="4131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480600" cy="134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 der Klasse werden immer dieselben Personen ausgewählt, um die Gruppe zu vertreten, und anderen wird nie die Gelegenheit gegeben.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306050" y="1080278"/>
            <a:ext cx="608457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Rechte sind betroffen?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456420" y="996458"/>
            <a:ext cx="626715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28020" y="1782913"/>
            <a:ext cx="556260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Gleichheit / Nichtdiskriminierung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Teilhabe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Gerechte und inklusive Bildung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15450" y="3733324"/>
            <a:ext cx="7075170" cy="2118608"/>
            <a:chOff x="0" y="0"/>
            <a:chExt cx="9433560" cy="2824810"/>
          </a:xfrm>
        </p:grpSpPr>
        <p:sp>
          <p:nvSpPr>
            <p:cNvPr id="9" name="TextBox 9"/>
            <p:cNvSpPr txBox="1"/>
            <p:nvPr/>
          </p:nvSpPr>
          <p:spPr>
            <a:xfrm>
              <a:off x="1320800" y="3238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Wo entsteht der ethische Konflikt?</a:t>
              </a:r>
            </a:p>
            <a:p>
              <a:pPr algn="l">
                <a:lnSpc>
                  <a:spcPts val="2400"/>
                </a:lnSpc>
              </a:pPr>
              <a:endPara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14300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16760" y="764235"/>
              <a:ext cx="741680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werden immer dieselben Personen bevorzugt.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Das Prinzip der Gerechtigkeit wird verletzt.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Ausgrenzung wird normalisiert.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235440" y="6680759"/>
            <a:ext cx="7833360" cy="2199111"/>
            <a:chOff x="0" y="0"/>
            <a:chExt cx="10444480" cy="2932148"/>
          </a:xfrm>
        </p:grpSpPr>
        <p:sp>
          <p:nvSpPr>
            <p:cNvPr id="13" name="TextBox 13"/>
            <p:cNvSpPr txBox="1"/>
            <p:nvPr/>
          </p:nvSpPr>
          <p:spPr>
            <a:xfrm>
              <a:off x="1427480" y="57785"/>
              <a:ext cx="859028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Optionen hätte die betroffene Person?</a:t>
              </a:r>
            </a:p>
            <a:p>
              <a:pPr algn="l">
                <a:lnSpc>
                  <a:spcPts val="2400"/>
                </a:lnSpc>
              </a:pPr>
              <a:endPara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24968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123440" y="871573"/>
              <a:ext cx="832104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Ausdrücken, wie sie sich fühlt.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Direkt um eine Gelegenheit bitten.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Unterstützung suchen.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Gemeinsam darüber reflektieren.</a:t>
              </a:r>
            </a:p>
            <a:p>
              <a:pPr marL="361950" lvl="1" indent="-180975" algn="l">
                <a:lnSpc>
                  <a:spcPts val="24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20252" y="2629852"/>
            <a:ext cx="5621655" cy="5027295"/>
            <a:chOff x="0" y="0"/>
            <a:chExt cx="7495540" cy="6703060"/>
          </a:xfrm>
        </p:grpSpPr>
        <p:sp>
          <p:nvSpPr>
            <p:cNvPr id="3" name="Freeform 3"/>
            <p:cNvSpPr/>
            <p:nvPr/>
          </p:nvSpPr>
          <p:spPr>
            <a:xfrm>
              <a:off x="19050" y="19050"/>
              <a:ext cx="7457440" cy="6664960"/>
            </a:xfrm>
            <a:custGeom>
              <a:avLst/>
              <a:gdLst/>
              <a:ahLst/>
              <a:cxnLst/>
              <a:rect l="l" t="t" r="r" b="b"/>
              <a:pathLst>
                <a:path w="7457440" h="6664960">
                  <a:moveTo>
                    <a:pt x="0" y="1110869"/>
                  </a:moveTo>
                  <a:cubicBezTo>
                    <a:pt x="0" y="497332"/>
                    <a:pt x="497586" y="0"/>
                    <a:pt x="1111504" y="0"/>
                  </a:cubicBezTo>
                  <a:lnTo>
                    <a:pt x="6345936" y="0"/>
                  </a:lnTo>
                  <a:cubicBezTo>
                    <a:pt x="6959854" y="0"/>
                    <a:pt x="7457440" y="497332"/>
                    <a:pt x="7457440" y="1110869"/>
                  </a:cubicBezTo>
                  <a:lnTo>
                    <a:pt x="7457440" y="5554091"/>
                  </a:lnTo>
                  <a:cubicBezTo>
                    <a:pt x="7457440" y="6167628"/>
                    <a:pt x="6959854" y="6664960"/>
                    <a:pt x="6345936" y="6664960"/>
                  </a:cubicBezTo>
                  <a:lnTo>
                    <a:pt x="1111504" y="6664960"/>
                  </a:lnTo>
                  <a:cubicBezTo>
                    <a:pt x="497586" y="6664960"/>
                    <a:pt x="0" y="6167628"/>
                    <a:pt x="0" y="5554091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7495540" cy="6703060"/>
            </a:xfrm>
            <a:custGeom>
              <a:avLst/>
              <a:gdLst/>
              <a:ahLst/>
              <a:cxnLst/>
              <a:rect l="l" t="t" r="r" b="b"/>
              <a:pathLst>
                <a:path w="7495540" h="6703060">
                  <a:moveTo>
                    <a:pt x="0" y="1129919"/>
                  </a:moveTo>
                  <a:cubicBezTo>
                    <a:pt x="0" y="505841"/>
                    <a:pt x="506222" y="0"/>
                    <a:pt x="1130554" y="0"/>
                  </a:cubicBezTo>
                  <a:lnTo>
                    <a:pt x="6364986" y="0"/>
                  </a:lnTo>
                  <a:lnTo>
                    <a:pt x="6364986" y="19050"/>
                  </a:lnTo>
                  <a:lnTo>
                    <a:pt x="6364986" y="0"/>
                  </a:lnTo>
                  <a:cubicBezTo>
                    <a:pt x="6989318" y="0"/>
                    <a:pt x="7495540" y="505841"/>
                    <a:pt x="7495540" y="1129919"/>
                  </a:cubicBezTo>
                  <a:lnTo>
                    <a:pt x="7476490" y="1129919"/>
                  </a:lnTo>
                  <a:lnTo>
                    <a:pt x="7495540" y="1129919"/>
                  </a:lnTo>
                  <a:lnTo>
                    <a:pt x="7495540" y="5573141"/>
                  </a:lnTo>
                  <a:lnTo>
                    <a:pt x="7476490" y="5573141"/>
                  </a:lnTo>
                  <a:lnTo>
                    <a:pt x="7495540" y="5573141"/>
                  </a:lnTo>
                  <a:cubicBezTo>
                    <a:pt x="7495540" y="6197219"/>
                    <a:pt x="6989318" y="6703060"/>
                    <a:pt x="6364986" y="6703060"/>
                  </a:cubicBezTo>
                  <a:lnTo>
                    <a:pt x="6364986" y="6684010"/>
                  </a:lnTo>
                  <a:lnTo>
                    <a:pt x="6364986" y="6703060"/>
                  </a:lnTo>
                  <a:lnTo>
                    <a:pt x="1130554" y="6703060"/>
                  </a:lnTo>
                  <a:lnTo>
                    <a:pt x="1130554" y="6684010"/>
                  </a:lnTo>
                  <a:lnTo>
                    <a:pt x="1130554" y="6703060"/>
                  </a:lnTo>
                  <a:cubicBezTo>
                    <a:pt x="506222" y="6703060"/>
                    <a:pt x="0" y="6197219"/>
                    <a:pt x="0" y="5573141"/>
                  </a:cubicBezTo>
                  <a:lnTo>
                    <a:pt x="0" y="1129919"/>
                  </a:lnTo>
                  <a:lnTo>
                    <a:pt x="19050" y="1129919"/>
                  </a:lnTo>
                  <a:lnTo>
                    <a:pt x="0" y="1129919"/>
                  </a:lnTo>
                  <a:moveTo>
                    <a:pt x="38100" y="1129919"/>
                  </a:moveTo>
                  <a:lnTo>
                    <a:pt x="38100" y="5573141"/>
                  </a:lnTo>
                  <a:lnTo>
                    <a:pt x="19050" y="5573141"/>
                  </a:lnTo>
                  <a:lnTo>
                    <a:pt x="38100" y="5573141"/>
                  </a:lnTo>
                  <a:cubicBezTo>
                    <a:pt x="38100" y="6176137"/>
                    <a:pt x="527177" y="6664960"/>
                    <a:pt x="1130554" y="6664960"/>
                  </a:cubicBezTo>
                  <a:lnTo>
                    <a:pt x="6364986" y="6664960"/>
                  </a:lnTo>
                  <a:cubicBezTo>
                    <a:pt x="6968363" y="6664960"/>
                    <a:pt x="7457440" y="6176137"/>
                    <a:pt x="7457440" y="5573141"/>
                  </a:cubicBezTo>
                  <a:lnTo>
                    <a:pt x="7457440" y="1129919"/>
                  </a:lnTo>
                  <a:cubicBezTo>
                    <a:pt x="7457440" y="526923"/>
                    <a:pt x="6968363" y="38100"/>
                    <a:pt x="6364986" y="38100"/>
                  </a:cubicBezTo>
                  <a:lnTo>
                    <a:pt x="1130554" y="38100"/>
                  </a:lnTo>
                  <a:lnTo>
                    <a:pt x="1130554" y="19050"/>
                  </a:lnTo>
                  <a:lnTo>
                    <a:pt x="1130554" y="38100"/>
                  </a:lnTo>
                  <a:cubicBezTo>
                    <a:pt x="527177" y="38100"/>
                    <a:pt x="38100" y="526923"/>
                    <a:pt x="38100" y="1129919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495540" cy="6731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Hacen bromas ‘de broma’, pero siempre sobre la misma persona y ya no parecen graciosas.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020253" y="2546366"/>
            <a:ext cx="5621655" cy="5245063"/>
            <a:chOff x="0" y="0"/>
            <a:chExt cx="1480600" cy="13814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80601" cy="1381416"/>
            </a:xfrm>
            <a:custGeom>
              <a:avLst/>
              <a:gdLst/>
              <a:ahLst/>
              <a:cxnLst/>
              <a:rect l="l" t="t" r="r" b="b"/>
              <a:pathLst>
                <a:path w="1480601" h="1381416">
                  <a:moveTo>
                    <a:pt x="41315" y="0"/>
                  </a:moveTo>
                  <a:lnTo>
                    <a:pt x="1439286" y="0"/>
                  </a:lnTo>
                  <a:cubicBezTo>
                    <a:pt x="1450243" y="0"/>
                    <a:pt x="1460752" y="4353"/>
                    <a:pt x="1468500" y="12101"/>
                  </a:cubicBezTo>
                  <a:cubicBezTo>
                    <a:pt x="1476248" y="19849"/>
                    <a:pt x="1480601" y="30357"/>
                    <a:pt x="1480601" y="41315"/>
                  </a:cubicBezTo>
                  <a:lnTo>
                    <a:pt x="1480601" y="1340101"/>
                  </a:lnTo>
                  <a:cubicBezTo>
                    <a:pt x="1480601" y="1351058"/>
                    <a:pt x="1476248" y="1361567"/>
                    <a:pt x="1468500" y="1369315"/>
                  </a:cubicBezTo>
                  <a:cubicBezTo>
                    <a:pt x="1460752" y="1377063"/>
                    <a:pt x="1450243" y="1381416"/>
                    <a:pt x="1439286" y="1381416"/>
                  </a:cubicBezTo>
                  <a:lnTo>
                    <a:pt x="41315" y="1381416"/>
                  </a:lnTo>
                  <a:cubicBezTo>
                    <a:pt x="30357" y="1381416"/>
                    <a:pt x="19849" y="1377063"/>
                    <a:pt x="12101" y="1369315"/>
                  </a:cubicBezTo>
                  <a:cubicBezTo>
                    <a:pt x="4353" y="1361567"/>
                    <a:pt x="0" y="1351058"/>
                    <a:pt x="0" y="1340101"/>
                  </a:cubicBezTo>
                  <a:lnTo>
                    <a:pt x="0" y="41315"/>
                  </a:lnTo>
                  <a:cubicBezTo>
                    <a:pt x="0" y="30357"/>
                    <a:pt x="4353" y="19849"/>
                    <a:pt x="12101" y="12101"/>
                  </a:cubicBezTo>
                  <a:cubicBezTo>
                    <a:pt x="19849" y="4353"/>
                    <a:pt x="30357" y="0"/>
                    <a:pt x="4131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480600" cy="14004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 machen „Spaß-Witze“, aber immer über dieselbe Person, und sie sind schon nicht mehr lustig.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306050" y="961615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Rechte sind betroffen?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56420" y="873985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828020" y="1515618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Respekt und persönliche Würde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Gleichheit und Nichtdiskriminierung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 sicheres Umfeld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Moralische und emotionale Integrität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315450" y="3407854"/>
            <a:ext cx="7433310" cy="2529411"/>
            <a:chOff x="0" y="0"/>
            <a:chExt cx="9911080" cy="3372548"/>
          </a:xfrm>
        </p:grpSpPr>
        <p:sp>
          <p:nvSpPr>
            <p:cNvPr id="13" name="TextBox 13"/>
            <p:cNvSpPr txBox="1"/>
            <p:nvPr/>
          </p:nvSpPr>
          <p:spPr>
            <a:xfrm>
              <a:off x="13208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Wo entsteht der ethische Konflikt?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14300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16760" y="905574"/>
              <a:ext cx="7894320" cy="2466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Einseitige Witze.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Der Schaden wird damit gerechtfertigt, dass es „nur ein Witz“ sei.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Der eigene Spaß wird über das Wohlbefinden einer bestimmten Person gestellt.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35440" y="6695551"/>
            <a:ext cx="7833360" cy="2004927"/>
            <a:chOff x="0" y="0"/>
            <a:chExt cx="10444480" cy="2673236"/>
          </a:xfrm>
        </p:grpSpPr>
        <p:sp>
          <p:nvSpPr>
            <p:cNvPr id="17" name="TextBox 17"/>
            <p:cNvSpPr txBox="1"/>
            <p:nvPr/>
          </p:nvSpPr>
          <p:spPr>
            <a:xfrm>
              <a:off x="1427480" y="67945"/>
              <a:ext cx="859028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Optionen hätte die betroffene Person?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24968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123440" y="1019061"/>
              <a:ext cx="832104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Klar sagen, dass es sie stört.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Um Unterstützung bitten.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Sich von der Situation entfernen.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Eine Mediation beantragen.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13497" y="2629852"/>
            <a:ext cx="5621655" cy="5027295"/>
            <a:chOff x="0" y="0"/>
            <a:chExt cx="1480600" cy="13240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0601" cy="1324061"/>
            </a:xfrm>
            <a:custGeom>
              <a:avLst/>
              <a:gdLst/>
              <a:ahLst/>
              <a:cxnLst/>
              <a:rect l="l" t="t" r="r" b="b"/>
              <a:pathLst>
                <a:path w="1480601" h="1324061">
                  <a:moveTo>
                    <a:pt x="41315" y="0"/>
                  </a:moveTo>
                  <a:lnTo>
                    <a:pt x="1439286" y="0"/>
                  </a:lnTo>
                  <a:cubicBezTo>
                    <a:pt x="1450243" y="0"/>
                    <a:pt x="1460752" y="4353"/>
                    <a:pt x="1468500" y="12101"/>
                  </a:cubicBezTo>
                  <a:cubicBezTo>
                    <a:pt x="1476248" y="19849"/>
                    <a:pt x="1480601" y="30357"/>
                    <a:pt x="1480601" y="41315"/>
                  </a:cubicBezTo>
                  <a:lnTo>
                    <a:pt x="1480601" y="1282746"/>
                  </a:lnTo>
                  <a:cubicBezTo>
                    <a:pt x="1480601" y="1293704"/>
                    <a:pt x="1476248" y="1304212"/>
                    <a:pt x="1468500" y="1311960"/>
                  </a:cubicBezTo>
                  <a:cubicBezTo>
                    <a:pt x="1460752" y="1319708"/>
                    <a:pt x="1450243" y="1324061"/>
                    <a:pt x="1439286" y="1324061"/>
                  </a:cubicBezTo>
                  <a:lnTo>
                    <a:pt x="41315" y="1324061"/>
                  </a:lnTo>
                  <a:cubicBezTo>
                    <a:pt x="30357" y="1324061"/>
                    <a:pt x="19849" y="1319708"/>
                    <a:pt x="12101" y="1311960"/>
                  </a:cubicBezTo>
                  <a:cubicBezTo>
                    <a:pt x="4353" y="1304212"/>
                    <a:pt x="0" y="1293704"/>
                    <a:pt x="0" y="1282746"/>
                  </a:cubicBezTo>
                  <a:lnTo>
                    <a:pt x="0" y="41315"/>
                  </a:lnTo>
                  <a:cubicBezTo>
                    <a:pt x="0" y="30357"/>
                    <a:pt x="4353" y="19849"/>
                    <a:pt x="12101" y="12101"/>
                  </a:cubicBezTo>
                  <a:cubicBezTo>
                    <a:pt x="19849" y="4353"/>
                    <a:pt x="30357" y="0"/>
                    <a:pt x="4131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480600" cy="134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 Schüler oder eine Schülerin gerät bei den Aufgaben in Rückstand, weil er oder sie nicht Zugang zu den gleichen Ressourcen hat wie die anderen.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306050" y="979437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Rechte sind betroffen?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56420" y="872757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28020" y="1533439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Chancengleichheit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Bildung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Nichtdiskriminierung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Gerechte Behandlung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15450" y="3497637"/>
            <a:ext cx="7955280" cy="2853261"/>
            <a:chOff x="0" y="0"/>
            <a:chExt cx="10607040" cy="3804348"/>
          </a:xfrm>
        </p:grpSpPr>
        <p:sp>
          <p:nvSpPr>
            <p:cNvPr id="9" name="TextBox 9"/>
            <p:cNvSpPr txBox="1"/>
            <p:nvPr/>
          </p:nvSpPr>
          <p:spPr>
            <a:xfrm>
              <a:off x="13208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Wo entsteht der ethische Konflikt?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14300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16760" y="930973"/>
              <a:ext cx="8590280" cy="287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Von allen wird dasselbe Ergebnis verlangt, ohne zu berücksichtigen, dass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nicht alle von den gleichen Bedingungen ausgehen.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 Verantwortung für die Verspätung wird ausschließlich dem Schüler oder der Schülerin zugeschrieben, ohne den Kontext zu berücksichtigen.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315450" y="6660416"/>
            <a:ext cx="7513320" cy="785727"/>
            <a:chOff x="0" y="0"/>
            <a:chExt cx="10017760" cy="1047636"/>
          </a:xfrm>
        </p:grpSpPr>
        <p:sp>
          <p:nvSpPr>
            <p:cNvPr id="13" name="TextBox 13"/>
            <p:cNvSpPr txBox="1"/>
            <p:nvPr/>
          </p:nvSpPr>
          <p:spPr>
            <a:xfrm>
              <a:off x="1427480" y="67945"/>
              <a:ext cx="859028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Optionen hätte die betroffene Person?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24968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828020" y="7417567"/>
            <a:ext cx="624078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Klar sagen, dass es sie stört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Um Unterstützung bitten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von der Situation entfernen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Mediation beantragen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78177" y="1849088"/>
            <a:ext cx="7931646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Tag 2. Rechte in der Welt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1492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50487" y="6406034"/>
            <a:ext cx="10587025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Fragen, die ein globales Bewusstsein wecken</a:t>
            </a:r>
          </a:p>
          <a:p>
            <a:pPr algn="ctr">
              <a:lnSpc>
                <a:spcPts val="6000"/>
              </a:lnSpc>
            </a:pPr>
            <a:endParaRPr lang="en-US" sz="5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„Was wäre, wenn…?“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372235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Liste mit „Was wäre, wenn…?“-Fragen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Endlospapier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419215"/>
            <a:ext cx="592836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Reale Szenarien globaler Ungleichheit vorstellen.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Darüber diskutieren, wie sich unser Leben in dieser Situation verändern würde.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Auswirkungen, betroffene Rechte und Emotionen identifizieren.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49213" y="1731735"/>
            <a:ext cx="694078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 würde sich dein Tag verändern, wenn das real wäre?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894337" y="3930626"/>
            <a:ext cx="3444240" cy="3046988"/>
            <a:chOff x="0" y="0"/>
            <a:chExt cx="4592320" cy="40626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wäre, wenn du nicht ausdrücken könntest, was du denkst oder fühlst?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1109460">
            <a:off x="13193392" y="3769318"/>
            <a:ext cx="3444240" cy="3046988"/>
            <a:chOff x="0" y="0"/>
            <a:chExt cx="4592320" cy="40626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wäre, wenn du nicht zur Schule gehen könntest?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587670" y="5454120"/>
            <a:ext cx="3444240" cy="3046988"/>
            <a:chOff x="0" y="0"/>
            <a:chExt cx="4592320" cy="40626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wäre, wenn es keinen Erwachsenen gäbe, der sich um dich kümmert, wenn du krank bist?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-1624320">
            <a:off x="10149839" y="5760339"/>
            <a:ext cx="3444240" cy="3046988"/>
            <a:chOff x="0" y="0"/>
            <a:chExt cx="4592320" cy="40626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wäre, wenn niemand wichtige Dinge für dein Leben entscheiden dürfte?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7765" y="1182653"/>
            <a:ext cx="8332470" cy="2764504"/>
            <a:chOff x="0" y="0"/>
            <a:chExt cx="11109960" cy="368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9960" cy="3685917"/>
            </a:xfrm>
            <a:custGeom>
              <a:avLst/>
              <a:gdLst/>
              <a:ahLst/>
              <a:cxnLst/>
              <a:rect l="l" t="t" r="r" b="b"/>
              <a:pathLst>
                <a:path w="11109960" h="3685917">
                  <a:moveTo>
                    <a:pt x="0" y="614298"/>
                  </a:moveTo>
                  <a:cubicBezTo>
                    <a:pt x="0" y="275082"/>
                    <a:pt x="275082" y="0"/>
                    <a:pt x="614299" y="0"/>
                  </a:cubicBezTo>
                  <a:lnTo>
                    <a:pt x="10495661" y="0"/>
                  </a:lnTo>
                  <a:cubicBezTo>
                    <a:pt x="10835005" y="0"/>
                    <a:pt x="11109960" y="275082"/>
                    <a:pt x="11109960" y="614298"/>
                  </a:cubicBezTo>
                  <a:lnTo>
                    <a:pt x="11109960" y="3071619"/>
                  </a:lnTo>
                  <a:cubicBezTo>
                    <a:pt x="11109960" y="3410962"/>
                    <a:pt x="10834878" y="3685917"/>
                    <a:pt x="10495661" y="3685917"/>
                  </a:cubicBezTo>
                  <a:lnTo>
                    <a:pt x="614299" y="3685917"/>
                  </a:lnTo>
                  <a:cubicBezTo>
                    <a:pt x="275082" y="3686044"/>
                    <a:pt x="0" y="3410962"/>
                    <a:pt x="0" y="3071619"/>
                  </a:cubicBezTo>
                  <a:lnTo>
                    <a:pt x="0" y="614298"/>
                  </a:ln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109960" cy="371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wäre, wenn du nicht ausdrücken könntest, was du denkst, weil es gefährlich wäre?</a:t>
              </a:r>
            </a:p>
          </p:txBody>
        </p:sp>
      </p:grpSp>
      <p:sp>
        <p:nvSpPr>
          <p:cNvPr id="5" name="AutoShape 5"/>
          <p:cNvSpPr/>
          <p:nvPr/>
        </p:nvSpPr>
        <p:spPr>
          <a:xfrm rot="5377860">
            <a:off x="404331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5377860">
            <a:off x="966687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447800" y="5737860"/>
            <a:ext cx="3817620" cy="1823190"/>
            <a:chOff x="0" y="0"/>
            <a:chExt cx="5090160" cy="2430920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50901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Recht auf Meinungsfreiheit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76745"/>
              <a:ext cx="509016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 Möglichkeit zu sagen, was man denkt, ohne Angst zu haben, ist ein grundlegendes Recht.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633210" y="5709285"/>
            <a:ext cx="497967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würdest aus Angst schweigen, auch wenn etwas ungerecht ist.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könntest dich selbst oder andere nicht verteidigen.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Deine Teilnahme in der Klasse und in der Gesellschaft wäre eingeschränkt.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05370" y="5709285"/>
            <a:ext cx="497967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Angst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Traurigkeit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Frustration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Ohnmacht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7800" y="4717132"/>
            <a:ext cx="381762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Verletztes</a:t>
            </a: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Recht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12280" y="4644114"/>
            <a:ext cx="455675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Auswirkungen</a:t>
            </a: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auf </a:t>
            </a: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dein</a:t>
            </a: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Leben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5370" y="4663878"/>
            <a:ext cx="51054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Emotion würde entstehen?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7765" y="1182653"/>
            <a:ext cx="8332470" cy="2764504"/>
            <a:chOff x="0" y="0"/>
            <a:chExt cx="11109960" cy="368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9960" cy="3685917"/>
            </a:xfrm>
            <a:custGeom>
              <a:avLst/>
              <a:gdLst/>
              <a:ahLst/>
              <a:cxnLst/>
              <a:rect l="l" t="t" r="r" b="b"/>
              <a:pathLst>
                <a:path w="11109960" h="3685917">
                  <a:moveTo>
                    <a:pt x="0" y="614298"/>
                  </a:moveTo>
                  <a:cubicBezTo>
                    <a:pt x="0" y="275082"/>
                    <a:pt x="275082" y="0"/>
                    <a:pt x="614299" y="0"/>
                  </a:cubicBezTo>
                  <a:lnTo>
                    <a:pt x="10495661" y="0"/>
                  </a:lnTo>
                  <a:cubicBezTo>
                    <a:pt x="10835005" y="0"/>
                    <a:pt x="11109960" y="275082"/>
                    <a:pt x="11109960" y="614298"/>
                  </a:cubicBezTo>
                  <a:lnTo>
                    <a:pt x="11109960" y="3071619"/>
                  </a:lnTo>
                  <a:cubicBezTo>
                    <a:pt x="11109960" y="3410962"/>
                    <a:pt x="10834878" y="3685917"/>
                    <a:pt x="10495661" y="3685917"/>
                  </a:cubicBezTo>
                  <a:lnTo>
                    <a:pt x="614299" y="3685917"/>
                  </a:lnTo>
                  <a:cubicBezTo>
                    <a:pt x="275082" y="3686044"/>
                    <a:pt x="0" y="3410962"/>
                    <a:pt x="0" y="3071619"/>
                  </a:cubicBezTo>
                  <a:lnTo>
                    <a:pt x="0" y="61429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109960" cy="371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wäre, wenn andere wichtige Dinge für dich entscheiden würden?</a:t>
              </a:r>
            </a:p>
          </p:txBody>
        </p:sp>
      </p:grpSp>
      <p:sp>
        <p:nvSpPr>
          <p:cNvPr id="5" name="AutoShape 5"/>
          <p:cNvSpPr/>
          <p:nvPr/>
        </p:nvSpPr>
        <p:spPr>
          <a:xfrm rot="5377860">
            <a:off x="404331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5377860">
            <a:off x="966687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447800" y="5733612"/>
            <a:ext cx="3817620" cy="1827438"/>
            <a:chOff x="0" y="0"/>
            <a:chExt cx="5090160" cy="2436584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50901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Recht, gehört zu werden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82409"/>
              <a:ext cx="509016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Alle Menschen, besonders Kinder und Jugendliche, haben das Recht, dass ihre Meinung berücksichtigt wird.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633210" y="5709285"/>
            <a:ext cx="4979670" cy="338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würdest das Gefühl haben, keine Kontrolle über dein eigenes Leben zu haben.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könntest Wege einschlagen, die du nicht möchtest oder die dich nicht vertreten.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Dein Vertrauen in dich selbst würde sinken.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würde dir schwerer fallen zu lernen, Entscheidungen zu treffen und Verantwortung zu übernehmen.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05370" y="5709285"/>
            <a:ext cx="497967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Angst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Traurigkeit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Frustration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Ohnmacht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Wut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Unsicherheit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7800" y="4717132"/>
            <a:ext cx="381762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Verletztes</a:t>
            </a: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Recht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12280" y="4644114"/>
            <a:ext cx="455675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Auswirkungen auf dein Leben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5370" y="4663878"/>
            <a:ext cx="51054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Emotion würde entstehen?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7765" y="1182653"/>
            <a:ext cx="8332470" cy="2764504"/>
            <a:chOff x="0" y="0"/>
            <a:chExt cx="11109960" cy="368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9960" cy="3685917"/>
            </a:xfrm>
            <a:custGeom>
              <a:avLst/>
              <a:gdLst/>
              <a:ahLst/>
              <a:cxnLst/>
              <a:rect l="l" t="t" r="r" b="b"/>
              <a:pathLst>
                <a:path w="11109960" h="3685917">
                  <a:moveTo>
                    <a:pt x="0" y="614298"/>
                  </a:moveTo>
                  <a:cubicBezTo>
                    <a:pt x="0" y="275082"/>
                    <a:pt x="275082" y="0"/>
                    <a:pt x="614299" y="0"/>
                  </a:cubicBezTo>
                  <a:lnTo>
                    <a:pt x="10495661" y="0"/>
                  </a:lnTo>
                  <a:cubicBezTo>
                    <a:pt x="10835005" y="0"/>
                    <a:pt x="11109960" y="275082"/>
                    <a:pt x="11109960" y="614298"/>
                  </a:cubicBezTo>
                  <a:lnTo>
                    <a:pt x="11109960" y="3071619"/>
                  </a:lnTo>
                  <a:cubicBezTo>
                    <a:pt x="11109960" y="3410962"/>
                    <a:pt x="10834878" y="3685917"/>
                    <a:pt x="10495661" y="3685917"/>
                  </a:cubicBezTo>
                  <a:lnTo>
                    <a:pt x="614299" y="3685917"/>
                  </a:lnTo>
                  <a:cubicBezTo>
                    <a:pt x="275082" y="3686044"/>
                    <a:pt x="0" y="3410962"/>
                    <a:pt x="0" y="3071619"/>
                  </a:cubicBezTo>
                  <a:lnTo>
                    <a:pt x="0" y="6142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109960" cy="371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wäre, wenn du nicht jeden Tag zur Schule gehen könntest?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47800" y="4717132"/>
            <a:ext cx="381762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Verletztes</a:t>
            </a: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Recht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12280" y="4644114"/>
            <a:ext cx="455675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Auswirkungen auf dein Leben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405370" y="4663878"/>
            <a:ext cx="51054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Emotion würde entstehen?</a:t>
            </a:r>
          </a:p>
        </p:txBody>
      </p:sp>
      <p:sp>
        <p:nvSpPr>
          <p:cNvPr id="8" name="AutoShape 8"/>
          <p:cNvSpPr/>
          <p:nvPr/>
        </p:nvSpPr>
        <p:spPr>
          <a:xfrm rot="5377860">
            <a:off x="404331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9" name="AutoShape 9"/>
          <p:cNvSpPr/>
          <p:nvPr/>
        </p:nvSpPr>
        <p:spPr>
          <a:xfrm rot="5377860">
            <a:off x="966687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0" name="Group 10"/>
          <p:cNvGrpSpPr/>
          <p:nvPr/>
        </p:nvGrpSpPr>
        <p:grpSpPr>
          <a:xfrm>
            <a:off x="1447800" y="5733612"/>
            <a:ext cx="3817620" cy="2047875"/>
            <a:chOff x="0" y="0"/>
            <a:chExt cx="5090160" cy="273050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8575"/>
              <a:ext cx="50901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Recht auf Bildung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076325"/>
              <a:ext cx="509016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Alle Kinder und Jugendlichen haben das Recht auf eine regelmäßige und qualitativ hochwertige Bildung.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633210" y="5709285"/>
            <a:ext cx="497967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hättest weniger Chancen in der Zukunft.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könntest die Motivation zum Lernen verlieren.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würdest weniger lernen und könntest zurückbleiben.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würde dir schwerfallen, dem Rhythmus der Klasse zu folgen.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5370" y="5709285"/>
            <a:ext cx="497967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Sorge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Traurigkeit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Scham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Unsicherheit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1894370"/>
            <a:ext cx="19133820" cy="13384216"/>
            <a:chOff x="0" y="0"/>
            <a:chExt cx="25511760" cy="178456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845532"/>
            </a:xfrm>
            <a:custGeom>
              <a:avLst/>
              <a:gdLst/>
              <a:ahLst/>
              <a:cxnLst/>
              <a:rect l="l" t="t" r="r" b="b"/>
              <a:pathLst>
                <a:path w="25511761" h="17845532">
                  <a:moveTo>
                    <a:pt x="0" y="8922766"/>
                  </a:moveTo>
                  <a:cubicBezTo>
                    <a:pt x="0" y="3994912"/>
                    <a:pt x="5711063" y="0"/>
                    <a:pt x="12755880" y="0"/>
                  </a:cubicBezTo>
                  <a:cubicBezTo>
                    <a:pt x="19800698" y="0"/>
                    <a:pt x="25511761" y="3994912"/>
                    <a:pt x="25511761" y="8922766"/>
                  </a:cubicBezTo>
                  <a:cubicBezTo>
                    <a:pt x="25511761" y="13850621"/>
                    <a:pt x="19800698" y="17845532"/>
                    <a:pt x="12755880" y="17845532"/>
                  </a:cubicBezTo>
                  <a:cubicBezTo>
                    <a:pt x="5711063" y="17845532"/>
                    <a:pt x="0" y="13850747"/>
                    <a:pt x="0" y="8922766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171159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155950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Echte Geschichten aus der Welt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105301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Geschichten aus B2.3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Analyseblätter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Visuelles Wörterbuch der Rechte (optional)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381349"/>
            <a:ext cx="5928360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Echte Geschichten von Jugendlichen aus anderen Ländern lesen.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Hauptproblem und das verletzte Recht identifizieren.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Ursachen, Folgen und Emotionen analysieren.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Schlussfolgerungen in der Gruppe teilen.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99253" y="1800501"/>
            <a:ext cx="556260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Welcher Teil dieser Geschichte hat dich am meisten beeindruckt?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30655" y="3184408"/>
            <a:ext cx="8025165" cy="5892913"/>
            <a:chOff x="0" y="0"/>
            <a:chExt cx="10700220" cy="785721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015217" cy="4596378"/>
              <a:chOff x="0" y="0"/>
              <a:chExt cx="5015217" cy="459637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9050" y="19050"/>
                <a:ext cx="4977130" cy="4558278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4558278">
                    <a:moveTo>
                      <a:pt x="0" y="759713"/>
                    </a:moveTo>
                    <a:cubicBezTo>
                      <a:pt x="0" y="340106"/>
                      <a:pt x="340360" y="0"/>
                      <a:pt x="760222" y="0"/>
                    </a:cubicBezTo>
                    <a:lnTo>
                      <a:pt x="4216908" y="0"/>
                    </a:lnTo>
                    <a:cubicBezTo>
                      <a:pt x="4636770" y="0"/>
                      <a:pt x="4977130" y="340106"/>
                      <a:pt x="4977130" y="759713"/>
                    </a:cubicBezTo>
                    <a:lnTo>
                      <a:pt x="4977130" y="3798565"/>
                    </a:lnTo>
                    <a:cubicBezTo>
                      <a:pt x="4977130" y="4218173"/>
                      <a:pt x="4636770" y="4558278"/>
                      <a:pt x="4216908" y="4558278"/>
                    </a:cubicBezTo>
                    <a:lnTo>
                      <a:pt x="760222" y="4558278"/>
                    </a:lnTo>
                    <a:cubicBezTo>
                      <a:pt x="340360" y="4558278"/>
                      <a:pt x="0" y="4218173"/>
                      <a:pt x="0" y="3798565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5015230" cy="4596378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4596378">
                    <a:moveTo>
                      <a:pt x="0" y="778763"/>
                    </a:moveTo>
                    <a:cubicBezTo>
                      <a:pt x="0" y="348615"/>
                      <a:pt x="348869" y="0"/>
                      <a:pt x="779272" y="0"/>
                    </a:cubicBezTo>
                    <a:lnTo>
                      <a:pt x="4235958" y="0"/>
                    </a:lnTo>
                    <a:lnTo>
                      <a:pt x="4235958" y="19050"/>
                    </a:lnTo>
                    <a:lnTo>
                      <a:pt x="4235958" y="0"/>
                    </a:lnTo>
                    <a:cubicBezTo>
                      <a:pt x="4666361" y="0"/>
                      <a:pt x="5015230" y="348615"/>
                      <a:pt x="5015230" y="778763"/>
                    </a:cubicBezTo>
                    <a:lnTo>
                      <a:pt x="4996180" y="778763"/>
                    </a:lnTo>
                    <a:lnTo>
                      <a:pt x="5015230" y="778763"/>
                    </a:lnTo>
                    <a:lnTo>
                      <a:pt x="5015230" y="3817615"/>
                    </a:lnTo>
                    <a:lnTo>
                      <a:pt x="4996180" y="3817615"/>
                    </a:lnTo>
                    <a:lnTo>
                      <a:pt x="5015230" y="3817615"/>
                    </a:lnTo>
                    <a:cubicBezTo>
                      <a:pt x="5015230" y="4247764"/>
                      <a:pt x="4666361" y="4596378"/>
                      <a:pt x="4235958" y="4596378"/>
                    </a:cubicBezTo>
                    <a:lnTo>
                      <a:pt x="4235958" y="4577328"/>
                    </a:lnTo>
                    <a:lnTo>
                      <a:pt x="4235958" y="4596378"/>
                    </a:lnTo>
                    <a:lnTo>
                      <a:pt x="779272" y="4596378"/>
                    </a:lnTo>
                    <a:lnTo>
                      <a:pt x="779272" y="4577328"/>
                    </a:lnTo>
                    <a:lnTo>
                      <a:pt x="779272" y="4596378"/>
                    </a:lnTo>
                    <a:cubicBezTo>
                      <a:pt x="348869" y="4596378"/>
                      <a:pt x="0" y="4247764"/>
                      <a:pt x="0" y="3817615"/>
                    </a:cubicBezTo>
                    <a:lnTo>
                      <a:pt x="0" y="778763"/>
                    </a:lnTo>
                    <a:lnTo>
                      <a:pt x="19050" y="778763"/>
                    </a:lnTo>
                    <a:lnTo>
                      <a:pt x="0" y="778763"/>
                    </a:lnTo>
                    <a:moveTo>
                      <a:pt x="38100" y="778763"/>
                    </a:moveTo>
                    <a:lnTo>
                      <a:pt x="38100" y="3817615"/>
                    </a:lnTo>
                    <a:lnTo>
                      <a:pt x="19050" y="3817615"/>
                    </a:lnTo>
                    <a:lnTo>
                      <a:pt x="38100" y="3817615"/>
                    </a:lnTo>
                    <a:cubicBezTo>
                      <a:pt x="38100" y="4226682"/>
                      <a:pt x="369951" y="4558278"/>
                      <a:pt x="779272" y="4558278"/>
                    </a:cubicBezTo>
                    <a:lnTo>
                      <a:pt x="4235958" y="4558278"/>
                    </a:lnTo>
                    <a:cubicBezTo>
                      <a:pt x="4645279" y="4558278"/>
                      <a:pt x="4977130" y="4226682"/>
                      <a:pt x="4977130" y="3817615"/>
                    </a:cubicBezTo>
                    <a:lnTo>
                      <a:pt x="4977130" y="778763"/>
                    </a:lnTo>
                    <a:cubicBezTo>
                      <a:pt x="4977130" y="369697"/>
                      <a:pt x="4645279" y="38100"/>
                      <a:pt x="4235958" y="38100"/>
                    </a:cubicBezTo>
                    <a:lnTo>
                      <a:pt x="779272" y="38100"/>
                    </a:lnTo>
                    <a:lnTo>
                      <a:pt x="779272" y="19050"/>
                    </a:lnTo>
                    <a:lnTo>
                      <a:pt x="779272" y="38100"/>
                    </a:lnTo>
                    <a:cubicBezTo>
                      <a:pt x="369951" y="38100"/>
                      <a:pt x="38100" y="369697"/>
                      <a:pt x="38100" y="778763"/>
                    </a:cubicBezTo>
                    <a:close/>
                  </a:path>
                </a:pathLst>
              </a:custGeom>
              <a:solidFill>
                <a:srgbClr val="E4829D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5015217" cy="46249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Amina arbeitet in einer Fabrik, um ihrer Familie zu helfen.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0"/>
              <a:ext cx="5015217" cy="1310284"/>
              <a:chOff x="0" y="0"/>
              <a:chExt cx="5015217" cy="131028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9050" y="19050"/>
                <a:ext cx="4977130" cy="1272286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1272286">
                    <a:moveTo>
                      <a:pt x="0" y="212090"/>
                    </a:moveTo>
                    <a:cubicBezTo>
                      <a:pt x="0" y="94869"/>
                      <a:pt x="97028" y="0"/>
                      <a:pt x="216789" y="0"/>
                    </a:cubicBezTo>
                    <a:lnTo>
                      <a:pt x="4760341" y="0"/>
                    </a:lnTo>
                    <a:cubicBezTo>
                      <a:pt x="4879975" y="0"/>
                      <a:pt x="4977130" y="94869"/>
                      <a:pt x="4977130" y="212090"/>
                    </a:cubicBezTo>
                    <a:lnTo>
                      <a:pt x="4977130" y="1060196"/>
                    </a:lnTo>
                    <a:cubicBezTo>
                      <a:pt x="4977130" y="1177290"/>
                      <a:pt x="4880102" y="1272286"/>
                      <a:pt x="4760341" y="1272286"/>
                    </a:cubicBezTo>
                    <a:lnTo>
                      <a:pt x="216789" y="1272286"/>
                    </a:lnTo>
                    <a:cubicBezTo>
                      <a:pt x="97155" y="1272286"/>
                      <a:pt x="0" y="1177417"/>
                      <a:pt x="0" y="1060196"/>
                    </a:cubicBezTo>
                    <a:close/>
                  </a:path>
                </a:pathLst>
              </a:custGeom>
              <a:solidFill>
                <a:srgbClr val="E4829D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0" y="0"/>
                <a:ext cx="5015230" cy="1310386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1310386">
                    <a:moveTo>
                      <a:pt x="0" y="231140"/>
                    </a:moveTo>
                    <a:cubicBezTo>
                      <a:pt x="0" y="103124"/>
                      <a:pt x="105918" y="0"/>
                      <a:pt x="235839" y="0"/>
                    </a:cubicBezTo>
                    <a:lnTo>
                      <a:pt x="4779391" y="0"/>
                    </a:lnTo>
                    <a:lnTo>
                      <a:pt x="4779391" y="19050"/>
                    </a:lnTo>
                    <a:lnTo>
                      <a:pt x="4779391" y="0"/>
                    </a:lnTo>
                    <a:cubicBezTo>
                      <a:pt x="4909185" y="0"/>
                      <a:pt x="5015230" y="103124"/>
                      <a:pt x="5015230" y="231140"/>
                    </a:cubicBezTo>
                    <a:lnTo>
                      <a:pt x="4996180" y="231140"/>
                    </a:lnTo>
                    <a:lnTo>
                      <a:pt x="5015230" y="231140"/>
                    </a:lnTo>
                    <a:lnTo>
                      <a:pt x="5015230" y="1079246"/>
                    </a:lnTo>
                    <a:lnTo>
                      <a:pt x="4996180" y="1079246"/>
                    </a:lnTo>
                    <a:lnTo>
                      <a:pt x="5015230" y="1079246"/>
                    </a:lnTo>
                    <a:cubicBezTo>
                      <a:pt x="5015230" y="1207262"/>
                      <a:pt x="4909312" y="1310386"/>
                      <a:pt x="4779391" y="1310386"/>
                    </a:cubicBezTo>
                    <a:lnTo>
                      <a:pt x="4779391" y="1291336"/>
                    </a:lnTo>
                    <a:lnTo>
                      <a:pt x="4779391" y="1310386"/>
                    </a:lnTo>
                    <a:lnTo>
                      <a:pt x="235839" y="1310386"/>
                    </a:lnTo>
                    <a:lnTo>
                      <a:pt x="235839" y="1291336"/>
                    </a:lnTo>
                    <a:lnTo>
                      <a:pt x="235839" y="1310386"/>
                    </a:lnTo>
                    <a:cubicBezTo>
                      <a:pt x="105918" y="1310259"/>
                      <a:pt x="0" y="1207262"/>
                      <a:pt x="0" y="1079246"/>
                    </a:cubicBezTo>
                    <a:lnTo>
                      <a:pt x="0" y="231140"/>
                    </a:lnTo>
                    <a:lnTo>
                      <a:pt x="19050" y="231140"/>
                    </a:lnTo>
                    <a:lnTo>
                      <a:pt x="0" y="231140"/>
                    </a:lnTo>
                    <a:moveTo>
                      <a:pt x="38100" y="231140"/>
                    </a:moveTo>
                    <a:lnTo>
                      <a:pt x="38100" y="1079246"/>
                    </a:lnTo>
                    <a:lnTo>
                      <a:pt x="19050" y="1079246"/>
                    </a:lnTo>
                    <a:lnTo>
                      <a:pt x="38100" y="1079246"/>
                    </a:lnTo>
                    <a:cubicBezTo>
                      <a:pt x="38100" y="1185418"/>
                      <a:pt x="126238" y="1272286"/>
                      <a:pt x="235839" y="1272286"/>
                    </a:cubicBezTo>
                    <a:lnTo>
                      <a:pt x="4779391" y="1272286"/>
                    </a:lnTo>
                    <a:cubicBezTo>
                      <a:pt x="4888992" y="1272286"/>
                      <a:pt x="4977130" y="1185545"/>
                      <a:pt x="4977130" y="1079246"/>
                    </a:cubicBezTo>
                    <a:lnTo>
                      <a:pt x="4977130" y="231140"/>
                    </a:lnTo>
                    <a:cubicBezTo>
                      <a:pt x="4977130" y="124968"/>
                      <a:pt x="4888992" y="38100"/>
                      <a:pt x="4779391" y="38100"/>
                    </a:cubicBezTo>
                    <a:lnTo>
                      <a:pt x="235839" y="38100"/>
                    </a:lnTo>
                    <a:lnTo>
                      <a:pt x="235839" y="19050"/>
                    </a:lnTo>
                    <a:lnTo>
                      <a:pt x="235839" y="38100"/>
                    </a:lnTo>
                    <a:cubicBezTo>
                      <a:pt x="126238" y="38100"/>
                      <a:pt x="38100" y="124841"/>
                      <a:pt x="38100" y="231140"/>
                    </a:cubicBezTo>
                    <a:close/>
                  </a:path>
                </a:pathLst>
              </a:custGeom>
              <a:solidFill>
                <a:srgbClr val="E4829D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5015217" cy="1338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Bangladesch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685003" y="0"/>
              <a:ext cx="5015217" cy="4596378"/>
              <a:chOff x="0" y="0"/>
              <a:chExt cx="5015217" cy="459637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9050" y="19050"/>
                <a:ext cx="4977130" cy="4558278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4558278">
                    <a:moveTo>
                      <a:pt x="0" y="759713"/>
                    </a:moveTo>
                    <a:cubicBezTo>
                      <a:pt x="0" y="340106"/>
                      <a:pt x="340360" y="0"/>
                      <a:pt x="760222" y="0"/>
                    </a:cubicBezTo>
                    <a:lnTo>
                      <a:pt x="4216908" y="0"/>
                    </a:lnTo>
                    <a:cubicBezTo>
                      <a:pt x="4636770" y="0"/>
                      <a:pt x="4977130" y="340106"/>
                      <a:pt x="4977130" y="759713"/>
                    </a:cubicBezTo>
                    <a:lnTo>
                      <a:pt x="4977130" y="3798565"/>
                    </a:lnTo>
                    <a:cubicBezTo>
                      <a:pt x="4977130" y="4218173"/>
                      <a:pt x="4636770" y="4558278"/>
                      <a:pt x="4216908" y="4558278"/>
                    </a:cubicBezTo>
                    <a:lnTo>
                      <a:pt x="760222" y="4558278"/>
                    </a:lnTo>
                    <a:cubicBezTo>
                      <a:pt x="340360" y="4558278"/>
                      <a:pt x="0" y="4218173"/>
                      <a:pt x="0" y="3798565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0" y="0"/>
                <a:ext cx="5015230" cy="4596378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4596378">
                    <a:moveTo>
                      <a:pt x="0" y="778763"/>
                    </a:moveTo>
                    <a:cubicBezTo>
                      <a:pt x="0" y="348615"/>
                      <a:pt x="348869" y="0"/>
                      <a:pt x="779272" y="0"/>
                    </a:cubicBezTo>
                    <a:lnTo>
                      <a:pt x="4235958" y="0"/>
                    </a:lnTo>
                    <a:lnTo>
                      <a:pt x="4235958" y="19050"/>
                    </a:lnTo>
                    <a:lnTo>
                      <a:pt x="4235958" y="0"/>
                    </a:lnTo>
                    <a:cubicBezTo>
                      <a:pt x="4666361" y="0"/>
                      <a:pt x="5015230" y="348615"/>
                      <a:pt x="5015230" y="778763"/>
                    </a:cubicBezTo>
                    <a:lnTo>
                      <a:pt x="4996180" y="778763"/>
                    </a:lnTo>
                    <a:lnTo>
                      <a:pt x="5015230" y="778763"/>
                    </a:lnTo>
                    <a:lnTo>
                      <a:pt x="5015230" y="3817615"/>
                    </a:lnTo>
                    <a:lnTo>
                      <a:pt x="4996180" y="3817615"/>
                    </a:lnTo>
                    <a:lnTo>
                      <a:pt x="5015230" y="3817615"/>
                    </a:lnTo>
                    <a:cubicBezTo>
                      <a:pt x="5015230" y="4247764"/>
                      <a:pt x="4666361" y="4596378"/>
                      <a:pt x="4235958" y="4596378"/>
                    </a:cubicBezTo>
                    <a:lnTo>
                      <a:pt x="4235958" y="4577328"/>
                    </a:lnTo>
                    <a:lnTo>
                      <a:pt x="4235958" y="4596378"/>
                    </a:lnTo>
                    <a:lnTo>
                      <a:pt x="779272" y="4596378"/>
                    </a:lnTo>
                    <a:lnTo>
                      <a:pt x="779272" y="4577328"/>
                    </a:lnTo>
                    <a:lnTo>
                      <a:pt x="779272" y="4596378"/>
                    </a:lnTo>
                    <a:cubicBezTo>
                      <a:pt x="348869" y="4596378"/>
                      <a:pt x="0" y="4247764"/>
                      <a:pt x="0" y="3817615"/>
                    </a:cubicBezTo>
                    <a:lnTo>
                      <a:pt x="0" y="778763"/>
                    </a:lnTo>
                    <a:lnTo>
                      <a:pt x="19050" y="778763"/>
                    </a:lnTo>
                    <a:lnTo>
                      <a:pt x="0" y="778763"/>
                    </a:lnTo>
                    <a:moveTo>
                      <a:pt x="38100" y="778763"/>
                    </a:moveTo>
                    <a:lnTo>
                      <a:pt x="38100" y="3817615"/>
                    </a:lnTo>
                    <a:lnTo>
                      <a:pt x="19050" y="3817615"/>
                    </a:lnTo>
                    <a:lnTo>
                      <a:pt x="38100" y="3817615"/>
                    </a:lnTo>
                    <a:cubicBezTo>
                      <a:pt x="38100" y="4226682"/>
                      <a:pt x="369951" y="4558278"/>
                      <a:pt x="779272" y="4558278"/>
                    </a:cubicBezTo>
                    <a:lnTo>
                      <a:pt x="4235958" y="4558278"/>
                    </a:lnTo>
                    <a:cubicBezTo>
                      <a:pt x="4645279" y="4558278"/>
                      <a:pt x="4977130" y="4226682"/>
                      <a:pt x="4977130" y="3817615"/>
                    </a:cubicBezTo>
                    <a:lnTo>
                      <a:pt x="4977130" y="778763"/>
                    </a:lnTo>
                    <a:cubicBezTo>
                      <a:pt x="4977130" y="369697"/>
                      <a:pt x="4645279" y="38100"/>
                      <a:pt x="4235958" y="38100"/>
                    </a:cubicBezTo>
                    <a:lnTo>
                      <a:pt x="779272" y="38100"/>
                    </a:lnTo>
                    <a:lnTo>
                      <a:pt x="779272" y="19050"/>
                    </a:lnTo>
                    <a:lnTo>
                      <a:pt x="779272" y="38100"/>
                    </a:lnTo>
                    <a:cubicBezTo>
                      <a:pt x="369951" y="38100"/>
                      <a:pt x="38100" y="369697"/>
                      <a:pt x="38100" y="778763"/>
                    </a:cubicBezTo>
                    <a:close/>
                  </a:path>
                </a:pathLst>
              </a:custGeom>
              <a:solidFill>
                <a:srgbClr val="51B264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28575"/>
                <a:ext cx="5015217" cy="46249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Sofía wird diskriminiert, weil sie eine andere Sprache spricht.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685003" y="0"/>
              <a:ext cx="5015217" cy="1310284"/>
              <a:chOff x="0" y="0"/>
              <a:chExt cx="5015217" cy="131028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9050" y="19050"/>
                <a:ext cx="4977130" cy="1272286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1272286">
                    <a:moveTo>
                      <a:pt x="0" y="212090"/>
                    </a:moveTo>
                    <a:cubicBezTo>
                      <a:pt x="0" y="94869"/>
                      <a:pt x="97028" y="0"/>
                      <a:pt x="216789" y="0"/>
                    </a:cubicBezTo>
                    <a:lnTo>
                      <a:pt x="4760341" y="0"/>
                    </a:lnTo>
                    <a:cubicBezTo>
                      <a:pt x="4879975" y="0"/>
                      <a:pt x="4977130" y="94869"/>
                      <a:pt x="4977130" y="212090"/>
                    </a:cubicBezTo>
                    <a:lnTo>
                      <a:pt x="4977130" y="1060196"/>
                    </a:lnTo>
                    <a:cubicBezTo>
                      <a:pt x="4977130" y="1177290"/>
                      <a:pt x="4880102" y="1272286"/>
                      <a:pt x="4760341" y="1272286"/>
                    </a:cubicBezTo>
                    <a:lnTo>
                      <a:pt x="216789" y="1272286"/>
                    </a:lnTo>
                    <a:cubicBezTo>
                      <a:pt x="97155" y="1272286"/>
                      <a:pt x="0" y="1177417"/>
                      <a:pt x="0" y="1060196"/>
                    </a:cubicBezTo>
                    <a:close/>
                  </a:path>
                </a:pathLst>
              </a:custGeom>
              <a:solidFill>
                <a:srgbClr val="51B264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0" y="0"/>
                <a:ext cx="5015230" cy="1310386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1310386">
                    <a:moveTo>
                      <a:pt x="0" y="231140"/>
                    </a:moveTo>
                    <a:cubicBezTo>
                      <a:pt x="0" y="103124"/>
                      <a:pt x="105918" y="0"/>
                      <a:pt x="235839" y="0"/>
                    </a:cubicBezTo>
                    <a:lnTo>
                      <a:pt x="4779391" y="0"/>
                    </a:lnTo>
                    <a:lnTo>
                      <a:pt x="4779391" y="19050"/>
                    </a:lnTo>
                    <a:lnTo>
                      <a:pt x="4779391" y="0"/>
                    </a:lnTo>
                    <a:cubicBezTo>
                      <a:pt x="4909185" y="0"/>
                      <a:pt x="5015230" y="103124"/>
                      <a:pt x="5015230" y="231140"/>
                    </a:cubicBezTo>
                    <a:lnTo>
                      <a:pt x="4996180" y="231140"/>
                    </a:lnTo>
                    <a:lnTo>
                      <a:pt x="5015230" y="231140"/>
                    </a:lnTo>
                    <a:lnTo>
                      <a:pt x="5015230" y="1079246"/>
                    </a:lnTo>
                    <a:lnTo>
                      <a:pt x="4996180" y="1079246"/>
                    </a:lnTo>
                    <a:lnTo>
                      <a:pt x="5015230" y="1079246"/>
                    </a:lnTo>
                    <a:cubicBezTo>
                      <a:pt x="5015230" y="1207262"/>
                      <a:pt x="4909312" y="1310386"/>
                      <a:pt x="4779391" y="1310386"/>
                    </a:cubicBezTo>
                    <a:lnTo>
                      <a:pt x="4779391" y="1291336"/>
                    </a:lnTo>
                    <a:lnTo>
                      <a:pt x="4779391" y="1310386"/>
                    </a:lnTo>
                    <a:lnTo>
                      <a:pt x="235839" y="1310386"/>
                    </a:lnTo>
                    <a:lnTo>
                      <a:pt x="235839" y="1291336"/>
                    </a:lnTo>
                    <a:lnTo>
                      <a:pt x="235839" y="1310386"/>
                    </a:lnTo>
                    <a:cubicBezTo>
                      <a:pt x="105918" y="1310259"/>
                      <a:pt x="0" y="1207262"/>
                      <a:pt x="0" y="1079246"/>
                    </a:cubicBezTo>
                    <a:lnTo>
                      <a:pt x="0" y="231140"/>
                    </a:lnTo>
                    <a:lnTo>
                      <a:pt x="19050" y="231140"/>
                    </a:lnTo>
                    <a:lnTo>
                      <a:pt x="0" y="231140"/>
                    </a:lnTo>
                    <a:moveTo>
                      <a:pt x="38100" y="231140"/>
                    </a:moveTo>
                    <a:lnTo>
                      <a:pt x="38100" y="1079246"/>
                    </a:lnTo>
                    <a:lnTo>
                      <a:pt x="19050" y="1079246"/>
                    </a:lnTo>
                    <a:lnTo>
                      <a:pt x="38100" y="1079246"/>
                    </a:lnTo>
                    <a:cubicBezTo>
                      <a:pt x="38100" y="1185418"/>
                      <a:pt x="126238" y="1272286"/>
                      <a:pt x="235839" y="1272286"/>
                    </a:cubicBezTo>
                    <a:lnTo>
                      <a:pt x="4779391" y="1272286"/>
                    </a:lnTo>
                    <a:cubicBezTo>
                      <a:pt x="4888992" y="1272286"/>
                      <a:pt x="4977130" y="1185545"/>
                      <a:pt x="4977130" y="1079246"/>
                    </a:cubicBezTo>
                    <a:lnTo>
                      <a:pt x="4977130" y="231140"/>
                    </a:lnTo>
                    <a:cubicBezTo>
                      <a:pt x="4977130" y="124968"/>
                      <a:pt x="4888992" y="38100"/>
                      <a:pt x="4779391" y="38100"/>
                    </a:cubicBezTo>
                    <a:lnTo>
                      <a:pt x="235839" y="38100"/>
                    </a:lnTo>
                    <a:lnTo>
                      <a:pt x="235839" y="19050"/>
                    </a:lnTo>
                    <a:lnTo>
                      <a:pt x="235839" y="38100"/>
                    </a:lnTo>
                    <a:cubicBezTo>
                      <a:pt x="126238" y="38100"/>
                      <a:pt x="38100" y="124841"/>
                      <a:pt x="38100" y="231140"/>
                    </a:cubicBezTo>
                    <a:close/>
                  </a:path>
                </a:pathLst>
              </a:custGeom>
              <a:solidFill>
                <a:srgbClr val="51B264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28575"/>
                <a:ext cx="5015217" cy="1338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Bolivien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758923" y="3260839"/>
              <a:ext cx="5015217" cy="4596378"/>
              <a:chOff x="0" y="0"/>
              <a:chExt cx="5015217" cy="4596378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19050" y="19050"/>
                <a:ext cx="4977130" cy="4558278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4558278">
                    <a:moveTo>
                      <a:pt x="0" y="759713"/>
                    </a:moveTo>
                    <a:cubicBezTo>
                      <a:pt x="0" y="340106"/>
                      <a:pt x="340360" y="0"/>
                      <a:pt x="760222" y="0"/>
                    </a:cubicBezTo>
                    <a:lnTo>
                      <a:pt x="4216908" y="0"/>
                    </a:lnTo>
                    <a:cubicBezTo>
                      <a:pt x="4636770" y="0"/>
                      <a:pt x="4977130" y="340106"/>
                      <a:pt x="4977130" y="759713"/>
                    </a:cubicBezTo>
                    <a:lnTo>
                      <a:pt x="4977130" y="3798565"/>
                    </a:lnTo>
                    <a:cubicBezTo>
                      <a:pt x="4977130" y="4218173"/>
                      <a:pt x="4636770" y="4558278"/>
                      <a:pt x="4216908" y="4558278"/>
                    </a:cubicBezTo>
                    <a:lnTo>
                      <a:pt x="760222" y="4558278"/>
                    </a:lnTo>
                    <a:cubicBezTo>
                      <a:pt x="340360" y="4558278"/>
                      <a:pt x="0" y="4218173"/>
                      <a:pt x="0" y="3798565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0" y="0"/>
                <a:ext cx="5015230" cy="4596378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4596378">
                    <a:moveTo>
                      <a:pt x="0" y="778763"/>
                    </a:moveTo>
                    <a:cubicBezTo>
                      <a:pt x="0" y="348615"/>
                      <a:pt x="348869" y="0"/>
                      <a:pt x="779272" y="0"/>
                    </a:cubicBezTo>
                    <a:lnTo>
                      <a:pt x="4235958" y="0"/>
                    </a:lnTo>
                    <a:lnTo>
                      <a:pt x="4235958" y="19050"/>
                    </a:lnTo>
                    <a:lnTo>
                      <a:pt x="4235958" y="0"/>
                    </a:lnTo>
                    <a:cubicBezTo>
                      <a:pt x="4666361" y="0"/>
                      <a:pt x="5015230" y="348615"/>
                      <a:pt x="5015230" y="778763"/>
                    </a:cubicBezTo>
                    <a:lnTo>
                      <a:pt x="4996180" y="778763"/>
                    </a:lnTo>
                    <a:lnTo>
                      <a:pt x="5015230" y="778763"/>
                    </a:lnTo>
                    <a:lnTo>
                      <a:pt x="5015230" y="3817615"/>
                    </a:lnTo>
                    <a:lnTo>
                      <a:pt x="4996180" y="3817615"/>
                    </a:lnTo>
                    <a:lnTo>
                      <a:pt x="5015230" y="3817615"/>
                    </a:lnTo>
                    <a:cubicBezTo>
                      <a:pt x="5015230" y="4247764"/>
                      <a:pt x="4666361" y="4596378"/>
                      <a:pt x="4235958" y="4596378"/>
                    </a:cubicBezTo>
                    <a:lnTo>
                      <a:pt x="4235958" y="4577328"/>
                    </a:lnTo>
                    <a:lnTo>
                      <a:pt x="4235958" y="4596378"/>
                    </a:lnTo>
                    <a:lnTo>
                      <a:pt x="779272" y="4596378"/>
                    </a:lnTo>
                    <a:lnTo>
                      <a:pt x="779272" y="4577328"/>
                    </a:lnTo>
                    <a:lnTo>
                      <a:pt x="779272" y="4596378"/>
                    </a:lnTo>
                    <a:cubicBezTo>
                      <a:pt x="348869" y="4596378"/>
                      <a:pt x="0" y="4247764"/>
                      <a:pt x="0" y="3817615"/>
                    </a:cubicBezTo>
                    <a:lnTo>
                      <a:pt x="0" y="778763"/>
                    </a:lnTo>
                    <a:lnTo>
                      <a:pt x="19050" y="778763"/>
                    </a:lnTo>
                    <a:lnTo>
                      <a:pt x="0" y="778763"/>
                    </a:lnTo>
                    <a:moveTo>
                      <a:pt x="38100" y="778763"/>
                    </a:moveTo>
                    <a:lnTo>
                      <a:pt x="38100" y="3817615"/>
                    </a:lnTo>
                    <a:lnTo>
                      <a:pt x="19050" y="3817615"/>
                    </a:lnTo>
                    <a:lnTo>
                      <a:pt x="38100" y="3817615"/>
                    </a:lnTo>
                    <a:cubicBezTo>
                      <a:pt x="38100" y="4226682"/>
                      <a:pt x="369951" y="4558278"/>
                      <a:pt x="779272" y="4558278"/>
                    </a:cubicBezTo>
                    <a:lnTo>
                      <a:pt x="4235958" y="4558278"/>
                    </a:lnTo>
                    <a:cubicBezTo>
                      <a:pt x="4645279" y="4558278"/>
                      <a:pt x="4977130" y="4226682"/>
                      <a:pt x="4977130" y="3817615"/>
                    </a:cubicBezTo>
                    <a:lnTo>
                      <a:pt x="4977130" y="778763"/>
                    </a:lnTo>
                    <a:cubicBezTo>
                      <a:pt x="4977130" y="369697"/>
                      <a:pt x="4645279" y="38100"/>
                      <a:pt x="4235958" y="38100"/>
                    </a:cubicBezTo>
                    <a:lnTo>
                      <a:pt x="779272" y="38100"/>
                    </a:lnTo>
                    <a:lnTo>
                      <a:pt x="779272" y="19050"/>
                    </a:lnTo>
                    <a:lnTo>
                      <a:pt x="779272" y="38100"/>
                    </a:lnTo>
                    <a:cubicBezTo>
                      <a:pt x="369951" y="38100"/>
                      <a:pt x="38100" y="369697"/>
                      <a:pt x="38100" y="778763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5015217" cy="46249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Lucas kann wegen der Gewalt in seinem Viertel nicht draußen spielen.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758923" y="3260839"/>
              <a:ext cx="5015217" cy="1310284"/>
              <a:chOff x="0" y="0"/>
              <a:chExt cx="5015217" cy="131028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9050" y="19050"/>
                <a:ext cx="4977130" cy="1272286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1272286">
                    <a:moveTo>
                      <a:pt x="0" y="212090"/>
                    </a:moveTo>
                    <a:cubicBezTo>
                      <a:pt x="0" y="94869"/>
                      <a:pt x="97028" y="0"/>
                      <a:pt x="216789" y="0"/>
                    </a:cubicBezTo>
                    <a:lnTo>
                      <a:pt x="4760341" y="0"/>
                    </a:lnTo>
                    <a:cubicBezTo>
                      <a:pt x="4879975" y="0"/>
                      <a:pt x="4977130" y="94869"/>
                      <a:pt x="4977130" y="212090"/>
                    </a:cubicBezTo>
                    <a:lnTo>
                      <a:pt x="4977130" y="1060196"/>
                    </a:lnTo>
                    <a:cubicBezTo>
                      <a:pt x="4977130" y="1177290"/>
                      <a:pt x="4880102" y="1272286"/>
                      <a:pt x="4760341" y="1272286"/>
                    </a:cubicBezTo>
                    <a:lnTo>
                      <a:pt x="216789" y="1272286"/>
                    </a:lnTo>
                    <a:cubicBezTo>
                      <a:pt x="97155" y="1272286"/>
                      <a:pt x="0" y="1177417"/>
                      <a:pt x="0" y="1060196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0" y="0"/>
                <a:ext cx="5015230" cy="1310386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1310386">
                    <a:moveTo>
                      <a:pt x="0" y="231140"/>
                    </a:moveTo>
                    <a:cubicBezTo>
                      <a:pt x="0" y="103124"/>
                      <a:pt x="105918" y="0"/>
                      <a:pt x="235839" y="0"/>
                    </a:cubicBezTo>
                    <a:lnTo>
                      <a:pt x="4779391" y="0"/>
                    </a:lnTo>
                    <a:lnTo>
                      <a:pt x="4779391" y="19050"/>
                    </a:lnTo>
                    <a:lnTo>
                      <a:pt x="4779391" y="0"/>
                    </a:lnTo>
                    <a:cubicBezTo>
                      <a:pt x="4909185" y="0"/>
                      <a:pt x="5015230" y="103124"/>
                      <a:pt x="5015230" y="231140"/>
                    </a:cubicBezTo>
                    <a:lnTo>
                      <a:pt x="4996180" y="231140"/>
                    </a:lnTo>
                    <a:lnTo>
                      <a:pt x="5015230" y="231140"/>
                    </a:lnTo>
                    <a:lnTo>
                      <a:pt x="5015230" y="1079246"/>
                    </a:lnTo>
                    <a:lnTo>
                      <a:pt x="4996180" y="1079246"/>
                    </a:lnTo>
                    <a:lnTo>
                      <a:pt x="5015230" y="1079246"/>
                    </a:lnTo>
                    <a:cubicBezTo>
                      <a:pt x="5015230" y="1207262"/>
                      <a:pt x="4909312" y="1310386"/>
                      <a:pt x="4779391" y="1310386"/>
                    </a:cubicBezTo>
                    <a:lnTo>
                      <a:pt x="4779391" y="1291336"/>
                    </a:lnTo>
                    <a:lnTo>
                      <a:pt x="4779391" y="1310386"/>
                    </a:lnTo>
                    <a:lnTo>
                      <a:pt x="235839" y="1310386"/>
                    </a:lnTo>
                    <a:lnTo>
                      <a:pt x="235839" y="1291336"/>
                    </a:lnTo>
                    <a:lnTo>
                      <a:pt x="235839" y="1310386"/>
                    </a:lnTo>
                    <a:cubicBezTo>
                      <a:pt x="105918" y="1310259"/>
                      <a:pt x="0" y="1207262"/>
                      <a:pt x="0" y="1079246"/>
                    </a:cubicBezTo>
                    <a:lnTo>
                      <a:pt x="0" y="231140"/>
                    </a:lnTo>
                    <a:lnTo>
                      <a:pt x="19050" y="231140"/>
                    </a:lnTo>
                    <a:lnTo>
                      <a:pt x="0" y="231140"/>
                    </a:lnTo>
                    <a:moveTo>
                      <a:pt x="38100" y="231140"/>
                    </a:moveTo>
                    <a:lnTo>
                      <a:pt x="38100" y="1079246"/>
                    </a:lnTo>
                    <a:lnTo>
                      <a:pt x="19050" y="1079246"/>
                    </a:lnTo>
                    <a:lnTo>
                      <a:pt x="38100" y="1079246"/>
                    </a:lnTo>
                    <a:cubicBezTo>
                      <a:pt x="38100" y="1185418"/>
                      <a:pt x="126238" y="1272286"/>
                      <a:pt x="235839" y="1272286"/>
                    </a:cubicBezTo>
                    <a:lnTo>
                      <a:pt x="4779391" y="1272286"/>
                    </a:lnTo>
                    <a:cubicBezTo>
                      <a:pt x="4888992" y="1272286"/>
                      <a:pt x="4977130" y="1185545"/>
                      <a:pt x="4977130" y="1079246"/>
                    </a:cubicBezTo>
                    <a:lnTo>
                      <a:pt x="4977130" y="231140"/>
                    </a:lnTo>
                    <a:cubicBezTo>
                      <a:pt x="4977130" y="124968"/>
                      <a:pt x="4888992" y="38100"/>
                      <a:pt x="4779391" y="38100"/>
                    </a:cubicBezTo>
                    <a:lnTo>
                      <a:pt x="235839" y="38100"/>
                    </a:lnTo>
                    <a:lnTo>
                      <a:pt x="235839" y="19050"/>
                    </a:lnTo>
                    <a:lnTo>
                      <a:pt x="235839" y="38100"/>
                    </a:lnTo>
                    <a:cubicBezTo>
                      <a:pt x="126238" y="38100"/>
                      <a:pt x="38100" y="124841"/>
                      <a:pt x="38100" y="231140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5015217" cy="1338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Brasilien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978575" y="-1933288"/>
            <a:ext cx="12215984" cy="17025761"/>
          </a:xfrm>
          <a:custGeom>
            <a:avLst/>
            <a:gdLst/>
            <a:ahLst/>
            <a:cxnLst/>
            <a:rect l="l" t="t" r="r" b="b"/>
            <a:pathLst>
              <a:path w="12215984" h="17025761">
                <a:moveTo>
                  <a:pt x="0" y="0"/>
                </a:moveTo>
                <a:lnTo>
                  <a:pt x="12215983" y="0"/>
                </a:lnTo>
                <a:lnTo>
                  <a:pt x="12215983" y="17025761"/>
                </a:lnTo>
                <a:lnTo>
                  <a:pt x="0" y="17025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2536205" y="6080358"/>
            <a:ext cx="4227728" cy="3086100"/>
            <a:chOff x="0" y="0"/>
            <a:chExt cx="111347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13476" cy="812800"/>
            </a:xfrm>
            <a:custGeom>
              <a:avLst/>
              <a:gdLst/>
              <a:ahLst/>
              <a:cxnLst/>
              <a:rect l="l" t="t" r="r" b="b"/>
              <a:pathLst>
                <a:path w="1113476" h="812800">
                  <a:moveTo>
                    <a:pt x="0" y="0"/>
                  </a:moveTo>
                  <a:lnTo>
                    <a:pt x="1113476" y="0"/>
                  </a:lnTo>
                  <a:lnTo>
                    <a:pt x="111347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113476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769518" y="6151205"/>
            <a:ext cx="3761103" cy="2944406"/>
          </a:xfrm>
          <a:custGeom>
            <a:avLst/>
            <a:gdLst/>
            <a:ahLst/>
            <a:cxnLst/>
            <a:rect l="l" t="t" r="r" b="b"/>
            <a:pathLst>
              <a:path w="3761103" h="2944406">
                <a:moveTo>
                  <a:pt x="0" y="0"/>
                </a:moveTo>
                <a:lnTo>
                  <a:pt x="3761102" y="0"/>
                </a:lnTo>
                <a:lnTo>
                  <a:pt x="3761102" y="2944406"/>
                </a:lnTo>
                <a:lnTo>
                  <a:pt x="0" y="29444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946385" y="3486641"/>
            <a:ext cx="310986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Valeria kann an manchen Tagen nicht zur Schule gehen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61100" y="3486641"/>
            <a:ext cx="387770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Bildung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Chancengleichheit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Gesundheit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Wasser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44739" y="3486641"/>
            <a:ext cx="4203621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Wasserknappheit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Unzureichende Infrastruktur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Armut oder fehlende öffentliche Investitionen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Große Entfernung zu den Versorgungsstellen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Ungleiche Verteilung der Ressource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79255" y="3486641"/>
            <a:ext cx="42036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Besorgt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Frustriert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Traurig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Ohnmächtig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5299" y="3455670"/>
            <a:ext cx="310986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Lucas kann wegen Gewaltsituationen nicht nach draußen gehen oder öffentliche Räume zum Spielen nutzen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782426" y="3455670"/>
            <a:ext cx="3877704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Sicherheit und Schutz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Ruhe und Spiel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Entwicklung des Kindes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Gesundheit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44739" y="3455670"/>
            <a:ext cx="4551645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Gewalt im Viertel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Mangel an öffentlicher Sicherheit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Fehlen sicherer Freizeit- und Spielräume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Soziale Ungleichheit und Armut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Geringe Präsenz von Gemeinschaftsprogrammen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079255" y="3455670"/>
            <a:ext cx="42036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Angst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Traurigkeit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Frustration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Unsicherheit</a:t>
            </a:r>
          </a:p>
        </p:txBody>
      </p:sp>
      <p:sp>
        <p:nvSpPr>
          <p:cNvPr id="6" name="Freeform 6"/>
          <p:cNvSpPr/>
          <p:nvPr/>
        </p:nvSpPr>
        <p:spPr>
          <a:xfrm rot="5400000">
            <a:off x="3236748" y="-1823516"/>
            <a:ext cx="12215984" cy="17025761"/>
          </a:xfrm>
          <a:custGeom>
            <a:avLst/>
            <a:gdLst/>
            <a:ahLst/>
            <a:cxnLst/>
            <a:rect l="l" t="t" r="r" b="b"/>
            <a:pathLst>
              <a:path w="12215984" h="17025761">
                <a:moveTo>
                  <a:pt x="0" y="0"/>
                </a:moveTo>
                <a:lnTo>
                  <a:pt x="12215983" y="0"/>
                </a:lnTo>
                <a:lnTo>
                  <a:pt x="12215983" y="17025761"/>
                </a:lnTo>
                <a:lnTo>
                  <a:pt x="0" y="17025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2536205" y="6080358"/>
            <a:ext cx="4227728" cy="3086100"/>
            <a:chOff x="0" y="0"/>
            <a:chExt cx="1113476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13476" cy="812800"/>
            </a:xfrm>
            <a:custGeom>
              <a:avLst/>
              <a:gdLst/>
              <a:ahLst/>
              <a:cxnLst/>
              <a:rect l="l" t="t" r="r" b="b"/>
              <a:pathLst>
                <a:path w="1113476" h="812800">
                  <a:moveTo>
                    <a:pt x="0" y="0"/>
                  </a:moveTo>
                  <a:lnTo>
                    <a:pt x="1113476" y="0"/>
                  </a:lnTo>
                  <a:lnTo>
                    <a:pt x="111347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113476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2885419" y="6244460"/>
            <a:ext cx="3529300" cy="2757896"/>
          </a:xfrm>
          <a:custGeom>
            <a:avLst/>
            <a:gdLst/>
            <a:ahLst/>
            <a:cxnLst/>
            <a:rect l="l" t="t" r="r" b="b"/>
            <a:pathLst>
              <a:path w="3529300" h="2757896">
                <a:moveTo>
                  <a:pt x="0" y="0"/>
                </a:moveTo>
                <a:lnTo>
                  <a:pt x="3529300" y="0"/>
                </a:lnTo>
                <a:lnTo>
                  <a:pt x="3529300" y="2757896"/>
                </a:lnTo>
                <a:lnTo>
                  <a:pt x="0" y="2757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236748" y="-1823516"/>
            <a:ext cx="12215984" cy="17025761"/>
          </a:xfrm>
          <a:custGeom>
            <a:avLst/>
            <a:gdLst/>
            <a:ahLst/>
            <a:cxnLst/>
            <a:rect l="l" t="t" r="r" b="b"/>
            <a:pathLst>
              <a:path w="12215984" h="17025761">
                <a:moveTo>
                  <a:pt x="0" y="0"/>
                </a:moveTo>
                <a:lnTo>
                  <a:pt x="12215983" y="0"/>
                </a:lnTo>
                <a:lnTo>
                  <a:pt x="12215983" y="17025761"/>
                </a:lnTo>
                <a:lnTo>
                  <a:pt x="0" y="17025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2536205" y="6080358"/>
            <a:ext cx="4227728" cy="3086100"/>
            <a:chOff x="0" y="0"/>
            <a:chExt cx="111347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13476" cy="812800"/>
            </a:xfrm>
            <a:custGeom>
              <a:avLst/>
              <a:gdLst/>
              <a:ahLst/>
              <a:cxnLst/>
              <a:rect l="l" t="t" r="r" b="b"/>
              <a:pathLst>
                <a:path w="1113476" h="812800">
                  <a:moveTo>
                    <a:pt x="0" y="0"/>
                  </a:moveTo>
                  <a:lnTo>
                    <a:pt x="1113476" y="0"/>
                  </a:lnTo>
                  <a:lnTo>
                    <a:pt x="111347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113476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843286" y="6150356"/>
            <a:ext cx="3859729" cy="3016103"/>
          </a:xfrm>
          <a:custGeom>
            <a:avLst/>
            <a:gdLst/>
            <a:ahLst/>
            <a:cxnLst/>
            <a:rect l="l" t="t" r="r" b="b"/>
            <a:pathLst>
              <a:path w="3859729" h="3016103">
                <a:moveTo>
                  <a:pt x="0" y="0"/>
                </a:moveTo>
                <a:lnTo>
                  <a:pt x="3859729" y="0"/>
                </a:lnTo>
                <a:lnTo>
                  <a:pt x="3859729" y="3016102"/>
                </a:lnTo>
                <a:lnTo>
                  <a:pt x="0" y="301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621144" y="3330073"/>
            <a:ext cx="343402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Martina steht in sozialen Netzwerken unter ständigem Druck, was ihr Selbstwertgefühl und ihr emotionales Wohlbefinden negativ beeinflusst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10214" y="3223393"/>
            <a:ext cx="444234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emotionales Wohlbefinden und psychische Gesundheit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Würde und Respekt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persönliche Entwicklung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ein sicheres Umfeld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44739" y="3223393"/>
            <a:ext cx="4551645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Ständiger Vergleich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Sozialer Druck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Negative Kommentare oder Kritik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Mangel an digitaler und emotionaler Bildung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Algorithmen, die Stereotype verstärken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88554" y="3223393"/>
            <a:ext cx="40943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Angst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Anspannung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Traurigkeit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Unsicherheit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79716" y="1849088"/>
            <a:ext cx="10117187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Tag 3. Unterstützungsnetzwerk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064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316666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Unsere Schule mit mehr Rechten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0099512" y="1736701"/>
            <a:ext cx="5720903" cy="7973384"/>
          </a:xfrm>
          <a:custGeom>
            <a:avLst/>
            <a:gdLst/>
            <a:ahLst/>
            <a:cxnLst/>
            <a:rect l="l" t="t" r="r" b="b"/>
            <a:pathLst>
              <a:path w="5720903" h="7973384">
                <a:moveTo>
                  <a:pt x="0" y="0"/>
                </a:moveTo>
                <a:lnTo>
                  <a:pt x="5720903" y="0"/>
                </a:lnTo>
                <a:lnTo>
                  <a:pt x="5720903" y="7973384"/>
                </a:lnTo>
                <a:lnTo>
                  <a:pt x="0" y="79733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990463"/>
            <a:ext cx="6479257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Große Kartons / Plakate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Vorlage mit 4 Abschnitten (Recht / Problem / Aktion / Wirkung)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Marker, Farben, Aufkleber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800987"/>
            <a:ext cx="592836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Reale Projekte entwerfen, die von den Schülern geleitet werden.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Konkrete, einfache und umsetzbare Aktionen vorschlagen.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Kreative Poster erstellen.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Projekte in 1–2 Minuten präsentieren.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10544" y="1283256"/>
            <a:ext cx="695361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können wir selbst ändern, um dieses Recht zu verbessern?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00575" y="4000024"/>
            <a:ext cx="9086850" cy="2286952"/>
            <a:chOff x="0" y="0"/>
            <a:chExt cx="2393244" cy="6023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3244" cy="602325"/>
            </a:xfrm>
            <a:custGeom>
              <a:avLst/>
              <a:gdLst/>
              <a:ahLst/>
              <a:cxnLst/>
              <a:rect l="l" t="t" r="r" b="b"/>
              <a:pathLst>
                <a:path w="2393244" h="602325">
                  <a:moveTo>
                    <a:pt x="25560" y="0"/>
                  </a:moveTo>
                  <a:lnTo>
                    <a:pt x="2367685" y="0"/>
                  </a:lnTo>
                  <a:cubicBezTo>
                    <a:pt x="2381801" y="0"/>
                    <a:pt x="2393244" y="11443"/>
                    <a:pt x="2393244" y="25560"/>
                  </a:cubicBezTo>
                  <a:lnTo>
                    <a:pt x="2393244" y="576765"/>
                  </a:lnTo>
                  <a:cubicBezTo>
                    <a:pt x="2393244" y="590881"/>
                    <a:pt x="2381801" y="602325"/>
                    <a:pt x="2367685" y="602325"/>
                  </a:cubicBezTo>
                  <a:lnTo>
                    <a:pt x="25560" y="602325"/>
                  </a:lnTo>
                  <a:cubicBezTo>
                    <a:pt x="11443" y="602325"/>
                    <a:pt x="0" y="590881"/>
                    <a:pt x="0" y="576765"/>
                  </a:cubicBezTo>
                  <a:lnTo>
                    <a:pt x="0" y="25560"/>
                  </a:lnTo>
                  <a:cubicBezTo>
                    <a:pt x="0" y="11443"/>
                    <a:pt x="11443" y="0"/>
                    <a:pt x="2556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93244" cy="63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können die Schüler tun, ohne vollständig von den Erwachsenen abhängig zu sein?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14900" y="6972776"/>
            <a:ext cx="8458200" cy="2286952"/>
            <a:chOff x="0" y="0"/>
            <a:chExt cx="2227674" cy="6023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7674" cy="602325"/>
            </a:xfrm>
            <a:custGeom>
              <a:avLst/>
              <a:gdLst/>
              <a:ahLst/>
              <a:cxnLst/>
              <a:rect l="l" t="t" r="r" b="b"/>
              <a:pathLst>
                <a:path w="2227674" h="602325">
                  <a:moveTo>
                    <a:pt x="27459" y="0"/>
                  </a:moveTo>
                  <a:lnTo>
                    <a:pt x="2200215" y="0"/>
                  </a:lnTo>
                  <a:cubicBezTo>
                    <a:pt x="2207497" y="0"/>
                    <a:pt x="2214482" y="2893"/>
                    <a:pt x="2219631" y="8043"/>
                  </a:cubicBezTo>
                  <a:cubicBezTo>
                    <a:pt x="2224781" y="13192"/>
                    <a:pt x="2227674" y="20177"/>
                    <a:pt x="2227674" y="27459"/>
                  </a:cubicBezTo>
                  <a:lnTo>
                    <a:pt x="2227674" y="574865"/>
                  </a:lnTo>
                  <a:cubicBezTo>
                    <a:pt x="2227674" y="590031"/>
                    <a:pt x="2215380" y="602325"/>
                    <a:pt x="2200215" y="602325"/>
                  </a:cubicBezTo>
                  <a:lnTo>
                    <a:pt x="27459" y="602325"/>
                  </a:lnTo>
                  <a:cubicBezTo>
                    <a:pt x="20177" y="602325"/>
                    <a:pt x="13192" y="599432"/>
                    <a:pt x="8043" y="594282"/>
                  </a:cubicBezTo>
                  <a:cubicBezTo>
                    <a:pt x="2893" y="589133"/>
                    <a:pt x="0" y="582148"/>
                    <a:pt x="0" y="574865"/>
                  </a:cubicBezTo>
                  <a:lnTo>
                    <a:pt x="0" y="27459"/>
                  </a:lnTo>
                  <a:cubicBezTo>
                    <a:pt x="0" y="20177"/>
                    <a:pt x="2893" y="13192"/>
                    <a:pt x="8043" y="8043"/>
                  </a:cubicBezTo>
                  <a:cubicBezTo>
                    <a:pt x="13192" y="2893"/>
                    <a:pt x="20177" y="0"/>
                    <a:pt x="274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227674" cy="63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würden wir brauchen, damit es funktioniert?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426393" y="1025843"/>
            <a:ext cx="7435215" cy="2286952"/>
            <a:chOff x="0" y="0"/>
            <a:chExt cx="1958246" cy="6023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58246" cy="602325"/>
            </a:xfrm>
            <a:custGeom>
              <a:avLst/>
              <a:gdLst/>
              <a:ahLst/>
              <a:cxnLst/>
              <a:rect l="l" t="t" r="r" b="b"/>
              <a:pathLst>
                <a:path w="1958246" h="602325">
                  <a:moveTo>
                    <a:pt x="31238" y="0"/>
                  </a:moveTo>
                  <a:lnTo>
                    <a:pt x="1927009" y="0"/>
                  </a:lnTo>
                  <a:cubicBezTo>
                    <a:pt x="1935293" y="0"/>
                    <a:pt x="1943239" y="3291"/>
                    <a:pt x="1949097" y="9149"/>
                  </a:cubicBezTo>
                  <a:cubicBezTo>
                    <a:pt x="1954955" y="15007"/>
                    <a:pt x="1958246" y="22953"/>
                    <a:pt x="1958246" y="31238"/>
                  </a:cubicBezTo>
                  <a:lnTo>
                    <a:pt x="1958246" y="571087"/>
                  </a:lnTo>
                  <a:cubicBezTo>
                    <a:pt x="1958246" y="588339"/>
                    <a:pt x="1944260" y="602325"/>
                    <a:pt x="1927009" y="602325"/>
                  </a:cubicBezTo>
                  <a:lnTo>
                    <a:pt x="31238" y="602325"/>
                  </a:lnTo>
                  <a:cubicBezTo>
                    <a:pt x="13986" y="602325"/>
                    <a:pt x="0" y="588339"/>
                    <a:pt x="0" y="571087"/>
                  </a:cubicBezTo>
                  <a:lnTo>
                    <a:pt x="0" y="31238"/>
                  </a:lnTo>
                  <a:cubicBezTo>
                    <a:pt x="0" y="13986"/>
                    <a:pt x="13986" y="0"/>
                    <a:pt x="3123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958246" cy="63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Lösung wäre </a:t>
              </a:r>
            </a:p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wirklich nützlich?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90293" y="4787039"/>
            <a:ext cx="7707413" cy="4778596"/>
          </a:xfrm>
          <a:custGeom>
            <a:avLst/>
            <a:gdLst/>
            <a:ahLst/>
            <a:cxnLst/>
            <a:rect l="l" t="t" r="r" b="b"/>
            <a:pathLst>
              <a:path w="7707413" h="4778596">
                <a:moveTo>
                  <a:pt x="0" y="0"/>
                </a:moveTo>
                <a:lnTo>
                  <a:pt x="7707414" y="0"/>
                </a:lnTo>
                <a:lnTo>
                  <a:pt x="7707414" y="4778596"/>
                </a:lnTo>
                <a:lnTo>
                  <a:pt x="0" y="4778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426392" y="2970582"/>
            <a:ext cx="7435215" cy="1816457"/>
            <a:chOff x="0" y="0"/>
            <a:chExt cx="1958246" cy="4784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8246" cy="478408"/>
            </a:xfrm>
            <a:custGeom>
              <a:avLst/>
              <a:gdLst/>
              <a:ahLst/>
              <a:cxnLst/>
              <a:rect l="l" t="t" r="r" b="b"/>
              <a:pathLst>
                <a:path w="1958246" h="478408">
                  <a:moveTo>
                    <a:pt x="31238" y="0"/>
                  </a:moveTo>
                  <a:lnTo>
                    <a:pt x="1927009" y="0"/>
                  </a:lnTo>
                  <a:cubicBezTo>
                    <a:pt x="1935293" y="0"/>
                    <a:pt x="1943239" y="3291"/>
                    <a:pt x="1949097" y="9149"/>
                  </a:cubicBezTo>
                  <a:cubicBezTo>
                    <a:pt x="1954955" y="15007"/>
                    <a:pt x="1958246" y="22953"/>
                    <a:pt x="1958246" y="31238"/>
                  </a:cubicBezTo>
                  <a:lnTo>
                    <a:pt x="1958246" y="447171"/>
                  </a:lnTo>
                  <a:cubicBezTo>
                    <a:pt x="1958246" y="464423"/>
                    <a:pt x="1944260" y="478408"/>
                    <a:pt x="1927009" y="478408"/>
                  </a:cubicBezTo>
                  <a:lnTo>
                    <a:pt x="31238" y="478408"/>
                  </a:lnTo>
                  <a:cubicBezTo>
                    <a:pt x="13986" y="478408"/>
                    <a:pt x="0" y="464423"/>
                    <a:pt x="0" y="447171"/>
                  </a:cubicBezTo>
                  <a:lnTo>
                    <a:pt x="0" y="31238"/>
                  </a:lnTo>
                  <a:cubicBezTo>
                    <a:pt x="0" y="13986"/>
                    <a:pt x="13986" y="0"/>
                    <a:pt x="3123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958246" cy="5069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Wer würde von dieser Aktion profitieren?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14900" y="1028700"/>
            <a:ext cx="8458200" cy="1809807"/>
            <a:chOff x="0" y="0"/>
            <a:chExt cx="2227674" cy="4766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7674" cy="476657"/>
            </a:xfrm>
            <a:custGeom>
              <a:avLst/>
              <a:gdLst/>
              <a:ahLst/>
              <a:cxnLst/>
              <a:rect l="l" t="t" r="r" b="b"/>
              <a:pathLst>
                <a:path w="2227674" h="476657">
                  <a:moveTo>
                    <a:pt x="27459" y="0"/>
                  </a:moveTo>
                  <a:lnTo>
                    <a:pt x="2200215" y="0"/>
                  </a:lnTo>
                  <a:cubicBezTo>
                    <a:pt x="2207497" y="0"/>
                    <a:pt x="2214482" y="2893"/>
                    <a:pt x="2219631" y="8043"/>
                  </a:cubicBezTo>
                  <a:cubicBezTo>
                    <a:pt x="2224781" y="13192"/>
                    <a:pt x="2227674" y="20177"/>
                    <a:pt x="2227674" y="27459"/>
                  </a:cubicBezTo>
                  <a:lnTo>
                    <a:pt x="2227674" y="449198"/>
                  </a:lnTo>
                  <a:cubicBezTo>
                    <a:pt x="2227674" y="464363"/>
                    <a:pt x="2215380" y="476657"/>
                    <a:pt x="2200215" y="476657"/>
                  </a:cubicBezTo>
                  <a:lnTo>
                    <a:pt x="27459" y="476657"/>
                  </a:lnTo>
                  <a:cubicBezTo>
                    <a:pt x="20177" y="476657"/>
                    <a:pt x="13192" y="473764"/>
                    <a:pt x="8043" y="468614"/>
                  </a:cubicBezTo>
                  <a:cubicBezTo>
                    <a:pt x="2893" y="463465"/>
                    <a:pt x="0" y="456480"/>
                    <a:pt x="0" y="449198"/>
                  </a:cubicBezTo>
                  <a:lnTo>
                    <a:pt x="0" y="27459"/>
                  </a:lnTo>
                  <a:cubicBezTo>
                    <a:pt x="0" y="20177"/>
                    <a:pt x="2893" y="13192"/>
                    <a:pt x="8043" y="8043"/>
                  </a:cubicBezTo>
                  <a:cubicBezTo>
                    <a:pt x="13192" y="2893"/>
                    <a:pt x="20177" y="0"/>
                    <a:pt x="274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27674" cy="505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Hindernisse könnten wir finden?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401349"/>
            <a:ext cx="427482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Gewähltes Recht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Festgestelltes Problem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Vorgeschlagene Aktion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Erwartete Wirkung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Slogan oder Satz der Gruppe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315950" y="4468149"/>
            <a:ext cx="384048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Nutze deine Fantasie und gestalte es so, wie es sich für dich am besten anfühlt.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175832" y="2092714"/>
            <a:ext cx="5936336" cy="6636820"/>
            <a:chOff x="0" y="0"/>
            <a:chExt cx="1563479" cy="174796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3479" cy="1747969"/>
            </a:xfrm>
            <a:custGeom>
              <a:avLst/>
              <a:gdLst/>
              <a:ahLst/>
              <a:cxnLst/>
              <a:rect l="l" t="t" r="r" b="b"/>
              <a:pathLst>
                <a:path w="1563479" h="1747969">
                  <a:moveTo>
                    <a:pt x="39125" y="0"/>
                  </a:moveTo>
                  <a:lnTo>
                    <a:pt x="1524355" y="0"/>
                  </a:lnTo>
                  <a:cubicBezTo>
                    <a:pt x="1545963" y="0"/>
                    <a:pt x="1563479" y="17517"/>
                    <a:pt x="1563479" y="39125"/>
                  </a:cubicBezTo>
                  <a:lnTo>
                    <a:pt x="1563479" y="1708844"/>
                  </a:lnTo>
                  <a:cubicBezTo>
                    <a:pt x="1563479" y="1719221"/>
                    <a:pt x="1559357" y="1729172"/>
                    <a:pt x="1552020" y="1736510"/>
                  </a:cubicBezTo>
                  <a:cubicBezTo>
                    <a:pt x="1544683" y="1743847"/>
                    <a:pt x="1534731" y="1747969"/>
                    <a:pt x="1524355" y="1747969"/>
                  </a:cubicBezTo>
                  <a:lnTo>
                    <a:pt x="39125" y="1747969"/>
                  </a:lnTo>
                  <a:cubicBezTo>
                    <a:pt x="17517" y="1747969"/>
                    <a:pt x="0" y="1730452"/>
                    <a:pt x="0" y="1708844"/>
                  </a:cubicBezTo>
                  <a:lnTo>
                    <a:pt x="0" y="39125"/>
                  </a:lnTo>
                  <a:cubicBezTo>
                    <a:pt x="0" y="17517"/>
                    <a:pt x="17517" y="0"/>
                    <a:pt x="3912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1563479" cy="1890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175832" y="1685700"/>
            <a:ext cx="5936336" cy="1552801"/>
            <a:chOff x="0" y="-107197"/>
            <a:chExt cx="1563479" cy="4089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63479" cy="247043"/>
            </a:xfrm>
            <a:custGeom>
              <a:avLst/>
              <a:gdLst/>
              <a:ahLst/>
              <a:cxnLst/>
              <a:rect l="l" t="t" r="r" b="b"/>
              <a:pathLst>
                <a:path w="1563479" h="247043">
                  <a:moveTo>
                    <a:pt x="39125" y="0"/>
                  </a:moveTo>
                  <a:lnTo>
                    <a:pt x="1524355" y="0"/>
                  </a:lnTo>
                  <a:cubicBezTo>
                    <a:pt x="1545963" y="0"/>
                    <a:pt x="1563479" y="17517"/>
                    <a:pt x="1563479" y="39125"/>
                  </a:cubicBezTo>
                  <a:lnTo>
                    <a:pt x="1563479" y="207919"/>
                  </a:lnTo>
                  <a:cubicBezTo>
                    <a:pt x="1563479" y="229527"/>
                    <a:pt x="1545963" y="247043"/>
                    <a:pt x="1524355" y="247043"/>
                  </a:cubicBezTo>
                  <a:lnTo>
                    <a:pt x="39125" y="247043"/>
                  </a:lnTo>
                  <a:cubicBezTo>
                    <a:pt x="17517" y="247043"/>
                    <a:pt x="0" y="229527"/>
                    <a:pt x="0" y="207919"/>
                  </a:cubicBezTo>
                  <a:lnTo>
                    <a:pt x="0" y="39125"/>
                  </a:lnTo>
                  <a:cubicBezTo>
                    <a:pt x="0" y="17517"/>
                    <a:pt x="17517" y="0"/>
                    <a:pt x="3912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07197"/>
              <a:ext cx="1563479" cy="40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99"/>
                </a:lnSpc>
              </a:pP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Recht,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gehört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zu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werden</a:t>
              </a:r>
              <a:endPara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006590" y="1247289"/>
            <a:ext cx="427482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Wir erstellen ein Plakat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00698" y="3293966"/>
            <a:ext cx="2438502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626"/>
              </a:lnSpc>
            </a:pPr>
            <a:r>
              <a:rPr lang="en-US" sz="1355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Manchmal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: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Entscheidungen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werden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getroffen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ohne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alle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einzubeziehen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Einige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Meinungen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werden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ignoriert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oder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lächerlich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gemacht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Man hat Angst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zu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sprechen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aus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Angst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vor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Spott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oder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Strafen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Immer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sprechen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dieselben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355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Personen</a:t>
            </a:r>
            <a:r>
              <a:rPr lang="en-US" sz="1355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algn="l">
              <a:lnSpc>
                <a:spcPts val="1626"/>
              </a:lnSpc>
            </a:pPr>
            <a:endParaRPr lang="en-US" sz="1355" dirty="0">
              <a:solidFill>
                <a:srgbClr val="000000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303751" y="3309344"/>
            <a:ext cx="2677657" cy="1690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125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Lösungen: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Zuhören, ohne zu unterbrechen, wenn jemand spricht.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Alle Meinungen respektieren, auch wenn wir nicht einverstanden sind.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Redereihen in der Klasse oder in der Gruppe einführen.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Diejenigen ermutigen, die weniger sprechen.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90143" y="6120016"/>
            <a:ext cx="2677657" cy="1690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1252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Erwartete</a:t>
            </a:r>
            <a:r>
              <a:rPr lang="en-US" sz="1252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1252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Wirkung</a:t>
            </a:r>
            <a:r>
              <a:rPr lang="en-US" sz="1252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: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Alle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fühlen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sich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wertgeschätzt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und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respektiert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Das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Zusammenleben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in der Gruppe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verbessert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sich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gibt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mehr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Beteiligung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und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bessere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Ideen.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Vertrauen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und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gegenseitiger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Respekt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1252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wachsen</a:t>
            </a:r>
            <a:r>
              <a:rPr lang="en-US" sz="1252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23877" y="5837032"/>
            <a:ext cx="2677658" cy="1193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„</a:t>
            </a: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Sprechen</a:t>
            </a:r>
            <a:r>
              <a:rPr lang="en-US" sz="1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und </a:t>
            </a: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Zuhören</a:t>
            </a:r>
            <a:r>
              <a:rPr lang="en-US" sz="1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verbindet</a:t>
            </a:r>
            <a:r>
              <a:rPr lang="en-US" sz="1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uns.“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10199" y="696220"/>
            <a:ext cx="746760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daran</a:t>
            </a:r>
            <a:endParaRPr lang="en-US" sz="6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698230" y="1248089"/>
            <a:ext cx="9589770" cy="8039471"/>
            <a:chOff x="0" y="0"/>
            <a:chExt cx="12786360" cy="10719295"/>
          </a:xfrm>
        </p:grpSpPr>
        <p:sp>
          <p:nvSpPr>
            <p:cNvPr id="4" name="Freeform 4" descr="A group of people hugging each other  AI-generated content may be incorrect."/>
            <p:cNvSpPr/>
            <p:nvPr/>
          </p:nvSpPr>
          <p:spPr>
            <a:xfrm>
              <a:off x="0" y="0"/>
              <a:ext cx="12786360" cy="10719308"/>
            </a:xfrm>
            <a:custGeom>
              <a:avLst/>
              <a:gdLst/>
              <a:ahLst/>
              <a:cxnLst/>
              <a:rect l="l" t="t" r="r" b="b"/>
              <a:pathLst>
                <a:path w="12786360" h="10719308">
                  <a:moveTo>
                    <a:pt x="0" y="0"/>
                  </a:moveTo>
                  <a:lnTo>
                    <a:pt x="12786360" y="0"/>
                  </a:lnTo>
                  <a:lnTo>
                    <a:pt x="12786360" y="10719308"/>
                  </a:lnTo>
                  <a:lnTo>
                    <a:pt x="0" y="107193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65910" y="4200525"/>
            <a:ext cx="6277632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Rechte leben in: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Unseren Entscheidungen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wir andere behandeln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wir Gerechtigkeit verteidigen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Du hast die Macht, dafür zu sorgen, dass sie eingehalten werden.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1FC2E0A-0C08-D4BF-531A-BC47A9451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1627</Words>
  <Application>Microsoft Office PowerPoint</Application>
  <PresentationFormat>Custom</PresentationFormat>
  <Paragraphs>298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Poppins</vt:lpstr>
      <vt:lpstr>Calibri</vt:lpstr>
      <vt:lpstr>Poppins Bold</vt:lpstr>
      <vt:lpstr>Aptos Bold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M9_Kinderrechte_Sekundarstufe I</dc:title>
  <cp:lastModifiedBy>Itzel Gn</cp:lastModifiedBy>
  <cp:revision>2</cp:revision>
  <dcterms:created xsi:type="dcterms:W3CDTF">2006-08-16T00:00:00Z</dcterms:created>
  <dcterms:modified xsi:type="dcterms:W3CDTF">2026-04-03T12:48:34Z</dcterms:modified>
  <dc:identifier>DAHDk50zhdI</dc:identifier>
</cp:coreProperties>
</file>