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8288000" cy="10287000"/>
  <p:notesSz cx="6858000" cy="9144000"/>
  <p:embeddedFontLst>
    <p:embeddedFont>
      <p:font typeface="Aptos Bold" panose="020B0604020202020204" charset="0"/>
      <p:regular r:id="rId29"/>
    </p:embeddedFont>
    <p:embeddedFont>
      <p:font typeface="Poppins" panose="00000500000000000000" pitchFamily="2" charset="0"/>
      <p:regular r:id="rId30"/>
    </p:embeddedFont>
    <p:embeddedFont>
      <p:font typeface="Poppins Bold" panose="00000800000000000000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42820" y="3500517"/>
            <a:ext cx="9578340" cy="3285965"/>
            <a:chOff x="0" y="0"/>
            <a:chExt cx="12771120" cy="4381287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2374880" cy="1328931"/>
              <a:chOff x="0" y="0"/>
              <a:chExt cx="12374880" cy="132893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2374880" cy="1328931"/>
              </a:xfrm>
              <a:custGeom>
                <a:avLst/>
                <a:gdLst/>
                <a:ahLst/>
                <a:cxnLst/>
                <a:rect l="l" t="t" r="r" b="b"/>
                <a:pathLst>
                  <a:path w="12374880" h="1328931">
                    <a:moveTo>
                      <a:pt x="0" y="0"/>
                    </a:moveTo>
                    <a:lnTo>
                      <a:pt x="12374880" y="0"/>
                    </a:lnTo>
                    <a:lnTo>
                      <a:pt x="12374880" y="1328931"/>
                    </a:lnTo>
                    <a:lnTo>
                      <a:pt x="0" y="1328931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80520" r="-25615" b="-175321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12374880" cy="1376556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800"/>
                  </a:lnSpc>
                </a:pPr>
                <a:r>
                  <a:rPr lang="en-US" sz="4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Mòdul 7</a:t>
                </a:r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0" y="1281306"/>
              <a:ext cx="12374880" cy="2079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Infants amb progenitors amb malaltia mental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3360" y="3914562"/>
              <a:ext cx="12557760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4"/>
                </a:lnSpc>
              </a:pPr>
              <a:r>
                <a:rPr lang="en-US" sz="2295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Entendre abans de jutjar.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722830" y="9077325"/>
            <a:ext cx="94183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29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Activitats ESO</a:t>
            </a:r>
          </a:p>
        </p:txBody>
      </p:sp>
      <p:sp>
        <p:nvSpPr>
          <p:cNvPr id="9" name="Freeform 9"/>
          <p:cNvSpPr/>
          <p:nvPr/>
        </p:nvSpPr>
        <p:spPr>
          <a:xfrm>
            <a:off x="1142624" y="2194400"/>
            <a:ext cx="7580206" cy="5898201"/>
          </a:xfrm>
          <a:custGeom>
            <a:avLst/>
            <a:gdLst/>
            <a:ahLst/>
            <a:cxnLst/>
            <a:rect l="l" t="t" r="r" b="b"/>
            <a:pathLst>
              <a:path w="7580206" h="5898201">
                <a:moveTo>
                  <a:pt x="0" y="0"/>
                </a:moveTo>
                <a:lnTo>
                  <a:pt x="7580206" y="0"/>
                </a:lnTo>
                <a:lnTo>
                  <a:pt x="7580206" y="5898200"/>
                </a:lnTo>
                <a:lnTo>
                  <a:pt x="0" y="5898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9399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81272" y="6210059"/>
            <a:ext cx="6925455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és una malaltia mental?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15623" y="3973953"/>
            <a:ext cx="165675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1.1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38476" y="5340125"/>
            <a:ext cx="7315200" cy="3621024"/>
          </a:xfrm>
          <a:custGeom>
            <a:avLst/>
            <a:gdLst/>
            <a:ahLst/>
            <a:cxnLst/>
            <a:rect l="l" t="t" r="r" b="b"/>
            <a:pathLst>
              <a:path w="7315200" h="3621024">
                <a:moveTo>
                  <a:pt x="0" y="0"/>
                </a:moveTo>
                <a:lnTo>
                  <a:pt x="7315200" y="0"/>
                </a:lnTo>
                <a:lnTo>
                  <a:pt x="7315200" y="3621024"/>
                </a:lnTo>
                <a:lnTo>
                  <a:pt x="0" y="36210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599020" y="1771650"/>
            <a:ext cx="3410974" cy="2544056"/>
            <a:chOff x="0" y="0"/>
            <a:chExt cx="898363" cy="6700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98363" cy="670019"/>
            </a:xfrm>
            <a:custGeom>
              <a:avLst/>
              <a:gdLst/>
              <a:ahLst/>
              <a:cxnLst/>
              <a:rect l="l" t="t" r="r" b="b"/>
              <a:pathLst>
                <a:path w="898363" h="670019">
                  <a:moveTo>
                    <a:pt x="898363" y="68091"/>
                  </a:moveTo>
                  <a:lnTo>
                    <a:pt x="898363" y="601928"/>
                  </a:lnTo>
                  <a:cubicBezTo>
                    <a:pt x="898363" y="619987"/>
                    <a:pt x="891190" y="637306"/>
                    <a:pt x="878420" y="650075"/>
                  </a:cubicBezTo>
                  <a:cubicBezTo>
                    <a:pt x="865650" y="662845"/>
                    <a:pt x="848331" y="670019"/>
                    <a:pt x="830272" y="670019"/>
                  </a:cubicBezTo>
                  <a:lnTo>
                    <a:pt x="68091" y="670019"/>
                  </a:lnTo>
                  <a:cubicBezTo>
                    <a:pt x="50032" y="670019"/>
                    <a:pt x="32713" y="662845"/>
                    <a:pt x="19943" y="650075"/>
                  </a:cubicBezTo>
                  <a:cubicBezTo>
                    <a:pt x="7174" y="637306"/>
                    <a:pt x="0" y="619987"/>
                    <a:pt x="0" y="601928"/>
                  </a:cubicBezTo>
                  <a:lnTo>
                    <a:pt x="0" y="68091"/>
                  </a:lnTo>
                  <a:cubicBezTo>
                    <a:pt x="0" y="50032"/>
                    <a:pt x="7174" y="32713"/>
                    <a:pt x="19943" y="19943"/>
                  </a:cubicBezTo>
                  <a:cubicBezTo>
                    <a:pt x="32713" y="7174"/>
                    <a:pt x="50032" y="0"/>
                    <a:pt x="68091" y="0"/>
                  </a:cubicBezTo>
                  <a:lnTo>
                    <a:pt x="830272" y="0"/>
                  </a:lnTo>
                  <a:cubicBezTo>
                    <a:pt x="848331" y="0"/>
                    <a:pt x="865650" y="7174"/>
                    <a:pt x="878420" y="19943"/>
                  </a:cubicBezTo>
                  <a:cubicBezTo>
                    <a:pt x="891190" y="32713"/>
                    <a:pt x="898363" y="50032"/>
                    <a:pt x="898363" y="68091"/>
                  </a:cubicBezTo>
                  <a:close/>
                </a:path>
              </a:pathLst>
            </a:custGeom>
            <a:ln w="19050" cap="rnd">
              <a:solidFill>
                <a:srgbClr val="E4829D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98363" cy="68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salut mental forma part de la salut general.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438513" y="1771650"/>
            <a:ext cx="3410974" cy="2544056"/>
            <a:chOff x="0" y="0"/>
            <a:chExt cx="898363" cy="6700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98363" cy="670019"/>
            </a:xfrm>
            <a:custGeom>
              <a:avLst/>
              <a:gdLst/>
              <a:ahLst/>
              <a:cxnLst/>
              <a:rect l="l" t="t" r="r" b="b"/>
              <a:pathLst>
                <a:path w="898363" h="670019">
                  <a:moveTo>
                    <a:pt x="898363" y="68091"/>
                  </a:moveTo>
                  <a:lnTo>
                    <a:pt x="898363" y="601928"/>
                  </a:lnTo>
                  <a:cubicBezTo>
                    <a:pt x="898363" y="619987"/>
                    <a:pt x="891190" y="637306"/>
                    <a:pt x="878420" y="650075"/>
                  </a:cubicBezTo>
                  <a:cubicBezTo>
                    <a:pt x="865650" y="662845"/>
                    <a:pt x="848331" y="670019"/>
                    <a:pt x="830272" y="670019"/>
                  </a:cubicBezTo>
                  <a:lnTo>
                    <a:pt x="68091" y="670019"/>
                  </a:lnTo>
                  <a:cubicBezTo>
                    <a:pt x="50032" y="670019"/>
                    <a:pt x="32713" y="662845"/>
                    <a:pt x="19943" y="650075"/>
                  </a:cubicBezTo>
                  <a:cubicBezTo>
                    <a:pt x="7174" y="637306"/>
                    <a:pt x="0" y="619987"/>
                    <a:pt x="0" y="601928"/>
                  </a:cubicBezTo>
                  <a:lnTo>
                    <a:pt x="0" y="68091"/>
                  </a:lnTo>
                  <a:cubicBezTo>
                    <a:pt x="0" y="50032"/>
                    <a:pt x="7174" y="32713"/>
                    <a:pt x="19943" y="19943"/>
                  </a:cubicBezTo>
                  <a:cubicBezTo>
                    <a:pt x="32713" y="7174"/>
                    <a:pt x="50032" y="0"/>
                    <a:pt x="68091" y="0"/>
                  </a:cubicBezTo>
                  <a:lnTo>
                    <a:pt x="830272" y="0"/>
                  </a:lnTo>
                  <a:cubicBezTo>
                    <a:pt x="848331" y="0"/>
                    <a:pt x="865650" y="7174"/>
                    <a:pt x="878420" y="19943"/>
                  </a:cubicBezTo>
                  <a:cubicBezTo>
                    <a:pt x="891190" y="32713"/>
                    <a:pt x="898363" y="50032"/>
                    <a:pt x="898363" y="68091"/>
                  </a:cubicBezTo>
                  <a:close/>
                </a:path>
              </a:pathLst>
            </a:custGeom>
            <a:ln w="19050" cap="rnd">
              <a:solidFill>
                <a:srgbClr val="FFED4C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98363" cy="68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Totes les persones tenim pensaments, emocions i estats d’ànim.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78006" y="1771650"/>
            <a:ext cx="3410974" cy="2544056"/>
            <a:chOff x="0" y="0"/>
            <a:chExt cx="898363" cy="6700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98363" cy="670019"/>
            </a:xfrm>
            <a:custGeom>
              <a:avLst/>
              <a:gdLst/>
              <a:ahLst/>
              <a:cxnLst/>
              <a:rect l="l" t="t" r="r" b="b"/>
              <a:pathLst>
                <a:path w="898363" h="670019">
                  <a:moveTo>
                    <a:pt x="898363" y="68091"/>
                  </a:moveTo>
                  <a:lnTo>
                    <a:pt x="898363" y="601928"/>
                  </a:lnTo>
                  <a:cubicBezTo>
                    <a:pt x="898363" y="619987"/>
                    <a:pt x="891190" y="637306"/>
                    <a:pt x="878420" y="650075"/>
                  </a:cubicBezTo>
                  <a:cubicBezTo>
                    <a:pt x="865650" y="662845"/>
                    <a:pt x="848331" y="670019"/>
                    <a:pt x="830272" y="670019"/>
                  </a:cubicBezTo>
                  <a:lnTo>
                    <a:pt x="68091" y="670019"/>
                  </a:lnTo>
                  <a:cubicBezTo>
                    <a:pt x="50032" y="670019"/>
                    <a:pt x="32713" y="662845"/>
                    <a:pt x="19943" y="650075"/>
                  </a:cubicBezTo>
                  <a:cubicBezTo>
                    <a:pt x="7174" y="637306"/>
                    <a:pt x="0" y="619987"/>
                    <a:pt x="0" y="601928"/>
                  </a:cubicBezTo>
                  <a:lnTo>
                    <a:pt x="0" y="68091"/>
                  </a:lnTo>
                  <a:cubicBezTo>
                    <a:pt x="0" y="50032"/>
                    <a:pt x="7174" y="32713"/>
                    <a:pt x="19943" y="19943"/>
                  </a:cubicBezTo>
                  <a:cubicBezTo>
                    <a:pt x="32713" y="7174"/>
                    <a:pt x="50032" y="0"/>
                    <a:pt x="68091" y="0"/>
                  </a:cubicBezTo>
                  <a:lnTo>
                    <a:pt x="830272" y="0"/>
                  </a:lnTo>
                  <a:cubicBezTo>
                    <a:pt x="848331" y="0"/>
                    <a:pt x="865650" y="7174"/>
                    <a:pt x="878420" y="19943"/>
                  </a:cubicBezTo>
                  <a:cubicBezTo>
                    <a:pt x="891190" y="32713"/>
                    <a:pt x="898363" y="50032"/>
                    <a:pt x="898363" y="68091"/>
                  </a:cubicBezTo>
                  <a:close/>
                </a:path>
              </a:pathLst>
            </a:custGeom>
            <a:ln w="19050" cap="rnd">
              <a:solidFill>
                <a:srgbClr val="51B264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898363" cy="68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Aquests poden canviar al llarg del temps.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278006" y="5878609"/>
            <a:ext cx="3410974" cy="2544056"/>
            <a:chOff x="0" y="0"/>
            <a:chExt cx="898363" cy="67001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98363" cy="670019"/>
            </a:xfrm>
            <a:custGeom>
              <a:avLst/>
              <a:gdLst/>
              <a:ahLst/>
              <a:cxnLst/>
              <a:rect l="l" t="t" r="r" b="b"/>
              <a:pathLst>
                <a:path w="898363" h="670019">
                  <a:moveTo>
                    <a:pt x="898363" y="68091"/>
                  </a:moveTo>
                  <a:lnTo>
                    <a:pt x="898363" y="601928"/>
                  </a:lnTo>
                  <a:cubicBezTo>
                    <a:pt x="898363" y="619987"/>
                    <a:pt x="891190" y="637306"/>
                    <a:pt x="878420" y="650075"/>
                  </a:cubicBezTo>
                  <a:cubicBezTo>
                    <a:pt x="865650" y="662845"/>
                    <a:pt x="848331" y="670019"/>
                    <a:pt x="830272" y="670019"/>
                  </a:cubicBezTo>
                  <a:lnTo>
                    <a:pt x="68091" y="670019"/>
                  </a:lnTo>
                  <a:cubicBezTo>
                    <a:pt x="50032" y="670019"/>
                    <a:pt x="32713" y="662845"/>
                    <a:pt x="19943" y="650075"/>
                  </a:cubicBezTo>
                  <a:cubicBezTo>
                    <a:pt x="7174" y="637306"/>
                    <a:pt x="0" y="619987"/>
                    <a:pt x="0" y="601928"/>
                  </a:cubicBezTo>
                  <a:lnTo>
                    <a:pt x="0" y="68091"/>
                  </a:lnTo>
                  <a:cubicBezTo>
                    <a:pt x="0" y="50032"/>
                    <a:pt x="7174" y="32713"/>
                    <a:pt x="19943" y="19943"/>
                  </a:cubicBezTo>
                  <a:cubicBezTo>
                    <a:pt x="32713" y="7174"/>
                    <a:pt x="50032" y="0"/>
                    <a:pt x="68091" y="0"/>
                  </a:cubicBezTo>
                  <a:lnTo>
                    <a:pt x="830272" y="0"/>
                  </a:lnTo>
                  <a:cubicBezTo>
                    <a:pt x="848331" y="0"/>
                    <a:pt x="865650" y="7174"/>
                    <a:pt x="878420" y="19943"/>
                  </a:cubicBezTo>
                  <a:cubicBezTo>
                    <a:pt x="891190" y="32713"/>
                    <a:pt x="898363" y="50032"/>
                    <a:pt x="898363" y="68091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898363" cy="68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¿Quines coses poden afectar el nostre estat d’ànim?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144000" y="1028700"/>
            <a:ext cx="19050" cy="82296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2565420" y="5670876"/>
            <a:ext cx="4931078" cy="7174848"/>
          </a:xfrm>
          <a:custGeom>
            <a:avLst/>
            <a:gdLst/>
            <a:ahLst/>
            <a:cxnLst/>
            <a:rect l="l" t="t" r="r" b="b"/>
            <a:pathLst>
              <a:path w="4931078" h="7174848">
                <a:moveTo>
                  <a:pt x="0" y="0"/>
                </a:moveTo>
                <a:lnTo>
                  <a:pt x="4931078" y="0"/>
                </a:lnTo>
                <a:lnTo>
                  <a:pt x="4931078" y="7174848"/>
                </a:lnTo>
                <a:lnTo>
                  <a:pt x="0" y="7174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3200441" y="1376443"/>
            <a:ext cx="258850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Malestar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puntual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360199" y="2387465"/>
            <a:ext cx="4205288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Dura poc temps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Té una causa concreta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Millora amb descans o suport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0934750" y="1331159"/>
            <a:ext cx="5651572" cy="9089514"/>
            <a:chOff x="0" y="0"/>
            <a:chExt cx="7535430" cy="12119352"/>
          </a:xfrm>
        </p:grpSpPr>
        <p:sp>
          <p:nvSpPr>
            <p:cNvPr id="7" name="Freeform 7"/>
            <p:cNvSpPr/>
            <p:nvPr/>
          </p:nvSpPr>
          <p:spPr>
            <a:xfrm>
              <a:off x="164871" y="5325037"/>
              <a:ext cx="7370559" cy="6794315"/>
            </a:xfrm>
            <a:custGeom>
              <a:avLst/>
              <a:gdLst/>
              <a:ahLst/>
              <a:cxnLst/>
              <a:rect l="l" t="t" r="r" b="b"/>
              <a:pathLst>
                <a:path w="7370559" h="6794315">
                  <a:moveTo>
                    <a:pt x="0" y="0"/>
                  </a:moveTo>
                  <a:lnTo>
                    <a:pt x="7370559" y="0"/>
                  </a:lnTo>
                  <a:lnTo>
                    <a:pt x="7370559" y="6794315"/>
                  </a:lnTo>
                  <a:lnTo>
                    <a:pt x="0" y="67943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111144" y="-28575"/>
              <a:ext cx="347801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Malaltia mental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417933"/>
              <a:ext cx="7535430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Dura més temps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Afecta diverses àrees de la vida</a:t>
              </a:r>
            </a:p>
            <a:p>
              <a:pPr marL="431801" lvl="1" indent="-215900" algn="l">
                <a:lnSpc>
                  <a:spcPts val="24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Necessita tractament professional</a:t>
              </a:r>
            </a:p>
            <a:p>
              <a:pPr algn="l">
                <a:lnSpc>
                  <a:spcPts val="2400"/>
                </a:lnSpc>
                <a:spcBef>
                  <a:spcPct val="0"/>
                </a:spcBef>
              </a:pPr>
              <a:endPara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144000" y="1028700"/>
            <a:ext cx="19050" cy="82296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2565420" y="5670876"/>
            <a:ext cx="4931078" cy="7174848"/>
          </a:xfrm>
          <a:custGeom>
            <a:avLst/>
            <a:gdLst/>
            <a:ahLst/>
            <a:cxnLst/>
            <a:rect l="l" t="t" r="r" b="b"/>
            <a:pathLst>
              <a:path w="4931078" h="7174848">
                <a:moveTo>
                  <a:pt x="0" y="0"/>
                </a:moveTo>
                <a:lnTo>
                  <a:pt x="4931078" y="0"/>
                </a:lnTo>
                <a:lnTo>
                  <a:pt x="4931078" y="7174848"/>
                </a:lnTo>
                <a:lnTo>
                  <a:pt x="0" y="7174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0810875" y="7347718"/>
            <a:ext cx="5775447" cy="1608134"/>
            <a:chOff x="0" y="0"/>
            <a:chExt cx="1521105" cy="4235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1105" cy="423541"/>
            </a:xfrm>
            <a:custGeom>
              <a:avLst/>
              <a:gdLst/>
              <a:ahLst/>
              <a:cxnLst/>
              <a:rect l="l" t="t" r="r" b="b"/>
              <a:pathLst>
                <a:path w="1521105" h="423541">
                  <a:moveTo>
                    <a:pt x="40215" y="0"/>
                  </a:moveTo>
                  <a:lnTo>
                    <a:pt x="1480891" y="0"/>
                  </a:lnTo>
                  <a:cubicBezTo>
                    <a:pt x="1491556" y="0"/>
                    <a:pt x="1501785" y="4237"/>
                    <a:pt x="1509327" y="11779"/>
                  </a:cubicBezTo>
                  <a:cubicBezTo>
                    <a:pt x="1516869" y="19320"/>
                    <a:pt x="1521105" y="29549"/>
                    <a:pt x="1521105" y="40215"/>
                  </a:cubicBezTo>
                  <a:lnTo>
                    <a:pt x="1521105" y="383327"/>
                  </a:lnTo>
                  <a:cubicBezTo>
                    <a:pt x="1521105" y="405537"/>
                    <a:pt x="1503101" y="423541"/>
                    <a:pt x="1480891" y="423541"/>
                  </a:cubicBezTo>
                  <a:lnTo>
                    <a:pt x="40215" y="423541"/>
                  </a:lnTo>
                  <a:cubicBezTo>
                    <a:pt x="29549" y="423541"/>
                    <a:pt x="19320" y="419304"/>
                    <a:pt x="11779" y="411763"/>
                  </a:cubicBezTo>
                  <a:cubicBezTo>
                    <a:pt x="4237" y="404221"/>
                    <a:pt x="0" y="393992"/>
                    <a:pt x="0" y="383327"/>
                  </a:cubicBezTo>
                  <a:lnTo>
                    <a:pt x="0" y="40215"/>
                  </a:lnTo>
                  <a:cubicBezTo>
                    <a:pt x="0" y="29549"/>
                    <a:pt x="4237" y="19320"/>
                    <a:pt x="11779" y="11779"/>
                  </a:cubicBezTo>
                  <a:cubicBezTo>
                    <a:pt x="19320" y="4237"/>
                    <a:pt x="29549" y="0"/>
                    <a:pt x="4021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521105" cy="45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¿Per què creieu que aquestes idees són importants?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206488" y="1302584"/>
            <a:ext cx="2576408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Malestar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puntual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826452" y="2387465"/>
            <a:ext cx="4205288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Dura poc temps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Té una causa concreta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Millora amb descans o suport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633326" y="1302584"/>
            <a:ext cx="237807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Malaltia mental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34750" y="2387465"/>
            <a:ext cx="5651572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Exemple: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Depressió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934750" y="3606665"/>
            <a:ext cx="5651572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és només estar trist.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Pot afectar l’energia, la concentració i la motivació.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pot tractar amb ajuda professional.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34750" y="531801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és debilitat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34750" y="586613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és falta d’esforç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934750" y="641858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és culpa de la família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10875" y="7347718"/>
            <a:ext cx="5775447" cy="1608134"/>
            <a:chOff x="0" y="0"/>
            <a:chExt cx="1521105" cy="4235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1105" cy="423541"/>
            </a:xfrm>
            <a:custGeom>
              <a:avLst/>
              <a:gdLst/>
              <a:ahLst/>
              <a:cxnLst/>
              <a:rect l="l" t="t" r="r" b="b"/>
              <a:pathLst>
                <a:path w="1521105" h="423541">
                  <a:moveTo>
                    <a:pt x="40215" y="0"/>
                  </a:moveTo>
                  <a:lnTo>
                    <a:pt x="1480891" y="0"/>
                  </a:lnTo>
                  <a:cubicBezTo>
                    <a:pt x="1491556" y="0"/>
                    <a:pt x="1501785" y="4237"/>
                    <a:pt x="1509327" y="11779"/>
                  </a:cubicBezTo>
                  <a:cubicBezTo>
                    <a:pt x="1516869" y="19320"/>
                    <a:pt x="1521105" y="29549"/>
                    <a:pt x="1521105" y="40215"/>
                  </a:cubicBezTo>
                  <a:lnTo>
                    <a:pt x="1521105" y="383327"/>
                  </a:lnTo>
                  <a:cubicBezTo>
                    <a:pt x="1521105" y="405537"/>
                    <a:pt x="1503101" y="423541"/>
                    <a:pt x="1480891" y="423541"/>
                  </a:cubicBezTo>
                  <a:lnTo>
                    <a:pt x="40215" y="423541"/>
                  </a:lnTo>
                  <a:cubicBezTo>
                    <a:pt x="29549" y="423541"/>
                    <a:pt x="19320" y="419304"/>
                    <a:pt x="11779" y="411763"/>
                  </a:cubicBezTo>
                  <a:cubicBezTo>
                    <a:pt x="4237" y="404221"/>
                    <a:pt x="0" y="393992"/>
                    <a:pt x="0" y="383327"/>
                  </a:cubicBezTo>
                  <a:lnTo>
                    <a:pt x="0" y="40215"/>
                  </a:lnTo>
                  <a:cubicBezTo>
                    <a:pt x="0" y="29549"/>
                    <a:pt x="4237" y="19320"/>
                    <a:pt x="11779" y="11779"/>
                  </a:cubicBezTo>
                  <a:cubicBezTo>
                    <a:pt x="19320" y="4237"/>
                    <a:pt x="29549" y="0"/>
                    <a:pt x="4021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521105" cy="45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¿Per què creieu que aquestes idees són importants?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633326" y="1376443"/>
            <a:ext cx="237807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Malaltia mental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934750" y="2387465"/>
            <a:ext cx="5651572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Exemple: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Depressió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34750" y="3606665"/>
            <a:ext cx="5651572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és només estar trist.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Pot afectar l’energia, la concentració i la motivació.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pot tractar amb ajuda professional.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34750" y="531801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és debilitat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34750" y="586613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és falta d’esforç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34750" y="641858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és culpa de la família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792346" y="2344603"/>
            <a:ext cx="5235118" cy="447676"/>
            <a:chOff x="0" y="0"/>
            <a:chExt cx="6980157" cy="596901"/>
          </a:xfrm>
        </p:grpSpPr>
        <p:sp>
          <p:nvSpPr>
            <p:cNvPr id="12" name="TextBox 12"/>
            <p:cNvSpPr txBox="1"/>
            <p:nvPr/>
          </p:nvSpPr>
          <p:spPr>
            <a:xfrm>
              <a:off x="800218" y="66675"/>
              <a:ext cx="617993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Les malalties mentals existeixen.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625952" y="4085363"/>
            <a:ext cx="2716652" cy="447676"/>
            <a:chOff x="0" y="0"/>
            <a:chExt cx="3622202" cy="596901"/>
          </a:xfrm>
        </p:grpSpPr>
        <p:sp>
          <p:nvSpPr>
            <p:cNvPr id="15" name="TextBox 15"/>
            <p:cNvSpPr txBox="1"/>
            <p:nvPr/>
          </p:nvSpPr>
          <p:spPr>
            <a:xfrm>
              <a:off x="1022076" y="66675"/>
              <a:ext cx="2600127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Són freqüents.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625952" y="5826123"/>
            <a:ext cx="2962962" cy="447676"/>
            <a:chOff x="0" y="0"/>
            <a:chExt cx="3950616" cy="596901"/>
          </a:xfrm>
        </p:grpSpPr>
        <p:sp>
          <p:nvSpPr>
            <p:cNvPr id="18" name="TextBox 18"/>
            <p:cNvSpPr txBox="1"/>
            <p:nvPr/>
          </p:nvSpPr>
          <p:spPr>
            <a:xfrm>
              <a:off x="1022076" y="66675"/>
              <a:ext cx="292854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poden tractar.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625952" y="7566883"/>
            <a:ext cx="6189512" cy="447676"/>
            <a:chOff x="0" y="0"/>
            <a:chExt cx="8252683" cy="596901"/>
          </a:xfrm>
        </p:grpSpPr>
        <p:sp>
          <p:nvSpPr>
            <p:cNvPr id="21" name="TextBox 21"/>
            <p:cNvSpPr txBox="1"/>
            <p:nvPr/>
          </p:nvSpPr>
          <p:spPr>
            <a:xfrm>
              <a:off x="1022076" y="66675"/>
              <a:ext cx="7230607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Demanar ajuda és un senyal de fortalesa.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81272" y="6210059"/>
            <a:ext cx="6925455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Mites i realitats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75141" y="3973953"/>
            <a:ext cx="1737717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1.2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38" y="3969834"/>
            <a:ext cx="4793046" cy="5288466"/>
            <a:chOff x="0" y="0"/>
            <a:chExt cx="6390728" cy="7051288"/>
          </a:xfrm>
        </p:grpSpPr>
        <p:sp>
          <p:nvSpPr>
            <p:cNvPr id="3" name="TextBox 3"/>
            <p:cNvSpPr txBox="1"/>
            <p:nvPr/>
          </p:nvSpPr>
          <p:spPr>
            <a:xfrm>
              <a:off x="1336538" y="0"/>
              <a:ext cx="3441541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Aixecar les targetes</a:t>
              </a:r>
            </a:p>
          </p:txBody>
        </p:sp>
        <p:grpSp>
          <p:nvGrpSpPr>
            <p:cNvPr id="4" name="Group 4"/>
            <p:cNvGrpSpPr/>
            <p:nvPr/>
          </p:nvGrpSpPr>
          <p:grpSpPr>
            <a:xfrm rot="992739">
              <a:off x="2898132" y="2831092"/>
              <a:ext cx="3010172" cy="3825736"/>
              <a:chOff x="0" y="0"/>
              <a:chExt cx="594602" cy="75570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594602" cy="755701"/>
              </a:xfrm>
              <a:custGeom>
                <a:avLst/>
                <a:gdLst/>
                <a:ahLst/>
                <a:cxnLst/>
                <a:rect l="l" t="t" r="r" b="b"/>
                <a:pathLst>
                  <a:path w="594602" h="755701">
                    <a:moveTo>
                      <a:pt x="102877" y="0"/>
                    </a:moveTo>
                    <a:lnTo>
                      <a:pt x="491725" y="0"/>
                    </a:lnTo>
                    <a:cubicBezTo>
                      <a:pt x="519010" y="0"/>
                      <a:pt x="545177" y="10839"/>
                      <a:pt x="564470" y="30132"/>
                    </a:cubicBezTo>
                    <a:cubicBezTo>
                      <a:pt x="583763" y="49425"/>
                      <a:pt x="594602" y="75592"/>
                      <a:pt x="594602" y="102877"/>
                    </a:cubicBezTo>
                    <a:lnTo>
                      <a:pt x="594602" y="652824"/>
                    </a:lnTo>
                    <a:cubicBezTo>
                      <a:pt x="594602" y="709641"/>
                      <a:pt x="548542" y="755701"/>
                      <a:pt x="491725" y="755701"/>
                    </a:cubicBezTo>
                    <a:lnTo>
                      <a:pt x="102877" y="755701"/>
                    </a:lnTo>
                    <a:cubicBezTo>
                      <a:pt x="75592" y="755701"/>
                      <a:pt x="49425" y="744862"/>
                      <a:pt x="30132" y="725569"/>
                    </a:cubicBezTo>
                    <a:cubicBezTo>
                      <a:pt x="10839" y="706276"/>
                      <a:pt x="0" y="680109"/>
                      <a:pt x="0" y="652824"/>
                    </a:cubicBezTo>
                    <a:lnTo>
                      <a:pt x="0" y="102877"/>
                    </a:lnTo>
                    <a:cubicBezTo>
                      <a:pt x="0" y="75592"/>
                      <a:pt x="10839" y="49425"/>
                      <a:pt x="30132" y="30132"/>
                    </a:cubicBezTo>
                    <a:cubicBezTo>
                      <a:pt x="49425" y="10839"/>
                      <a:pt x="75592" y="0"/>
                      <a:pt x="102877" y="0"/>
                    </a:cubicBezTo>
                    <a:close/>
                  </a:path>
                </a:pathLst>
              </a:custGeom>
              <a:solidFill>
                <a:srgbClr val="51B264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28575"/>
                <a:ext cx="594602" cy="784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 rot="-1177833">
              <a:off x="555157" y="2831092"/>
              <a:ext cx="3010172" cy="3825736"/>
              <a:chOff x="0" y="0"/>
              <a:chExt cx="594602" cy="755701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594602" cy="755701"/>
              </a:xfrm>
              <a:custGeom>
                <a:avLst/>
                <a:gdLst/>
                <a:ahLst/>
                <a:cxnLst/>
                <a:rect l="l" t="t" r="r" b="b"/>
                <a:pathLst>
                  <a:path w="594602" h="755701">
                    <a:moveTo>
                      <a:pt x="102877" y="0"/>
                    </a:moveTo>
                    <a:lnTo>
                      <a:pt x="491725" y="0"/>
                    </a:lnTo>
                    <a:cubicBezTo>
                      <a:pt x="519010" y="0"/>
                      <a:pt x="545177" y="10839"/>
                      <a:pt x="564470" y="30132"/>
                    </a:cubicBezTo>
                    <a:cubicBezTo>
                      <a:pt x="583763" y="49425"/>
                      <a:pt x="594602" y="75592"/>
                      <a:pt x="594602" y="102877"/>
                    </a:cubicBezTo>
                    <a:lnTo>
                      <a:pt x="594602" y="652824"/>
                    </a:lnTo>
                    <a:cubicBezTo>
                      <a:pt x="594602" y="709641"/>
                      <a:pt x="548542" y="755701"/>
                      <a:pt x="491725" y="755701"/>
                    </a:cubicBezTo>
                    <a:lnTo>
                      <a:pt x="102877" y="755701"/>
                    </a:lnTo>
                    <a:cubicBezTo>
                      <a:pt x="75592" y="755701"/>
                      <a:pt x="49425" y="744862"/>
                      <a:pt x="30132" y="725569"/>
                    </a:cubicBezTo>
                    <a:cubicBezTo>
                      <a:pt x="10839" y="706276"/>
                      <a:pt x="0" y="680109"/>
                      <a:pt x="0" y="652824"/>
                    </a:cubicBezTo>
                    <a:lnTo>
                      <a:pt x="0" y="102877"/>
                    </a:lnTo>
                    <a:cubicBezTo>
                      <a:pt x="0" y="75592"/>
                      <a:pt x="10839" y="49425"/>
                      <a:pt x="30132" y="30132"/>
                    </a:cubicBezTo>
                    <a:cubicBezTo>
                      <a:pt x="49425" y="10839"/>
                      <a:pt x="75592" y="0"/>
                      <a:pt x="102877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594602" cy="784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 rot="-1139279">
              <a:off x="1377217" y="3749722"/>
              <a:ext cx="76406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 rot="950171">
              <a:off x="3927286" y="3749487"/>
              <a:ext cx="154892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Realitat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75490" y="3969834"/>
            <a:ext cx="4995746" cy="7045526"/>
            <a:chOff x="0" y="0"/>
            <a:chExt cx="6660995" cy="9394035"/>
          </a:xfrm>
        </p:grpSpPr>
        <p:sp>
          <p:nvSpPr>
            <p:cNvPr id="13" name="TextBox 13"/>
            <p:cNvSpPr txBox="1"/>
            <p:nvPr/>
          </p:nvSpPr>
          <p:spPr>
            <a:xfrm>
              <a:off x="1625441" y="0"/>
              <a:ext cx="3065145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Aixecar la mà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2733040"/>
              <a:ext cx="6660995" cy="6660995"/>
            </a:xfrm>
            <a:custGeom>
              <a:avLst/>
              <a:gdLst/>
              <a:ahLst/>
              <a:cxnLst/>
              <a:rect l="l" t="t" r="r" b="b"/>
              <a:pathLst>
                <a:path w="6660995" h="6660995">
                  <a:moveTo>
                    <a:pt x="0" y="0"/>
                  </a:moveTo>
                  <a:lnTo>
                    <a:pt x="6660995" y="0"/>
                  </a:lnTo>
                  <a:lnTo>
                    <a:pt x="6660995" y="6660995"/>
                  </a:lnTo>
                  <a:lnTo>
                    <a:pt x="0" y="6660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268641" y="3969834"/>
            <a:ext cx="5179849" cy="6583866"/>
            <a:chOff x="0" y="0"/>
            <a:chExt cx="6906465" cy="8778488"/>
          </a:xfrm>
        </p:grpSpPr>
        <p:sp>
          <p:nvSpPr>
            <p:cNvPr id="16" name="TextBox 16"/>
            <p:cNvSpPr txBox="1"/>
            <p:nvPr/>
          </p:nvSpPr>
          <p:spPr>
            <a:xfrm>
              <a:off x="2532086" y="0"/>
              <a:ext cx="2466844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Utilitzar la veu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3797200"/>
              <a:ext cx="6906465" cy="4981288"/>
            </a:xfrm>
            <a:custGeom>
              <a:avLst/>
              <a:gdLst/>
              <a:ahLst/>
              <a:cxnLst/>
              <a:rect l="l" t="t" r="r" b="b"/>
              <a:pathLst>
                <a:path w="6906465" h="4981288">
                  <a:moveTo>
                    <a:pt x="0" y="0"/>
                  </a:moveTo>
                  <a:lnTo>
                    <a:pt x="6906465" y="0"/>
                  </a:lnTo>
                  <a:lnTo>
                    <a:pt x="6906465" y="4981288"/>
                  </a:lnTo>
                  <a:lnTo>
                    <a:pt x="0" y="49812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324600" y="1038225"/>
            <a:ext cx="5638800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Entendre </a:t>
            </a:r>
            <a:r>
              <a:rPr lang="en-US" sz="3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abans</a:t>
            </a:r>
            <a:r>
              <a:rPr lang="en-US" sz="3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3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jutjar</a:t>
            </a:r>
            <a:endParaRPr lang="en-US" sz="3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995144" y="1920798"/>
            <a:ext cx="629771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Votarem si les següents frases són mite o realitat.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6243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Les malalties mentals</a:t>
              </a:r>
            </a:p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són rares.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03555" y="4397762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4312007" y="2653154"/>
            <a:ext cx="10828961" cy="4293649"/>
            <a:chOff x="0" y="0"/>
            <a:chExt cx="14438615" cy="5724866"/>
          </a:xfrm>
        </p:grpSpPr>
        <p:sp>
          <p:nvSpPr>
            <p:cNvPr id="7" name="TextBox 7"/>
            <p:cNvSpPr txBox="1"/>
            <p:nvPr/>
          </p:nvSpPr>
          <p:spPr>
            <a:xfrm>
              <a:off x="0" y="4976583"/>
              <a:ext cx="1622584" cy="748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5"/>
                </a:lnSpc>
                <a:spcBef>
                  <a:spcPct val="0"/>
                </a:spcBef>
              </a:pPr>
              <a:r>
                <a:rPr lang="en-US" sz="3699" b="1">
                  <a:solidFill>
                    <a:srgbClr val="FF313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962408" y="-66675"/>
              <a:ext cx="6476206" cy="1878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Les malalties mentals són freqüents a tot el món. </a:t>
              </a: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Moltes persones les experimenten en algun moment de la seva vida.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6243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 algú sembla estar</a:t>
              </a:r>
            </a:p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bé, no pot tenir una malaltia mental.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03555" y="4397762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4312007" y="2388312"/>
            <a:ext cx="11386522" cy="5001086"/>
            <a:chOff x="0" y="0"/>
            <a:chExt cx="15182029" cy="6668114"/>
          </a:xfrm>
        </p:grpSpPr>
        <p:sp>
          <p:nvSpPr>
            <p:cNvPr id="7" name="TextBox 7"/>
            <p:cNvSpPr txBox="1"/>
            <p:nvPr/>
          </p:nvSpPr>
          <p:spPr>
            <a:xfrm>
              <a:off x="0" y="5919831"/>
              <a:ext cx="1622584" cy="748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5"/>
                </a:lnSpc>
                <a:spcBef>
                  <a:spcPct val="0"/>
                </a:spcBef>
              </a:pPr>
              <a:r>
                <a:rPr lang="en-US" sz="3699" b="1">
                  <a:solidFill>
                    <a:srgbClr val="FF313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34945" y="-66675"/>
              <a:ext cx="7647084" cy="14018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40"/>
                </a:lnSpc>
              </a:pPr>
              <a:r>
                <a:rPr lang="en-US" sz="2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Moltes malalties mentals no es veuen des de fora.</a:t>
              </a: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 Una persona pot semblar estar bé i estar passant per un moment difícil.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6243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Els fills són responsables</a:t>
              </a:r>
            </a:p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si un pare o </a:t>
              </a:r>
            </a:p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una mare té una</a:t>
              </a:r>
            </a:p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malaltia mental.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03555" y="4397762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4312007" y="2388312"/>
            <a:ext cx="11386522" cy="4563571"/>
            <a:chOff x="0" y="0"/>
            <a:chExt cx="15182029" cy="6084761"/>
          </a:xfrm>
        </p:grpSpPr>
        <p:sp>
          <p:nvSpPr>
            <p:cNvPr id="7" name="TextBox 7"/>
            <p:cNvSpPr txBox="1"/>
            <p:nvPr/>
          </p:nvSpPr>
          <p:spPr>
            <a:xfrm>
              <a:off x="0" y="5336478"/>
              <a:ext cx="1622584" cy="748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5"/>
                </a:lnSpc>
                <a:spcBef>
                  <a:spcPct val="0"/>
                </a:spcBef>
              </a:pPr>
              <a:r>
                <a:rPr lang="en-US" sz="3699" b="1">
                  <a:solidFill>
                    <a:srgbClr val="FF313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34945" y="0"/>
              <a:ext cx="7647084" cy="751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Les malalties mentals no són causades pels fills. </a:t>
              </a:r>
              <a:r>
                <a:rPr lang="en-US" sz="2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Són condicions de salut.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6243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Demanar ajuda és un senyal de debilitat.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03555" y="4397762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4312007" y="2388312"/>
            <a:ext cx="11386522" cy="5006166"/>
            <a:chOff x="0" y="0"/>
            <a:chExt cx="15182029" cy="6674888"/>
          </a:xfrm>
        </p:grpSpPr>
        <p:sp>
          <p:nvSpPr>
            <p:cNvPr id="7" name="TextBox 7"/>
            <p:cNvSpPr txBox="1"/>
            <p:nvPr/>
          </p:nvSpPr>
          <p:spPr>
            <a:xfrm>
              <a:off x="0" y="5926605"/>
              <a:ext cx="1622584" cy="748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5"/>
                </a:lnSpc>
                <a:spcBef>
                  <a:spcPct val="0"/>
                </a:spcBef>
              </a:pPr>
              <a:r>
                <a:rPr lang="en-US" sz="3699" b="1">
                  <a:solidFill>
                    <a:srgbClr val="FF313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34945" y="-66675"/>
              <a:ext cx="7647084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Demanar ajuda és una 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mostra de responsabilitat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 i fortalesa.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6243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Les persones amb depressió o ansietat poden millorar amb ajuda adequada.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03555" y="4397762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3294240" y="2388312"/>
            <a:ext cx="12404289" cy="5006166"/>
            <a:chOff x="0" y="0"/>
            <a:chExt cx="16539052" cy="6674888"/>
          </a:xfrm>
        </p:grpSpPr>
        <p:sp>
          <p:nvSpPr>
            <p:cNvPr id="7" name="TextBox 7"/>
            <p:cNvSpPr txBox="1"/>
            <p:nvPr/>
          </p:nvSpPr>
          <p:spPr>
            <a:xfrm>
              <a:off x="0" y="5926605"/>
              <a:ext cx="4336629" cy="748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5"/>
                </a:lnSpc>
                <a:spcBef>
                  <a:spcPct val="0"/>
                </a:spcBef>
              </a:pPr>
              <a:r>
                <a:rPr lang="en-US" sz="36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VERITAT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891967" y="-66675"/>
              <a:ext cx="7647084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 apoyo y tratamiento adecuado</a:t>
              </a: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, muchas personas mejoran significativamente.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39188" y="2407994"/>
            <a:ext cx="5275139" cy="8229600"/>
          </a:xfrm>
          <a:custGeom>
            <a:avLst/>
            <a:gdLst/>
            <a:ahLst/>
            <a:cxnLst/>
            <a:rect l="l" t="t" r="r" b="b"/>
            <a:pathLst>
              <a:path w="5275139" h="8229600">
                <a:moveTo>
                  <a:pt x="0" y="0"/>
                </a:moveTo>
                <a:lnTo>
                  <a:pt x="5275139" y="0"/>
                </a:lnTo>
                <a:lnTo>
                  <a:pt x="52751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59" t="-585" b="-585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150791" y="2583199"/>
            <a:ext cx="6027234" cy="1970978"/>
            <a:chOff x="0" y="0"/>
            <a:chExt cx="1587420" cy="5191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87420" cy="519105"/>
            </a:xfrm>
            <a:custGeom>
              <a:avLst/>
              <a:gdLst/>
              <a:ahLst/>
              <a:cxnLst/>
              <a:rect l="l" t="t" r="r" b="b"/>
              <a:pathLst>
                <a:path w="1587420" h="519105">
                  <a:moveTo>
                    <a:pt x="38535" y="0"/>
                  </a:moveTo>
                  <a:lnTo>
                    <a:pt x="1548885" y="0"/>
                  </a:lnTo>
                  <a:cubicBezTo>
                    <a:pt x="1570167" y="0"/>
                    <a:pt x="1587420" y="17253"/>
                    <a:pt x="1587420" y="38535"/>
                  </a:cubicBezTo>
                  <a:lnTo>
                    <a:pt x="1587420" y="480571"/>
                  </a:lnTo>
                  <a:cubicBezTo>
                    <a:pt x="1587420" y="501853"/>
                    <a:pt x="1570167" y="519105"/>
                    <a:pt x="1548885" y="519105"/>
                  </a:cubicBezTo>
                  <a:lnTo>
                    <a:pt x="38535" y="519105"/>
                  </a:lnTo>
                  <a:cubicBezTo>
                    <a:pt x="17253" y="519105"/>
                    <a:pt x="0" y="501853"/>
                    <a:pt x="0" y="480571"/>
                  </a:cubicBezTo>
                  <a:lnTo>
                    <a:pt x="0" y="38535"/>
                  </a:lnTo>
                  <a:cubicBezTo>
                    <a:pt x="0" y="17253"/>
                    <a:pt x="17253" y="0"/>
                    <a:pt x="3853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587420" cy="6048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¿Per què existeixen els mites?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305933" y="5341787"/>
            <a:ext cx="5716951" cy="2362014"/>
            <a:chOff x="0" y="0"/>
            <a:chExt cx="7622601" cy="3149352"/>
          </a:xfrm>
        </p:grpSpPr>
        <p:sp>
          <p:nvSpPr>
            <p:cNvPr id="7" name="TextBox 7"/>
            <p:cNvSpPr txBox="1"/>
            <p:nvPr/>
          </p:nvSpPr>
          <p:spPr>
            <a:xfrm>
              <a:off x="1284636" y="19050"/>
              <a:ext cx="5053330" cy="1088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1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Falta d’informació</a:t>
              </a:r>
            </a:p>
            <a:p>
              <a:pPr marL="431801" lvl="1" indent="-215900" algn="l">
                <a:lnSpc>
                  <a:spcPts val="21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Por al que no entenem</a:t>
              </a:r>
            </a:p>
            <a:p>
              <a:pPr marL="431801" lvl="1" indent="-215900" algn="l">
                <a:lnSpc>
                  <a:spcPts val="21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Estigma social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416562"/>
              <a:ext cx="7622601" cy="7327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2000" b="1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Quan entenem millor alguna cosa, deixem de tenir por i reduïm l’estigma.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81272" y="6210059"/>
            <a:ext cx="6925455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Impacte general en adolescents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72909" y="3973953"/>
            <a:ext cx="174218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1.3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6514" y="4760945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29" y="0"/>
                </a:lnTo>
                <a:lnTo>
                  <a:pt x="611982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412755" y="6172200"/>
            <a:ext cx="6162586" cy="2402436"/>
            <a:chOff x="0" y="0"/>
            <a:chExt cx="1623068" cy="6327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23068" cy="632740"/>
            </a:xfrm>
            <a:custGeom>
              <a:avLst/>
              <a:gdLst/>
              <a:ahLst/>
              <a:cxnLst/>
              <a:rect l="l" t="t" r="r" b="b"/>
              <a:pathLst>
                <a:path w="1623068" h="632740">
                  <a:moveTo>
                    <a:pt x="37688" y="0"/>
                  </a:moveTo>
                  <a:lnTo>
                    <a:pt x="1585380" y="0"/>
                  </a:lnTo>
                  <a:cubicBezTo>
                    <a:pt x="1606194" y="0"/>
                    <a:pt x="1623068" y="16874"/>
                    <a:pt x="1623068" y="37688"/>
                  </a:cubicBezTo>
                  <a:lnTo>
                    <a:pt x="1623068" y="595052"/>
                  </a:lnTo>
                  <a:cubicBezTo>
                    <a:pt x="1623068" y="605048"/>
                    <a:pt x="1619097" y="614634"/>
                    <a:pt x="1612029" y="621702"/>
                  </a:cubicBezTo>
                  <a:cubicBezTo>
                    <a:pt x="1604961" y="628770"/>
                    <a:pt x="1595375" y="632740"/>
                    <a:pt x="1585380" y="632740"/>
                  </a:cubicBezTo>
                  <a:lnTo>
                    <a:pt x="37688" y="632740"/>
                  </a:lnTo>
                  <a:cubicBezTo>
                    <a:pt x="16874" y="632740"/>
                    <a:pt x="0" y="615867"/>
                    <a:pt x="0" y="595052"/>
                  </a:cubicBezTo>
                  <a:lnTo>
                    <a:pt x="0" y="37688"/>
                  </a:lnTo>
                  <a:cubicBezTo>
                    <a:pt x="0" y="27693"/>
                    <a:pt x="3971" y="18107"/>
                    <a:pt x="11039" y="11039"/>
                  </a:cubicBezTo>
                  <a:cubicBezTo>
                    <a:pt x="18107" y="3971"/>
                    <a:pt x="27693" y="0"/>
                    <a:pt x="3768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623068" cy="718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¿Quines emocions poden sentir?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09527" y="2089007"/>
            <a:ext cx="5033803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Pensem, en general, com pot afectar a un adolescent conviure amb una persona adulta que té una malaltia mental.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537058" y="2082657"/>
            <a:ext cx="5610617" cy="727075"/>
            <a:chOff x="0" y="0"/>
            <a:chExt cx="7480823" cy="969434"/>
          </a:xfrm>
        </p:grpSpPr>
        <p:sp>
          <p:nvSpPr>
            <p:cNvPr id="8" name="TextBox 8"/>
            <p:cNvSpPr txBox="1"/>
            <p:nvPr/>
          </p:nvSpPr>
          <p:spPr>
            <a:xfrm>
              <a:off x="769085" y="30692"/>
              <a:ext cx="6711737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Preocupació constant per la persona adulta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412755" y="3009110"/>
            <a:ext cx="5734919" cy="447676"/>
            <a:chOff x="0" y="0"/>
            <a:chExt cx="7646559" cy="596901"/>
          </a:xfrm>
        </p:grpSpPr>
        <p:sp>
          <p:nvSpPr>
            <p:cNvPr id="11" name="TextBox 11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Pensar que haurien d’ajudar més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412755" y="3935562"/>
            <a:ext cx="5734919" cy="447676"/>
            <a:chOff x="0" y="0"/>
            <a:chExt cx="7646559" cy="596901"/>
          </a:xfrm>
        </p:grpSpPr>
        <p:sp>
          <p:nvSpPr>
            <p:cNvPr id="14" name="TextBox 14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Sentir-se responsables de la situació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412755" y="4862014"/>
            <a:ext cx="5734919" cy="447676"/>
            <a:chOff x="0" y="0"/>
            <a:chExt cx="7646559" cy="596901"/>
          </a:xfrm>
        </p:grpSpPr>
        <p:sp>
          <p:nvSpPr>
            <p:cNvPr id="17" name="TextBox 17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entendre què està passant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6514" y="4760945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29" y="0"/>
                </a:lnTo>
                <a:lnTo>
                  <a:pt x="611982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412755" y="1633914"/>
            <a:ext cx="6162586" cy="2402436"/>
            <a:chOff x="0" y="0"/>
            <a:chExt cx="1623068" cy="6327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23068" cy="632740"/>
            </a:xfrm>
            <a:custGeom>
              <a:avLst/>
              <a:gdLst/>
              <a:ahLst/>
              <a:cxnLst/>
              <a:rect l="l" t="t" r="r" b="b"/>
              <a:pathLst>
                <a:path w="1623068" h="632740">
                  <a:moveTo>
                    <a:pt x="37688" y="0"/>
                  </a:moveTo>
                  <a:lnTo>
                    <a:pt x="1585380" y="0"/>
                  </a:lnTo>
                  <a:cubicBezTo>
                    <a:pt x="1606194" y="0"/>
                    <a:pt x="1623068" y="16874"/>
                    <a:pt x="1623068" y="37688"/>
                  </a:cubicBezTo>
                  <a:lnTo>
                    <a:pt x="1623068" y="595052"/>
                  </a:lnTo>
                  <a:cubicBezTo>
                    <a:pt x="1623068" y="605048"/>
                    <a:pt x="1619097" y="614634"/>
                    <a:pt x="1612029" y="621702"/>
                  </a:cubicBezTo>
                  <a:cubicBezTo>
                    <a:pt x="1604961" y="628770"/>
                    <a:pt x="1595375" y="632740"/>
                    <a:pt x="1585380" y="632740"/>
                  </a:cubicBezTo>
                  <a:lnTo>
                    <a:pt x="37688" y="632740"/>
                  </a:lnTo>
                  <a:cubicBezTo>
                    <a:pt x="16874" y="632740"/>
                    <a:pt x="0" y="615867"/>
                    <a:pt x="0" y="595052"/>
                  </a:cubicBezTo>
                  <a:lnTo>
                    <a:pt x="0" y="37688"/>
                  </a:lnTo>
                  <a:cubicBezTo>
                    <a:pt x="0" y="27693"/>
                    <a:pt x="3971" y="18107"/>
                    <a:pt x="11039" y="11039"/>
                  </a:cubicBezTo>
                  <a:cubicBezTo>
                    <a:pt x="18107" y="3971"/>
                    <a:pt x="27693" y="0"/>
                    <a:pt x="3768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623068" cy="718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¿Quines emocions poden sentir?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412755" y="7412673"/>
            <a:ext cx="6162586" cy="1845627"/>
            <a:chOff x="0" y="0"/>
            <a:chExt cx="1623068" cy="48609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23068" cy="486091"/>
            </a:xfrm>
            <a:custGeom>
              <a:avLst/>
              <a:gdLst/>
              <a:ahLst/>
              <a:cxnLst/>
              <a:rect l="l" t="t" r="r" b="b"/>
              <a:pathLst>
                <a:path w="1623068" h="486091">
                  <a:moveTo>
                    <a:pt x="37688" y="0"/>
                  </a:moveTo>
                  <a:lnTo>
                    <a:pt x="1585380" y="0"/>
                  </a:lnTo>
                  <a:cubicBezTo>
                    <a:pt x="1606194" y="0"/>
                    <a:pt x="1623068" y="16874"/>
                    <a:pt x="1623068" y="37688"/>
                  </a:cubicBezTo>
                  <a:lnTo>
                    <a:pt x="1623068" y="448403"/>
                  </a:lnTo>
                  <a:cubicBezTo>
                    <a:pt x="1623068" y="458398"/>
                    <a:pt x="1619097" y="467984"/>
                    <a:pt x="1612029" y="475052"/>
                  </a:cubicBezTo>
                  <a:cubicBezTo>
                    <a:pt x="1604961" y="482120"/>
                    <a:pt x="1595375" y="486091"/>
                    <a:pt x="1585380" y="486091"/>
                  </a:cubicBezTo>
                  <a:lnTo>
                    <a:pt x="37688" y="486091"/>
                  </a:lnTo>
                  <a:cubicBezTo>
                    <a:pt x="16874" y="486091"/>
                    <a:pt x="0" y="469217"/>
                    <a:pt x="0" y="448403"/>
                  </a:cubicBezTo>
                  <a:lnTo>
                    <a:pt x="0" y="37688"/>
                  </a:lnTo>
                  <a:cubicBezTo>
                    <a:pt x="0" y="27693"/>
                    <a:pt x="3971" y="18107"/>
                    <a:pt x="11039" y="11039"/>
                  </a:cubicBezTo>
                  <a:cubicBezTo>
                    <a:pt x="18107" y="3971"/>
                    <a:pt x="27693" y="0"/>
                    <a:pt x="37688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623068" cy="571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¿Quines conseqüències poden tenir aquests pensaments?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311519" y="2632831"/>
            <a:ext cx="5033803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 alguna cosa no s’entén bé, és normal que apareguin emocions barrejades.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508922" y="4434684"/>
            <a:ext cx="2258506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Confusió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Culpa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Vergonya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Enfadament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Tristesa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Cansament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6514" y="4760945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29" y="0"/>
                </a:lnTo>
                <a:lnTo>
                  <a:pt x="611982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412755" y="1776692"/>
            <a:ext cx="6162586" cy="1845627"/>
            <a:chOff x="0" y="0"/>
            <a:chExt cx="1623068" cy="4860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23068" cy="486091"/>
            </a:xfrm>
            <a:custGeom>
              <a:avLst/>
              <a:gdLst/>
              <a:ahLst/>
              <a:cxnLst/>
              <a:rect l="l" t="t" r="r" b="b"/>
              <a:pathLst>
                <a:path w="1623068" h="486091">
                  <a:moveTo>
                    <a:pt x="37688" y="0"/>
                  </a:moveTo>
                  <a:lnTo>
                    <a:pt x="1585380" y="0"/>
                  </a:lnTo>
                  <a:cubicBezTo>
                    <a:pt x="1606194" y="0"/>
                    <a:pt x="1623068" y="16874"/>
                    <a:pt x="1623068" y="37688"/>
                  </a:cubicBezTo>
                  <a:lnTo>
                    <a:pt x="1623068" y="448403"/>
                  </a:lnTo>
                  <a:cubicBezTo>
                    <a:pt x="1623068" y="458398"/>
                    <a:pt x="1619097" y="467984"/>
                    <a:pt x="1612029" y="475052"/>
                  </a:cubicBezTo>
                  <a:cubicBezTo>
                    <a:pt x="1604961" y="482120"/>
                    <a:pt x="1595375" y="486091"/>
                    <a:pt x="1585380" y="486091"/>
                  </a:cubicBezTo>
                  <a:lnTo>
                    <a:pt x="37688" y="486091"/>
                  </a:lnTo>
                  <a:cubicBezTo>
                    <a:pt x="16874" y="486091"/>
                    <a:pt x="0" y="469217"/>
                    <a:pt x="0" y="448403"/>
                  </a:cubicBezTo>
                  <a:lnTo>
                    <a:pt x="0" y="37688"/>
                  </a:lnTo>
                  <a:cubicBezTo>
                    <a:pt x="0" y="27693"/>
                    <a:pt x="3971" y="18107"/>
                    <a:pt x="11039" y="11039"/>
                  </a:cubicBezTo>
                  <a:cubicBezTo>
                    <a:pt x="18107" y="3971"/>
                    <a:pt x="27693" y="0"/>
                    <a:pt x="37688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623068" cy="571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¿Quines conseqüències poden tenir aquests sentiments?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11519" y="2632831"/>
            <a:ext cx="5033803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vegades, quan algú vol protegir la seva família, pot intentar assumir més del que li correspon.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365922" y="4434684"/>
            <a:ext cx="4256252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Assumir massa responsabilitats.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Evitar parlar del tema.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Aïllar-se.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Intentar “ser forts” tot el temps.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126" y="1028700"/>
            <a:ext cx="6104279" cy="8789437"/>
          </a:xfrm>
          <a:custGeom>
            <a:avLst/>
            <a:gdLst/>
            <a:ahLst/>
            <a:cxnLst/>
            <a:rect l="l" t="t" r="r" b="b"/>
            <a:pathLst>
              <a:path w="6104279" h="8789437">
                <a:moveTo>
                  <a:pt x="0" y="0"/>
                </a:moveTo>
                <a:lnTo>
                  <a:pt x="6104279" y="0"/>
                </a:lnTo>
                <a:lnTo>
                  <a:pt x="6104279" y="8789437"/>
                </a:lnTo>
                <a:lnTo>
                  <a:pt x="0" y="8789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35" r="-254" b="-1466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537058" y="2159260"/>
            <a:ext cx="5610617" cy="669925"/>
            <a:chOff x="0" y="0"/>
            <a:chExt cx="7480823" cy="893234"/>
          </a:xfrm>
        </p:grpSpPr>
        <p:sp>
          <p:nvSpPr>
            <p:cNvPr id="4" name="TextBox 4"/>
            <p:cNvSpPr txBox="1"/>
            <p:nvPr/>
          </p:nvSpPr>
          <p:spPr>
            <a:xfrm>
              <a:off x="769085" y="-45508"/>
              <a:ext cx="6711737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és responsabilitat de l’adolescent resoldre la situació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412755" y="3772225"/>
            <a:ext cx="5734919" cy="447676"/>
            <a:chOff x="0" y="0"/>
            <a:chExt cx="7646559" cy="596901"/>
          </a:xfrm>
        </p:grpSpPr>
        <p:sp>
          <p:nvSpPr>
            <p:cNvPr id="7" name="TextBox 7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és culpa seva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412755" y="5162940"/>
            <a:ext cx="5734919" cy="447676"/>
            <a:chOff x="0" y="0"/>
            <a:chExt cx="7646559" cy="596901"/>
          </a:xfrm>
        </p:grpSpPr>
        <p:sp>
          <p:nvSpPr>
            <p:cNvPr id="10" name="TextBox 10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Entendre el que passa pot ajudar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825465" y="6738609"/>
            <a:ext cx="503380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informació i el suport fan una gran diferència.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81272" y="6210059"/>
            <a:ext cx="6925455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ajuda? — Xarxa de suport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66559" y="3973953"/>
            <a:ext cx="175488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3002" y="3083573"/>
            <a:ext cx="6061596" cy="2811041"/>
            <a:chOff x="0" y="0"/>
            <a:chExt cx="8082129" cy="3748055"/>
          </a:xfrm>
        </p:grpSpPr>
        <p:sp>
          <p:nvSpPr>
            <p:cNvPr id="3" name="Freeform 3"/>
            <p:cNvSpPr/>
            <p:nvPr/>
          </p:nvSpPr>
          <p:spPr>
            <a:xfrm>
              <a:off x="2669464" y="1004855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0"/>
                  </a:moveTo>
                  <a:lnTo>
                    <a:pt x="2743200" y="0"/>
                  </a:lnTo>
                  <a:lnTo>
                    <a:pt x="2743200" y="2743200"/>
                  </a:lnTo>
                  <a:lnTo>
                    <a:pt x="0" y="274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9085" y="-45508"/>
              <a:ext cx="731304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informació clara redueix la confusió.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886789" y="3083573"/>
            <a:ext cx="6372511" cy="2811041"/>
            <a:chOff x="0" y="0"/>
            <a:chExt cx="8496682" cy="3748055"/>
          </a:xfrm>
        </p:grpSpPr>
        <p:sp>
          <p:nvSpPr>
            <p:cNvPr id="7" name="Freeform 7"/>
            <p:cNvSpPr/>
            <p:nvPr/>
          </p:nvSpPr>
          <p:spPr>
            <a:xfrm>
              <a:off x="3397949" y="1004855"/>
              <a:ext cx="1700784" cy="2743200"/>
            </a:xfrm>
            <a:custGeom>
              <a:avLst/>
              <a:gdLst/>
              <a:ahLst/>
              <a:cxnLst/>
              <a:rect l="l" t="t" r="r" b="b"/>
              <a:pathLst>
                <a:path w="1700784" h="2743200">
                  <a:moveTo>
                    <a:pt x="0" y="0"/>
                  </a:moveTo>
                  <a:lnTo>
                    <a:pt x="1700784" y="0"/>
                  </a:lnTo>
                  <a:lnTo>
                    <a:pt x="1700784" y="2743200"/>
                  </a:lnTo>
                  <a:lnTo>
                    <a:pt x="0" y="274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34822" y="30692"/>
              <a:ext cx="7561860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Una persona adulta de confiança aporta estabilitat.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276540" y="6438124"/>
            <a:ext cx="5734919" cy="2369782"/>
            <a:chOff x="0" y="0"/>
            <a:chExt cx="7646559" cy="3159709"/>
          </a:xfrm>
        </p:grpSpPr>
        <p:sp>
          <p:nvSpPr>
            <p:cNvPr id="11" name="Freeform 11"/>
            <p:cNvSpPr/>
            <p:nvPr/>
          </p:nvSpPr>
          <p:spPr>
            <a:xfrm>
              <a:off x="2692202" y="897554"/>
              <a:ext cx="2262155" cy="2262155"/>
            </a:xfrm>
            <a:custGeom>
              <a:avLst/>
              <a:gdLst/>
              <a:ahLst/>
              <a:cxnLst/>
              <a:rect l="l" t="t" r="r" b="b"/>
              <a:pathLst>
                <a:path w="2262155" h="2262155">
                  <a:moveTo>
                    <a:pt x="0" y="0"/>
                  </a:moveTo>
                  <a:lnTo>
                    <a:pt x="2262155" y="0"/>
                  </a:lnTo>
                  <a:lnTo>
                    <a:pt x="2262155" y="2262155"/>
                  </a:lnTo>
                  <a:lnTo>
                    <a:pt x="0" y="22621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Una xarxa de suport evita l’aïllament.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816082" y="1598443"/>
            <a:ext cx="6655837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 que hem entès el possible impacte, ens centrarem en el que pot ajudar.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816082" y="952500"/>
            <a:ext cx="6655837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Pilars fonamentals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16082" y="1598443"/>
            <a:ext cx="6655837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 que hem entès el possible impacte, ens centrarem en el que pot ajudar.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6082" y="952500"/>
            <a:ext cx="6655837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Pilars fonamentals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957744" y="3083573"/>
            <a:ext cx="6372511" cy="2811041"/>
            <a:chOff x="0" y="0"/>
            <a:chExt cx="8496682" cy="3748055"/>
          </a:xfrm>
        </p:grpSpPr>
        <p:sp>
          <p:nvSpPr>
            <p:cNvPr id="5" name="Freeform 5"/>
            <p:cNvSpPr/>
            <p:nvPr/>
          </p:nvSpPr>
          <p:spPr>
            <a:xfrm>
              <a:off x="3397949" y="1004855"/>
              <a:ext cx="1700784" cy="2743200"/>
            </a:xfrm>
            <a:custGeom>
              <a:avLst/>
              <a:gdLst/>
              <a:ahLst/>
              <a:cxnLst/>
              <a:rect l="l" t="t" r="r" b="b"/>
              <a:pathLst>
                <a:path w="1700784" h="2743200">
                  <a:moveTo>
                    <a:pt x="0" y="0"/>
                  </a:moveTo>
                  <a:lnTo>
                    <a:pt x="1700784" y="0"/>
                  </a:lnTo>
                  <a:lnTo>
                    <a:pt x="1700784" y="2743200"/>
                  </a:lnTo>
                  <a:lnTo>
                    <a:pt x="0" y="274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34822" y="30692"/>
              <a:ext cx="7561860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Una persona adulta de confiança aporta estabilitat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236901" y="6423025"/>
            <a:ext cx="4156031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Exemples: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Mare, pare o un altre familiar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Professor/a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Orientador/a escolar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Entrenador/a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altra persona adulta de confiança</a:t>
            </a:r>
          </a:p>
          <a:p>
            <a:pPr marL="361950" lvl="1" indent="-180975"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92727" y="2392332"/>
            <a:ext cx="4787246" cy="3086100"/>
            <a:chOff x="0" y="0"/>
            <a:chExt cx="1260839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0839" cy="812800"/>
            </a:xfrm>
            <a:custGeom>
              <a:avLst/>
              <a:gdLst/>
              <a:ahLst/>
              <a:cxnLst/>
              <a:rect l="l" t="t" r="r" b="b"/>
              <a:pathLst>
                <a:path w="1260839" h="812800">
                  <a:moveTo>
                    <a:pt x="48516" y="0"/>
                  </a:moveTo>
                  <a:lnTo>
                    <a:pt x="1212323" y="0"/>
                  </a:lnTo>
                  <a:cubicBezTo>
                    <a:pt x="1225190" y="0"/>
                    <a:pt x="1237530" y="5111"/>
                    <a:pt x="1246629" y="14210"/>
                  </a:cubicBezTo>
                  <a:cubicBezTo>
                    <a:pt x="1255727" y="23308"/>
                    <a:pt x="1260839" y="35649"/>
                    <a:pt x="1260839" y="48516"/>
                  </a:cubicBezTo>
                  <a:lnTo>
                    <a:pt x="1260839" y="764284"/>
                  </a:lnTo>
                  <a:cubicBezTo>
                    <a:pt x="1260839" y="777151"/>
                    <a:pt x="1255727" y="789492"/>
                    <a:pt x="1246629" y="798590"/>
                  </a:cubicBezTo>
                  <a:cubicBezTo>
                    <a:pt x="1237530" y="807689"/>
                    <a:pt x="1225190" y="812800"/>
                    <a:pt x="1212323" y="812800"/>
                  </a:cubicBezTo>
                  <a:lnTo>
                    <a:pt x="48516" y="812800"/>
                  </a:lnTo>
                  <a:cubicBezTo>
                    <a:pt x="35649" y="812800"/>
                    <a:pt x="23308" y="807689"/>
                    <a:pt x="14210" y="798590"/>
                  </a:cubicBezTo>
                  <a:cubicBezTo>
                    <a:pt x="5111" y="789492"/>
                    <a:pt x="0" y="777151"/>
                    <a:pt x="0" y="764284"/>
                  </a:cubicBezTo>
                  <a:lnTo>
                    <a:pt x="0" y="48516"/>
                  </a:lnTo>
                  <a:cubicBezTo>
                    <a:pt x="0" y="35649"/>
                    <a:pt x="5111" y="23308"/>
                    <a:pt x="14210" y="14210"/>
                  </a:cubicBezTo>
                  <a:cubicBezTo>
                    <a:pt x="23308" y="5111"/>
                    <a:pt x="35649" y="0"/>
                    <a:pt x="48516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260839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¿Quines estratègies saludables creus que es poden utilitzar?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9679575" y="2043467"/>
            <a:ext cx="6310500" cy="6200066"/>
          </a:xfrm>
          <a:custGeom>
            <a:avLst/>
            <a:gdLst/>
            <a:ahLst/>
            <a:cxnLst/>
            <a:rect l="l" t="t" r="r" b="b"/>
            <a:pathLst>
              <a:path w="6310500" h="6200066">
                <a:moveTo>
                  <a:pt x="0" y="0"/>
                </a:moveTo>
                <a:lnTo>
                  <a:pt x="6310500" y="0"/>
                </a:lnTo>
                <a:lnTo>
                  <a:pt x="6310500" y="6200066"/>
                </a:lnTo>
                <a:lnTo>
                  <a:pt x="0" y="6200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2297925" y="5953974"/>
            <a:ext cx="557685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 quan sigui segur fer-ho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Mantenir rutines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 descansos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Mantenir contacte amb amistats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Buscar ajuda professional quan sigui necessari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79575" y="2043467"/>
            <a:ext cx="6310500" cy="6200066"/>
          </a:xfrm>
          <a:custGeom>
            <a:avLst/>
            <a:gdLst/>
            <a:ahLst/>
            <a:cxnLst/>
            <a:rect l="l" t="t" r="r" b="b"/>
            <a:pathLst>
              <a:path w="6310500" h="6200066">
                <a:moveTo>
                  <a:pt x="0" y="0"/>
                </a:moveTo>
                <a:lnTo>
                  <a:pt x="6310500" y="0"/>
                </a:lnTo>
                <a:lnTo>
                  <a:pt x="6310500" y="6200066"/>
                </a:lnTo>
                <a:lnTo>
                  <a:pt x="0" y="6200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76960" y="1755198"/>
            <a:ext cx="557685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18890" y="7522808"/>
            <a:ext cx="5576850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Buscar suport és una decisió responsable i madura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43193" y="3154238"/>
            <a:ext cx="6511810" cy="447676"/>
            <a:chOff x="0" y="0"/>
            <a:chExt cx="8682413" cy="596901"/>
          </a:xfrm>
        </p:grpSpPr>
        <p:sp>
          <p:nvSpPr>
            <p:cNvPr id="6" name="TextBox 6"/>
            <p:cNvSpPr txBox="1"/>
            <p:nvPr/>
          </p:nvSpPr>
          <p:spPr>
            <a:xfrm>
              <a:off x="769085" y="-45508"/>
              <a:ext cx="7913328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ets responsable d’arreglar els adults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218890" y="4632653"/>
            <a:ext cx="5734919" cy="447676"/>
            <a:chOff x="0" y="0"/>
            <a:chExt cx="7646559" cy="596901"/>
          </a:xfrm>
        </p:grpSpPr>
        <p:sp>
          <p:nvSpPr>
            <p:cNvPr id="9" name="TextBox 9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Pots demanar ajuda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218890" y="6111068"/>
            <a:ext cx="5734919" cy="447676"/>
            <a:chOff x="0" y="0"/>
            <a:chExt cx="7646559" cy="596901"/>
          </a:xfrm>
        </p:grpSpPr>
        <p:sp>
          <p:nvSpPr>
            <p:cNvPr id="12" name="TextBox 12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suport existeix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1277964"/>
            <a:ext cx="15773400" cy="745617"/>
            <a:chOff x="0" y="0"/>
            <a:chExt cx="21031200" cy="9941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994157"/>
            </a:xfrm>
            <a:custGeom>
              <a:avLst/>
              <a:gdLst/>
              <a:ahLst/>
              <a:cxnLst/>
              <a:rect l="l" t="t" r="r" b="b"/>
              <a:pathLst>
                <a:path w="21031200" h="994157">
                  <a:moveTo>
                    <a:pt x="0" y="0"/>
                  </a:moveTo>
                  <a:lnTo>
                    <a:pt x="21031200" y="0"/>
                  </a:lnTo>
                  <a:lnTo>
                    <a:pt x="21031200" y="994157"/>
                  </a:lnTo>
                  <a:lnTo>
                    <a:pt x="0" y="9941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78866" b="-44553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031200" cy="9846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Recordem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2379227" y="2783519"/>
            <a:ext cx="5738557" cy="4719963"/>
          </a:xfrm>
          <a:custGeom>
            <a:avLst/>
            <a:gdLst/>
            <a:ahLst/>
            <a:cxnLst/>
            <a:rect l="l" t="t" r="r" b="b"/>
            <a:pathLst>
              <a:path w="5738557" h="4719963">
                <a:moveTo>
                  <a:pt x="0" y="0"/>
                </a:moveTo>
                <a:lnTo>
                  <a:pt x="5738557" y="0"/>
                </a:lnTo>
                <a:lnTo>
                  <a:pt x="5738557" y="4719962"/>
                </a:lnTo>
                <a:lnTo>
                  <a:pt x="0" y="47199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9842992" y="6480948"/>
            <a:ext cx="6519956" cy="2045067"/>
            <a:chOff x="0" y="0"/>
            <a:chExt cx="1717190" cy="5386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7190" cy="538618"/>
            </a:xfrm>
            <a:custGeom>
              <a:avLst/>
              <a:gdLst/>
              <a:ahLst/>
              <a:cxnLst/>
              <a:rect l="l" t="t" r="r" b="b"/>
              <a:pathLst>
                <a:path w="1717190" h="538618">
                  <a:moveTo>
                    <a:pt x="35623" y="0"/>
                  </a:moveTo>
                  <a:lnTo>
                    <a:pt x="1681567" y="0"/>
                  </a:lnTo>
                  <a:cubicBezTo>
                    <a:pt x="1691015" y="0"/>
                    <a:pt x="1700076" y="3753"/>
                    <a:pt x="1706756" y="10434"/>
                  </a:cubicBezTo>
                  <a:cubicBezTo>
                    <a:pt x="1713437" y="17114"/>
                    <a:pt x="1717190" y="26175"/>
                    <a:pt x="1717190" y="35623"/>
                  </a:cubicBezTo>
                  <a:lnTo>
                    <a:pt x="1717190" y="502996"/>
                  </a:lnTo>
                  <a:cubicBezTo>
                    <a:pt x="1717190" y="512444"/>
                    <a:pt x="1713437" y="521504"/>
                    <a:pt x="1706756" y="528185"/>
                  </a:cubicBezTo>
                  <a:cubicBezTo>
                    <a:pt x="1700076" y="534865"/>
                    <a:pt x="1691015" y="538618"/>
                    <a:pt x="1681567" y="538618"/>
                  </a:cubicBezTo>
                  <a:lnTo>
                    <a:pt x="35623" y="538618"/>
                  </a:lnTo>
                  <a:cubicBezTo>
                    <a:pt x="26175" y="538618"/>
                    <a:pt x="17114" y="534865"/>
                    <a:pt x="10434" y="528185"/>
                  </a:cubicBezTo>
                  <a:cubicBezTo>
                    <a:pt x="3753" y="521504"/>
                    <a:pt x="0" y="512444"/>
                    <a:pt x="0" y="502996"/>
                  </a:cubicBezTo>
                  <a:lnTo>
                    <a:pt x="0" y="35623"/>
                  </a:lnTo>
                  <a:cubicBezTo>
                    <a:pt x="0" y="26175"/>
                    <a:pt x="3753" y="17114"/>
                    <a:pt x="10434" y="10434"/>
                  </a:cubicBezTo>
                  <a:cubicBezTo>
                    <a:pt x="17114" y="3753"/>
                    <a:pt x="26175" y="0"/>
                    <a:pt x="35623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717190" cy="624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¿Per què creus que això és important?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56502" y="2443705"/>
            <a:ext cx="5692936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Les malalties mentals existeixen.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són culpa dels fills.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Els adults poden rebre ajuda.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Demanar suport és una mostra de fortalesa.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56502" y="4605202"/>
            <a:ext cx="5574913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has de resoldre els problemes dels adults. Mai no s’està sol/a. Sempre hi ha algú que pot escoltar.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1277964"/>
            <a:ext cx="15773400" cy="745617"/>
            <a:chOff x="0" y="0"/>
            <a:chExt cx="21031200" cy="9941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994157"/>
            </a:xfrm>
            <a:custGeom>
              <a:avLst/>
              <a:gdLst/>
              <a:ahLst/>
              <a:cxnLst/>
              <a:rect l="l" t="t" r="r" b="b"/>
              <a:pathLst>
                <a:path w="21031200" h="994157">
                  <a:moveTo>
                    <a:pt x="0" y="0"/>
                  </a:moveTo>
                  <a:lnTo>
                    <a:pt x="21031200" y="0"/>
                  </a:lnTo>
                  <a:lnTo>
                    <a:pt x="21031200" y="994157"/>
                  </a:lnTo>
                  <a:lnTo>
                    <a:pt x="0" y="9941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78866" b="-44553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031200" cy="9846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Recordem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2379227" y="2783519"/>
            <a:ext cx="5738557" cy="4719963"/>
          </a:xfrm>
          <a:custGeom>
            <a:avLst/>
            <a:gdLst/>
            <a:ahLst/>
            <a:cxnLst/>
            <a:rect l="l" t="t" r="r" b="b"/>
            <a:pathLst>
              <a:path w="5738557" h="4719963">
                <a:moveTo>
                  <a:pt x="0" y="0"/>
                </a:moveTo>
                <a:lnTo>
                  <a:pt x="5738557" y="0"/>
                </a:lnTo>
                <a:lnTo>
                  <a:pt x="5738557" y="4719962"/>
                </a:lnTo>
                <a:lnTo>
                  <a:pt x="0" y="47199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9842992" y="2593193"/>
            <a:ext cx="6519956" cy="2045067"/>
            <a:chOff x="0" y="0"/>
            <a:chExt cx="1717190" cy="5386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7190" cy="538618"/>
            </a:xfrm>
            <a:custGeom>
              <a:avLst/>
              <a:gdLst/>
              <a:ahLst/>
              <a:cxnLst/>
              <a:rect l="l" t="t" r="r" b="b"/>
              <a:pathLst>
                <a:path w="1717190" h="538618">
                  <a:moveTo>
                    <a:pt x="35623" y="0"/>
                  </a:moveTo>
                  <a:lnTo>
                    <a:pt x="1681567" y="0"/>
                  </a:lnTo>
                  <a:cubicBezTo>
                    <a:pt x="1691015" y="0"/>
                    <a:pt x="1700076" y="3753"/>
                    <a:pt x="1706756" y="10434"/>
                  </a:cubicBezTo>
                  <a:cubicBezTo>
                    <a:pt x="1713437" y="17114"/>
                    <a:pt x="1717190" y="26175"/>
                    <a:pt x="1717190" y="35623"/>
                  </a:cubicBezTo>
                  <a:lnTo>
                    <a:pt x="1717190" y="502996"/>
                  </a:lnTo>
                  <a:cubicBezTo>
                    <a:pt x="1717190" y="512444"/>
                    <a:pt x="1713437" y="521504"/>
                    <a:pt x="1706756" y="528185"/>
                  </a:cubicBezTo>
                  <a:cubicBezTo>
                    <a:pt x="1700076" y="534865"/>
                    <a:pt x="1691015" y="538618"/>
                    <a:pt x="1681567" y="538618"/>
                  </a:cubicBezTo>
                  <a:lnTo>
                    <a:pt x="35623" y="538618"/>
                  </a:lnTo>
                  <a:cubicBezTo>
                    <a:pt x="26175" y="538618"/>
                    <a:pt x="17114" y="534865"/>
                    <a:pt x="10434" y="528185"/>
                  </a:cubicBezTo>
                  <a:cubicBezTo>
                    <a:pt x="3753" y="521504"/>
                    <a:pt x="0" y="512444"/>
                    <a:pt x="0" y="502996"/>
                  </a:cubicBezTo>
                  <a:lnTo>
                    <a:pt x="0" y="35623"/>
                  </a:lnTo>
                  <a:cubicBezTo>
                    <a:pt x="0" y="26175"/>
                    <a:pt x="3753" y="17114"/>
                    <a:pt x="10434" y="10434"/>
                  </a:cubicBezTo>
                  <a:cubicBezTo>
                    <a:pt x="17114" y="3753"/>
                    <a:pt x="26175" y="0"/>
                    <a:pt x="35623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717190" cy="624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¿Per què creus que això és important?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881776" y="5365880"/>
            <a:ext cx="4442387" cy="3752461"/>
            <a:chOff x="0" y="0"/>
            <a:chExt cx="5923183" cy="5003282"/>
          </a:xfrm>
        </p:grpSpPr>
        <p:sp>
          <p:nvSpPr>
            <p:cNvPr id="10" name="Freeform 10"/>
            <p:cNvSpPr/>
            <p:nvPr/>
          </p:nvSpPr>
          <p:spPr>
            <a:xfrm>
              <a:off x="1045344" y="1269793"/>
              <a:ext cx="3832495" cy="3733489"/>
            </a:xfrm>
            <a:custGeom>
              <a:avLst/>
              <a:gdLst/>
              <a:ahLst/>
              <a:cxnLst/>
              <a:rect l="l" t="t" r="r" b="b"/>
              <a:pathLst>
                <a:path w="3832495" h="3733489">
                  <a:moveTo>
                    <a:pt x="0" y="0"/>
                  </a:moveTo>
                  <a:lnTo>
                    <a:pt x="3832495" y="0"/>
                  </a:lnTo>
                  <a:lnTo>
                    <a:pt x="3832495" y="3733489"/>
                  </a:lnTo>
                  <a:lnTo>
                    <a:pt x="0" y="37334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5923183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 tens alguna pregunta, la pots escriure sense posar el teu nom.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4CCA0F-E587-3849-C159-6370EF302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846</Words>
  <Application>Microsoft Office PowerPoint</Application>
  <PresentationFormat>Custom</PresentationFormat>
  <Paragraphs>166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Calibri</vt:lpstr>
      <vt:lpstr>Aptos Bold</vt:lpstr>
      <vt:lpstr>Arial</vt:lpstr>
      <vt:lpstr>Aptos</vt:lpstr>
      <vt:lpstr>Poppins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MOD7_Infants amb progenitors amb malalties_ESO</dc:title>
  <cp:lastModifiedBy>Itzel Gn</cp:lastModifiedBy>
  <cp:revision>2</cp:revision>
  <dcterms:created xsi:type="dcterms:W3CDTF">2006-08-16T00:00:00Z</dcterms:created>
  <dcterms:modified xsi:type="dcterms:W3CDTF">2026-05-06T16:03:22Z</dcterms:modified>
  <dc:identifier>DAHDHrZhJ_8</dc:identifier>
</cp:coreProperties>
</file>