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8288000" cy="10287000"/>
  <p:notesSz cx="6858000" cy="9144000"/>
  <p:embeddedFontLst>
    <p:embeddedFont>
      <p:font typeface="Poppins" panose="00000500000000000000" pitchFamily="2" charset="0"/>
      <p:regular r:id="rId32"/>
      <p:bold r:id="rId33"/>
    </p:embeddedFont>
    <p:embeddedFont>
      <p:font typeface="Poppins Bold" panose="00000800000000000000"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26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42820" y="3500517"/>
            <a:ext cx="9578340" cy="3285965"/>
            <a:chOff x="0" y="0"/>
            <a:chExt cx="12771120" cy="4381287"/>
          </a:xfrm>
        </p:grpSpPr>
        <p:grpSp>
          <p:nvGrpSpPr>
            <p:cNvPr id="3" name="Group 3"/>
            <p:cNvGrpSpPr/>
            <p:nvPr/>
          </p:nvGrpSpPr>
          <p:grpSpPr>
            <a:xfrm>
              <a:off x="0" y="0"/>
              <a:ext cx="12374880" cy="1328931"/>
              <a:chOff x="0" y="0"/>
              <a:chExt cx="12374880" cy="1328931"/>
            </a:xfrm>
          </p:grpSpPr>
          <p:sp>
            <p:nvSpPr>
              <p:cNvPr id="4" name="Freeform 4"/>
              <p:cNvSpPr/>
              <p:nvPr/>
            </p:nvSpPr>
            <p:spPr>
              <a:xfrm>
                <a:off x="0" y="0"/>
                <a:ext cx="12374880" cy="1328931"/>
              </a:xfrm>
              <a:custGeom>
                <a:avLst/>
                <a:gdLst/>
                <a:ahLst/>
                <a:cxnLst/>
                <a:rect l="l" t="t" r="r" b="b"/>
                <a:pathLst>
                  <a:path w="12374880" h="1328931">
                    <a:moveTo>
                      <a:pt x="0" y="0"/>
                    </a:moveTo>
                    <a:lnTo>
                      <a:pt x="12374880" y="0"/>
                    </a:lnTo>
                    <a:lnTo>
                      <a:pt x="12374880" y="1328931"/>
                    </a:lnTo>
                    <a:lnTo>
                      <a:pt x="0" y="1328931"/>
                    </a:lnTo>
                    <a:close/>
                  </a:path>
                </a:pathLst>
              </a:custGeom>
              <a:blipFill>
                <a:blip r:embed="rId2">
                  <a:alphaModFix amt="0"/>
                </a:blip>
                <a:stretch>
                  <a:fillRect t="-180520" r="-25615" b="-175321"/>
                </a:stretch>
              </a:blipFill>
            </p:spPr>
            <p:txBody>
              <a:bodyPr/>
              <a:lstStyle/>
              <a:p>
                <a:endParaRPr lang="es-ES"/>
              </a:p>
            </p:txBody>
          </p:sp>
          <p:sp>
            <p:nvSpPr>
              <p:cNvPr id="5" name="TextBox 5"/>
              <p:cNvSpPr txBox="1"/>
              <p:nvPr/>
            </p:nvSpPr>
            <p:spPr>
              <a:xfrm>
                <a:off x="0" y="-47625"/>
                <a:ext cx="12374880" cy="1376556"/>
              </a:xfrm>
              <a:prstGeom prst="rect">
                <a:avLst/>
              </a:prstGeom>
            </p:spPr>
            <p:txBody>
              <a:bodyPr lIns="0" tIns="0" rIns="0" bIns="0" rtlCol="0" anchor="ctr"/>
              <a:lstStyle/>
              <a:p>
                <a:pPr algn="ctr">
                  <a:lnSpc>
                    <a:spcPts val="4800"/>
                  </a:lnSpc>
                </a:pPr>
                <a:r>
                  <a:rPr lang="en-US" sz="4000">
                    <a:solidFill>
                      <a:srgbClr val="000000"/>
                    </a:solidFill>
                    <a:latin typeface="Poppins"/>
                    <a:ea typeface="Poppins"/>
                    <a:cs typeface="Poppins"/>
                    <a:sym typeface="Poppins"/>
                  </a:rPr>
                  <a:t>Modul 7</a:t>
                </a:r>
              </a:p>
            </p:txBody>
          </p:sp>
        </p:grpSp>
        <p:sp>
          <p:nvSpPr>
            <p:cNvPr id="6" name="TextBox 6"/>
            <p:cNvSpPr txBox="1"/>
            <p:nvPr/>
          </p:nvSpPr>
          <p:spPr>
            <a:xfrm>
              <a:off x="0" y="1281305"/>
              <a:ext cx="12374880" cy="1025921"/>
            </a:xfrm>
            <a:prstGeom prst="rect">
              <a:avLst/>
            </a:prstGeom>
          </p:spPr>
          <p:txBody>
            <a:bodyPr lIns="0" tIns="0" rIns="0" bIns="0" rtlCol="0" anchor="t">
              <a:spAutoFit/>
            </a:bodyPr>
            <a:lstStyle/>
            <a:p>
              <a:pPr algn="ctr">
                <a:lnSpc>
                  <a:spcPts val="6000"/>
                </a:lnSpc>
              </a:pPr>
              <a:r>
                <a:rPr lang="en-US" sz="5000" b="1" dirty="0">
                  <a:solidFill>
                    <a:srgbClr val="000000"/>
                  </a:solidFill>
                  <a:latin typeface="Poppins Bold"/>
                  <a:ea typeface="Poppins Bold"/>
                  <a:cs typeface="Poppins Bold"/>
                  <a:sym typeface="Poppins Bold"/>
                </a:rPr>
                <a:t>Junge </a:t>
              </a:r>
              <a:r>
                <a:rPr lang="en-US" sz="5000" b="1" dirty="0" err="1">
                  <a:solidFill>
                    <a:srgbClr val="000000"/>
                  </a:solidFill>
                  <a:latin typeface="Poppins Bold"/>
                  <a:ea typeface="Poppins Bold"/>
                  <a:cs typeface="Poppins Bold"/>
                  <a:sym typeface="Poppins Bold"/>
                </a:rPr>
                <a:t>Pflegekräfte</a:t>
              </a:r>
              <a:endParaRPr lang="en-US" sz="5000" b="1" dirty="0">
                <a:solidFill>
                  <a:srgbClr val="000000"/>
                </a:solidFill>
                <a:latin typeface="Poppins Bold"/>
                <a:ea typeface="Poppins Bold"/>
                <a:cs typeface="Poppins Bold"/>
                <a:sym typeface="Poppins Bold"/>
              </a:endParaRPr>
            </a:p>
          </p:txBody>
        </p:sp>
        <p:sp>
          <p:nvSpPr>
            <p:cNvPr id="7" name="TextBox 7"/>
            <p:cNvSpPr txBox="1"/>
            <p:nvPr/>
          </p:nvSpPr>
          <p:spPr>
            <a:xfrm>
              <a:off x="213360" y="3914562"/>
              <a:ext cx="12557760" cy="466725"/>
            </a:xfrm>
            <a:prstGeom prst="rect">
              <a:avLst/>
            </a:prstGeom>
          </p:spPr>
          <p:txBody>
            <a:bodyPr lIns="0" tIns="0" rIns="0" bIns="0" rtlCol="0" anchor="t">
              <a:spAutoFit/>
            </a:bodyPr>
            <a:lstStyle/>
            <a:p>
              <a:pPr algn="ctr">
                <a:lnSpc>
                  <a:spcPts val="2754"/>
                </a:lnSpc>
              </a:pPr>
              <a:r>
                <a:rPr lang="en-US" sz="2295">
                  <a:solidFill>
                    <a:srgbClr val="000000"/>
                  </a:solidFill>
                  <a:latin typeface="Poppins"/>
                  <a:ea typeface="Poppins"/>
                  <a:cs typeface="Poppins"/>
                  <a:sym typeface="Poppins"/>
                </a:rPr>
                <a:t>Verstehen, bevor man urteilt.</a:t>
              </a:r>
            </a:p>
          </p:txBody>
        </p:sp>
      </p:grpSp>
      <p:sp>
        <p:nvSpPr>
          <p:cNvPr id="8" name="TextBox 8"/>
          <p:cNvSpPr txBox="1"/>
          <p:nvPr/>
        </p:nvSpPr>
        <p:spPr>
          <a:xfrm>
            <a:off x="8802840" y="9077325"/>
            <a:ext cx="9418320" cy="352425"/>
          </a:xfrm>
          <a:prstGeom prst="rect">
            <a:avLst/>
          </a:prstGeom>
        </p:spPr>
        <p:txBody>
          <a:bodyPr lIns="0" tIns="0" rIns="0" bIns="0" rtlCol="0" anchor="t">
            <a:spAutoFit/>
          </a:bodyPr>
          <a:lstStyle/>
          <a:p>
            <a:pPr algn="ctr">
              <a:lnSpc>
                <a:spcPts val="2754"/>
              </a:lnSpc>
            </a:pPr>
            <a:r>
              <a:rPr lang="en-US" sz="2295">
                <a:solidFill>
                  <a:srgbClr val="000000"/>
                </a:solidFill>
                <a:latin typeface="Poppins"/>
                <a:ea typeface="Poppins"/>
                <a:cs typeface="Poppins"/>
                <a:sym typeface="Poppins"/>
              </a:rPr>
              <a:t>Aktivitäten – Grundschule</a:t>
            </a:r>
          </a:p>
        </p:txBody>
      </p:sp>
      <p:sp>
        <p:nvSpPr>
          <p:cNvPr id="9" name="Freeform 9"/>
          <p:cNvSpPr/>
          <p:nvPr/>
        </p:nvSpPr>
        <p:spPr>
          <a:xfrm>
            <a:off x="1127831" y="1185953"/>
            <a:ext cx="8234168" cy="7915094"/>
          </a:xfrm>
          <a:custGeom>
            <a:avLst/>
            <a:gdLst/>
            <a:ahLst/>
            <a:cxnLst/>
            <a:rect l="l" t="t" r="r" b="b"/>
            <a:pathLst>
              <a:path w="8234168" h="7915094">
                <a:moveTo>
                  <a:pt x="0" y="0"/>
                </a:moveTo>
                <a:lnTo>
                  <a:pt x="8234168" y="0"/>
                </a:lnTo>
                <a:lnTo>
                  <a:pt x="8234168" y="7915094"/>
                </a:lnTo>
                <a:lnTo>
                  <a:pt x="0" y="7915094"/>
                </a:lnTo>
                <a:lnTo>
                  <a:pt x="0" y="0"/>
                </a:lnTo>
                <a:close/>
              </a:path>
            </a:pathLst>
          </a:custGeom>
          <a:blipFill>
            <a:blip r:embed="rId3"/>
            <a:stretch>
              <a:fillRect/>
            </a:stretch>
          </a:blipFill>
        </p:spPr>
        <p:txBody>
          <a:bodyPr/>
          <a:lstStyle/>
          <a:p>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3031320"/>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4588082" y="5722449"/>
            <a:ext cx="9111836" cy="1543050"/>
          </a:xfrm>
          <a:prstGeom prst="rect">
            <a:avLst/>
          </a:prstGeom>
        </p:spPr>
        <p:txBody>
          <a:bodyPr lIns="0" tIns="0" rIns="0" bIns="0" rtlCol="0" anchor="t">
            <a:spAutoFit/>
          </a:bodyPr>
          <a:lstStyle/>
          <a:p>
            <a:pPr algn="ctr">
              <a:lnSpc>
                <a:spcPts val="5999"/>
              </a:lnSpc>
            </a:pPr>
            <a:r>
              <a:rPr lang="en-US" sz="4999" b="1">
                <a:solidFill>
                  <a:srgbClr val="000000"/>
                </a:solidFill>
                <a:latin typeface="Poppins Bold"/>
                <a:ea typeface="Poppins Bold"/>
                <a:cs typeface="Poppins Bold"/>
                <a:sym typeface="Poppins Bold"/>
              </a:rPr>
              <a:t>Sichtbare und unsichtbare Erkrankungen</a:t>
            </a:r>
          </a:p>
        </p:txBody>
      </p:sp>
      <p:sp>
        <p:nvSpPr>
          <p:cNvPr id="5" name="TextBox 5"/>
          <p:cNvSpPr txBox="1"/>
          <p:nvPr/>
        </p:nvSpPr>
        <p:spPr>
          <a:xfrm>
            <a:off x="8330208" y="4126353"/>
            <a:ext cx="1627584" cy="3905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Poppins"/>
                <a:ea typeface="Poppins"/>
                <a:cs typeface="Poppins"/>
                <a:sym typeface="Poppins"/>
              </a:rPr>
              <a:t>Aktivität 1.1</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71800" y="1028700"/>
            <a:ext cx="12344400" cy="8229600"/>
          </a:xfrm>
          <a:custGeom>
            <a:avLst/>
            <a:gdLst/>
            <a:ahLst/>
            <a:cxnLst/>
            <a:rect l="l" t="t" r="r" b="b"/>
            <a:pathLst>
              <a:path w="12344400" h="8229600">
                <a:moveTo>
                  <a:pt x="0" y="0"/>
                </a:moveTo>
                <a:lnTo>
                  <a:pt x="12344400" y="0"/>
                </a:lnTo>
                <a:lnTo>
                  <a:pt x="12344400" y="8229600"/>
                </a:lnTo>
                <a:lnTo>
                  <a:pt x="0" y="8229600"/>
                </a:lnTo>
                <a:lnTo>
                  <a:pt x="0" y="0"/>
                </a:lnTo>
                <a:close/>
              </a:path>
            </a:pathLst>
          </a:custGeom>
          <a:blipFill>
            <a:blip r:embed="rId2"/>
            <a:stretch>
              <a:fillRect/>
            </a:stretch>
          </a:blipFill>
        </p:spPr>
        <p:txBody>
          <a:bodyPr/>
          <a:lstStyle/>
          <a:p>
            <a:endParaRPr lang="es-ES"/>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42117" y="1028700"/>
            <a:ext cx="5486400" cy="8229600"/>
          </a:xfrm>
          <a:custGeom>
            <a:avLst/>
            <a:gdLst/>
            <a:ahLst/>
            <a:cxnLst/>
            <a:rect l="l" t="t" r="r" b="b"/>
            <a:pathLst>
              <a:path w="5486400" h="8229600">
                <a:moveTo>
                  <a:pt x="0" y="0"/>
                </a:moveTo>
                <a:lnTo>
                  <a:pt x="5486400" y="0"/>
                </a:lnTo>
                <a:lnTo>
                  <a:pt x="5486400" y="8229600"/>
                </a:lnTo>
                <a:lnTo>
                  <a:pt x="0" y="8229600"/>
                </a:lnTo>
                <a:lnTo>
                  <a:pt x="0" y="0"/>
                </a:lnTo>
                <a:close/>
              </a:path>
            </a:pathLst>
          </a:custGeom>
          <a:blipFill>
            <a:blip r:embed="rId2"/>
            <a:stretch>
              <a:fillRect/>
            </a:stretch>
          </a:blipFill>
        </p:spPr>
        <p:txBody>
          <a:bodyPr/>
          <a:lstStyle/>
          <a:p>
            <a:endParaRPr lang="es-ES"/>
          </a:p>
        </p:txBody>
      </p:sp>
      <p:sp>
        <p:nvSpPr>
          <p:cNvPr id="3" name="Freeform 3"/>
          <p:cNvSpPr/>
          <p:nvPr/>
        </p:nvSpPr>
        <p:spPr>
          <a:xfrm>
            <a:off x="10105151" y="1028700"/>
            <a:ext cx="5493258" cy="8229600"/>
          </a:xfrm>
          <a:custGeom>
            <a:avLst/>
            <a:gdLst/>
            <a:ahLst/>
            <a:cxnLst/>
            <a:rect l="l" t="t" r="r" b="b"/>
            <a:pathLst>
              <a:path w="5493258" h="8229600">
                <a:moveTo>
                  <a:pt x="0" y="0"/>
                </a:moveTo>
                <a:lnTo>
                  <a:pt x="5493258" y="0"/>
                </a:lnTo>
                <a:lnTo>
                  <a:pt x="5493258" y="8229600"/>
                </a:lnTo>
                <a:lnTo>
                  <a:pt x="0" y="8229600"/>
                </a:lnTo>
                <a:lnTo>
                  <a:pt x="0" y="0"/>
                </a:lnTo>
                <a:close/>
              </a:path>
            </a:pathLst>
          </a:custGeom>
          <a:blipFill>
            <a:blip r:embed="rId3"/>
            <a:stretch>
              <a:fillRect/>
            </a:stretch>
          </a:blipFill>
        </p:spPr>
        <p:txBody>
          <a:bodyPr/>
          <a:lstStyle/>
          <a:p>
            <a:endParaRPr lang="es-ES"/>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4196" y="1028700"/>
            <a:ext cx="5491388" cy="8229600"/>
          </a:xfrm>
          <a:custGeom>
            <a:avLst/>
            <a:gdLst/>
            <a:ahLst/>
            <a:cxnLst/>
            <a:rect l="l" t="t" r="r" b="b"/>
            <a:pathLst>
              <a:path w="5491388" h="8229600">
                <a:moveTo>
                  <a:pt x="0" y="0"/>
                </a:moveTo>
                <a:lnTo>
                  <a:pt x="5491388" y="0"/>
                </a:lnTo>
                <a:lnTo>
                  <a:pt x="5491388" y="8229600"/>
                </a:lnTo>
                <a:lnTo>
                  <a:pt x="0" y="8229600"/>
                </a:lnTo>
                <a:lnTo>
                  <a:pt x="0" y="0"/>
                </a:lnTo>
                <a:close/>
              </a:path>
            </a:pathLst>
          </a:custGeom>
          <a:blipFill>
            <a:blip r:embed="rId2"/>
            <a:stretch>
              <a:fillRect/>
            </a:stretch>
          </a:blipFill>
        </p:spPr>
        <p:txBody>
          <a:bodyPr/>
          <a:lstStyle/>
          <a:p>
            <a:endParaRPr lang="es-ES"/>
          </a:p>
        </p:txBody>
      </p:sp>
      <p:sp>
        <p:nvSpPr>
          <p:cNvPr id="3" name="Freeform 3"/>
          <p:cNvSpPr/>
          <p:nvPr/>
        </p:nvSpPr>
        <p:spPr>
          <a:xfrm>
            <a:off x="8041423" y="1028700"/>
            <a:ext cx="9037328" cy="8229600"/>
          </a:xfrm>
          <a:custGeom>
            <a:avLst/>
            <a:gdLst/>
            <a:ahLst/>
            <a:cxnLst/>
            <a:rect l="l" t="t" r="r" b="b"/>
            <a:pathLst>
              <a:path w="9037328" h="8229600">
                <a:moveTo>
                  <a:pt x="0" y="0"/>
                </a:moveTo>
                <a:lnTo>
                  <a:pt x="9037327" y="0"/>
                </a:lnTo>
                <a:lnTo>
                  <a:pt x="9037327" y="8229600"/>
                </a:lnTo>
                <a:lnTo>
                  <a:pt x="0" y="8229600"/>
                </a:lnTo>
                <a:lnTo>
                  <a:pt x="0" y="0"/>
                </a:lnTo>
                <a:close/>
              </a:path>
            </a:pathLst>
          </a:custGeom>
          <a:blipFill>
            <a:blip r:embed="rId3"/>
            <a:stretch>
              <a:fillRect r="-36593"/>
            </a:stretch>
          </a:blipFill>
        </p:spPr>
        <p:txBody>
          <a:bodyPr/>
          <a:lstStyle/>
          <a:p>
            <a:endParaRPr lang="es-ES"/>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4196" y="1028700"/>
            <a:ext cx="5491388" cy="8229600"/>
          </a:xfrm>
          <a:custGeom>
            <a:avLst/>
            <a:gdLst/>
            <a:ahLst/>
            <a:cxnLst/>
            <a:rect l="l" t="t" r="r" b="b"/>
            <a:pathLst>
              <a:path w="5491388" h="8229600">
                <a:moveTo>
                  <a:pt x="0" y="0"/>
                </a:moveTo>
                <a:lnTo>
                  <a:pt x="5491388" y="0"/>
                </a:lnTo>
                <a:lnTo>
                  <a:pt x="5491388" y="8229600"/>
                </a:lnTo>
                <a:lnTo>
                  <a:pt x="0" y="8229600"/>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8186389" y="1028700"/>
            <a:ext cx="8912612" cy="1622502"/>
            <a:chOff x="0" y="0"/>
            <a:chExt cx="2347355" cy="427326"/>
          </a:xfrm>
        </p:grpSpPr>
        <p:sp>
          <p:nvSpPr>
            <p:cNvPr id="4" name="Freeform 4"/>
            <p:cNvSpPr/>
            <p:nvPr/>
          </p:nvSpPr>
          <p:spPr>
            <a:xfrm>
              <a:off x="0" y="0"/>
              <a:ext cx="2347355" cy="427326"/>
            </a:xfrm>
            <a:custGeom>
              <a:avLst/>
              <a:gdLst/>
              <a:ahLst/>
              <a:cxnLst/>
              <a:rect l="l" t="t" r="r" b="b"/>
              <a:pathLst>
                <a:path w="2347355" h="427326">
                  <a:moveTo>
                    <a:pt x="26059" y="0"/>
                  </a:moveTo>
                  <a:lnTo>
                    <a:pt x="2321295" y="0"/>
                  </a:lnTo>
                  <a:cubicBezTo>
                    <a:pt x="2328207" y="0"/>
                    <a:pt x="2334835" y="2746"/>
                    <a:pt x="2339722" y="7633"/>
                  </a:cubicBezTo>
                  <a:cubicBezTo>
                    <a:pt x="2344609" y="12520"/>
                    <a:pt x="2347355" y="19148"/>
                    <a:pt x="2347355" y="26059"/>
                  </a:cubicBezTo>
                  <a:lnTo>
                    <a:pt x="2347355" y="401266"/>
                  </a:lnTo>
                  <a:cubicBezTo>
                    <a:pt x="2347355" y="415659"/>
                    <a:pt x="2335687" y="427326"/>
                    <a:pt x="2321295" y="427326"/>
                  </a:cubicBezTo>
                  <a:lnTo>
                    <a:pt x="26059" y="427326"/>
                  </a:lnTo>
                  <a:cubicBezTo>
                    <a:pt x="11667" y="427326"/>
                    <a:pt x="0" y="415659"/>
                    <a:pt x="0" y="401266"/>
                  </a:cubicBezTo>
                  <a:lnTo>
                    <a:pt x="0" y="26059"/>
                  </a:lnTo>
                  <a:cubicBezTo>
                    <a:pt x="0" y="11667"/>
                    <a:pt x="11667" y="0"/>
                    <a:pt x="26059" y="0"/>
                  </a:cubicBezTo>
                  <a:close/>
                </a:path>
              </a:pathLst>
            </a:custGeom>
            <a:solidFill>
              <a:srgbClr val="51B264"/>
            </a:solidFill>
            <a:ln w="19050" cap="rnd">
              <a:solidFill>
                <a:srgbClr val="000000"/>
              </a:solidFill>
              <a:prstDash val="solid"/>
              <a:round/>
            </a:ln>
          </p:spPr>
          <p:txBody>
            <a:bodyPr/>
            <a:lstStyle/>
            <a:p>
              <a:endParaRPr lang="es-ES"/>
            </a:p>
          </p:txBody>
        </p:sp>
        <p:sp>
          <p:nvSpPr>
            <p:cNvPr id="5" name="TextBox 5"/>
            <p:cNvSpPr txBox="1"/>
            <p:nvPr/>
          </p:nvSpPr>
          <p:spPr>
            <a:xfrm>
              <a:off x="0" y="-85725"/>
              <a:ext cx="2347355" cy="513051"/>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Was haben diese Situationen gemeinsam?</a:t>
              </a:r>
            </a:p>
          </p:txBody>
        </p:sp>
      </p:grpSp>
      <p:sp>
        <p:nvSpPr>
          <p:cNvPr id="6" name="Freeform 6"/>
          <p:cNvSpPr/>
          <p:nvPr/>
        </p:nvSpPr>
        <p:spPr>
          <a:xfrm>
            <a:off x="8632700" y="3921664"/>
            <a:ext cx="8019991" cy="5336636"/>
          </a:xfrm>
          <a:custGeom>
            <a:avLst/>
            <a:gdLst/>
            <a:ahLst/>
            <a:cxnLst/>
            <a:rect l="l" t="t" r="r" b="b"/>
            <a:pathLst>
              <a:path w="8019991" h="5336636">
                <a:moveTo>
                  <a:pt x="0" y="0"/>
                </a:moveTo>
                <a:lnTo>
                  <a:pt x="8019991" y="0"/>
                </a:lnTo>
                <a:lnTo>
                  <a:pt x="8019991" y="5336636"/>
                </a:lnTo>
                <a:lnTo>
                  <a:pt x="0" y="5336636"/>
                </a:lnTo>
                <a:lnTo>
                  <a:pt x="0" y="0"/>
                </a:lnTo>
                <a:close/>
              </a:path>
            </a:pathLst>
          </a:custGeom>
          <a:blipFill>
            <a:blip r:embed="rId3"/>
            <a:stretch>
              <a:fillRect/>
            </a:stretch>
          </a:blipFill>
        </p:spPr>
        <p:txBody>
          <a:bodyPr/>
          <a:lstStyle/>
          <a:p>
            <a:endParaRPr lang="es-ES"/>
          </a:p>
        </p:txBody>
      </p:sp>
      <p:sp>
        <p:nvSpPr>
          <p:cNvPr id="7" name="TextBox 7"/>
          <p:cNvSpPr txBox="1"/>
          <p:nvPr/>
        </p:nvSpPr>
        <p:spPr>
          <a:xfrm>
            <a:off x="10344313" y="3182284"/>
            <a:ext cx="4596765" cy="278130"/>
          </a:xfrm>
          <a:prstGeom prst="rect">
            <a:avLst/>
          </a:prstGeom>
        </p:spPr>
        <p:txBody>
          <a:bodyPr lIns="0" tIns="0" rIns="0" bIns="0" rtlCol="0" anchor="t">
            <a:spAutoFit/>
          </a:bodyPr>
          <a:lstStyle/>
          <a:p>
            <a:pPr algn="ctr">
              <a:lnSpc>
                <a:spcPts val="2160"/>
              </a:lnSpc>
              <a:spcBef>
                <a:spcPct val="0"/>
              </a:spcBef>
            </a:pPr>
            <a:r>
              <a:rPr lang="en-US" sz="2000">
                <a:solidFill>
                  <a:srgbClr val="000000"/>
                </a:solidFill>
                <a:latin typeface="Aptos"/>
                <a:ea typeface="Aptos"/>
                <a:cs typeface="Aptos"/>
                <a:sym typeface="Aptos"/>
              </a:rPr>
              <a:t>Sie sind sichtbar. Sie betreffen den Körper.</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028700"/>
            <a:ext cx="8156474" cy="8229600"/>
          </a:xfrm>
          <a:custGeom>
            <a:avLst/>
            <a:gdLst/>
            <a:ahLst/>
            <a:cxnLst/>
            <a:rect l="l" t="t" r="r" b="b"/>
            <a:pathLst>
              <a:path w="8156474" h="8229600">
                <a:moveTo>
                  <a:pt x="0" y="0"/>
                </a:moveTo>
                <a:lnTo>
                  <a:pt x="8156474" y="0"/>
                </a:lnTo>
                <a:lnTo>
                  <a:pt x="8156474" y="8229600"/>
                </a:lnTo>
                <a:lnTo>
                  <a:pt x="0" y="8229600"/>
                </a:lnTo>
                <a:lnTo>
                  <a:pt x="0" y="0"/>
                </a:lnTo>
                <a:close/>
              </a:path>
            </a:pathLst>
          </a:custGeom>
          <a:blipFill>
            <a:blip r:embed="rId2"/>
            <a:stretch>
              <a:fillRect l="-51439"/>
            </a:stretch>
          </a:blipFill>
        </p:spPr>
        <p:txBody>
          <a:bodyPr/>
          <a:lstStyle/>
          <a:p>
            <a:endParaRPr lang="es-ES"/>
          </a:p>
        </p:txBody>
      </p:sp>
      <p:grpSp>
        <p:nvGrpSpPr>
          <p:cNvPr id="3" name="Group 3"/>
          <p:cNvGrpSpPr/>
          <p:nvPr/>
        </p:nvGrpSpPr>
        <p:grpSpPr>
          <a:xfrm>
            <a:off x="10054218" y="2408663"/>
            <a:ext cx="7044783" cy="1622502"/>
            <a:chOff x="0" y="0"/>
            <a:chExt cx="1855416" cy="427326"/>
          </a:xfrm>
        </p:grpSpPr>
        <p:sp>
          <p:nvSpPr>
            <p:cNvPr id="4" name="Freeform 4"/>
            <p:cNvSpPr/>
            <p:nvPr/>
          </p:nvSpPr>
          <p:spPr>
            <a:xfrm>
              <a:off x="0" y="0"/>
              <a:ext cx="1855416" cy="427326"/>
            </a:xfrm>
            <a:custGeom>
              <a:avLst/>
              <a:gdLst/>
              <a:ahLst/>
              <a:cxnLst/>
              <a:rect l="l" t="t" r="r" b="b"/>
              <a:pathLst>
                <a:path w="1855416" h="427326">
                  <a:moveTo>
                    <a:pt x="32969" y="0"/>
                  </a:moveTo>
                  <a:lnTo>
                    <a:pt x="1822447" y="0"/>
                  </a:lnTo>
                  <a:cubicBezTo>
                    <a:pt x="1831191" y="0"/>
                    <a:pt x="1839577" y="3473"/>
                    <a:pt x="1845760" y="9656"/>
                  </a:cubicBezTo>
                  <a:cubicBezTo>
                    <a:pt x="1851943" y="15839"/>
                    <a:pt x="1855416" y="24225"/>
                    <a:pt x="1855416" y="32969"/>
                  </a:cubicBezTo>
                  <a:lnTo>
                    <a:pt x="1855416" y="394357"/>
                  </a:lnTo>
                  <a:cubicBezTo>
                    <a:pt x="1855416" y="403101"/>
                    <a:pt x="1851943" y="411487"/>
                    <a:pt x="1845760" y="417669"/>
                  </a:cubicBezTo>
                  <a:cubicBezTo>
                    <a:pt x="1839577" y="423852"/>
                    <a:pt x="1831191" y="427326"/>
                    <a:pt x="1822447" y="427326"/>
                  </a:cubicBezTo>
                  <a:lnTo>
                    <a:pt x="32969" y="427326"/>
                  </a:lnTo>
                  <a:cubicBezTo>
                    <a:pt x="24225" y="427326"/>
                    <a:pt x="15839" y="423852"/>
                    <a:pt x="9656" y="417669"/>
                  </a:cubicBezTo>
                  <a:cubicBezTo>
                    <a:pt x="3473" y="411487"/>
                    <a:pt x="0" y="403101"/>
                    <a:pt x="0" y="394357"/>
                  </a:cubicBezTo>
                  <a:lnTo>
                    <a:pt x="0" y="32969"/>
                  </a:lnTo>
                  <a:cubicBezTo>
                    <a:pt x="0" y="24225"/>
                    <a:pt x="3473" y="15839"/>
                    <a:pt x="9656" y="9656"/>
                  </a:cubicBezTo>
                  <a:cubicBezTo>
                    <a:pt x="15839" y="3473"/>
                    <a:pt x="24225" y="0"/>
                    <a:pt x="32969" y="0"/>
                  </a:cubicBez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85725"/>
              <a:ext cx="1855416" cy="513051"/>
            </a:xfrm>
            <a:prstGeom prst="rect">
              <a:avLst/>
            </a:prstGeom>
          </p:spPr>
          <p:txBody>
            <a:bodyPr lIns="50800" tIns="50800" rIns="50800" bIns="50800" rtlCol="0" anchor="ctr"/>
            <a:lstStyle/>
            <a:p>
              <a:pPr algn="ctr">
                <a:lnSpc>
                  <a:spcPts val="4200"/>
                </a:lnSpc>
              </a:pPr>
              <a:r>
                <a:rPr lang="en-US" sz="3000">
                  <a:solidFill>
                    <a:srgbClr val="000000"/>
                  </a:solidFill>
                  <a:latin typeface="Poppins"/>
                  <a:ea typeface="Poppins"/>
                  <a:cs typeface="Poppins"/>
                  <a:sym typeface="Poppins"/>
                </a:rPr>
                <a:t>Kann jemand krank sein, auch wenn man es nicht sieht?</a:t>
              </a:r>
            </a:p>
          </p:txBody>
        </p:sp>
      </p:grpSp>
      <p:grpSp>
        <p:nvGrpSpPr>
          <p:cNvPr id="6" name="Group 6"/>
          <p:cNvGrpSpPr/>
          <p:nvPr/>
        </p:nvGrpSpPr>
        <p:grpSpPr>
          <a:xfrm>
            <a:off x="11046677" y="4571075"/>
            <a:ext cx="5059866" cy="3613150"/>
            <a:chOff x="0" y="0"/>
            <a:chExt cx="6746488" cy="4817533"/>
          </a:xfrm>
        </p:grpSpPr>
        <p:sp>
          <p:nvSpPr>
            <p:cNvPr id="7" name="TextBox 7"/>
            <p:cNvSpPr txBox="1"/>
            <p:nvPr/>
          </p:nvSpPr>
          <p:spPr>
            <a:xfrm>
              <a:off x="0" y="-47625"/>
              <a:ext cx="6746488" cy="1389592"/>
            </a:xfrm>
            <a:prstGeom prst="rect">
              <a:avLst/>
            </a:prstGeom>
          </p:spPr>
          <p:txBody>
            <a:bodyPr lIns="0" tIns="0" rIns="0" bIns="0" rtlCol="0" anchor="t">
              <a:spAutoFit/>
            </a:bodyPr>
            <a:lstStyle/>
            <a:p>
              <a:pPr algn="ctr">
                <a:lnSpc>
                  <a:spcPts val="2800"/>
                </a:lnSpc>
              </a:pPr>
              <a:r>
                <a:rPr lang="en-US" sz="2000">
                  <a:solidFill>
                    <a:srgbClr val="000000"/>
                  </a:solidFill>
                  <a:latin typeface="Aptos"/>
                  <a:ea typeface="Aptos"/>
                  <a:cs typeface="Aptos"/>
                  <a:sym typeface="Aptos"/>
                </a:rPr>
                <a:t>Manchmal fühlen sich Menschen innerlich sehr schlecht – in ihren Gedanken oder Gefühlen.</a:t>
              </a:r>
            </a:p>
          </p:txBody>
        </p:sp>
        <p:sp>
          <p:nvSpPr>
            <p:cNvPr id="8" name="TextBox 8"/>
            <p:cNvSpPr txBox="1"/>
            <p:nvPr/>
          </p:nvSpPr>
          <p:spPr>
            <a:xfrm>
              <a:off x="0" y="2018242"/>
              <a:ext cx="6746488" cy="2799292"/>
            </a:xfrm>
            <a:prstGeom prst="rect">
              <a:avLst/>
            </a:prstGeom>
          </p:spPr>
          <p:txBody>
            <a:bodyPr lIns="0" tIns="0" rIns="0" bIns="0" rtlCol="0" anchor="t">
              <a:spAutoFit/>
            </a:bodyPr>
            <a:lstStyle/>
            <a:p>
              <a:pPr algn="ctr">
                <a:lnSpc>
                  <a:spcPts val="2800"/>
                </a:lnSpc>
              </a:pPr>
              <a:r>
                <a:rPr lang="en-US" sz="2000">
                  <a:solidFill>
                    <a:srgbClr val="000000"/>
                  </a:solidFill>
                  <a:latin typeface="Aptos"/>
                  <a:ea typeface="Aptos"/>
                  <a:cs typeface="Aptos"/>
                  <a:sym typeface="Aptos"/>
                </a:rPr>
                <a:t>Manchmal kann sich eine Person über längere Zeit sehr traurig fühlen, ständig Angst haben oder sich nicht konzentrieren können. Das sieht man nicht wie einen gebrochenen Arm oder Fieber, aber es ist ebenfalls eine Krankheit.</a:t>
              </a:r>
            </a:p>
          </p:txBody>
        </p:sp>
      </p:gr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976567" y="4804987"/>
            <a:ext cx="5651572" cy="333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Es ist keine Schwäche.</a:t>
            </a:r>
          </a:p>
        </p:txBody>
      </p:sp>
      <p:sp>
        <p:nvSpPr>
          <p:cNvPr id="3" name="TextBox 3"/>
          <p:cNvSpPr txBox="1"/>
          <p:nvPr/>
        </p:nvSpPr>
        <p:spPr>
          <a:xfrm>
            <a:off x="10976567" y="5353107"/>
            <a:ext cx="5651572" cy="333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Niemand ist schuld.</a:t>
            </a:r>
          </a:p>
        </p:txBody>
      </p:sp>
      <p:sp>
        <p:nvSpPr>
          <p:cNvPr id="4" name="TextBox 4"/>
          <p:cNvSpPr txBox="1"/>
          <p:nvPr/>
        </p:nvSpPr>
        <p:spPr>
          <a:xfrm>
            <a:off x="10976567" y="5905557"/>
            <a:ext cx="5651572" cy="333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Man kann um Hilfe bitten.</a:t>
            </a:r>
          </a:p>
        </p:txBody>
      </p:sp>
      <p:grpSp>
        <p:nvGrpSpPr>
          <p:cNvPr id="5" name="Group 5"/>
          <p:cNvGrpSpPr/>
          <p:nvPr/>
        </p:nvGrpSpPr>
        <p:grpSpPr>
          <a:xfrm>
            <a:off x="2792346" y="2344603"/>
            <a:ext cx="5625410" cy="447676"/>
            <a:chOff x="0" y="0"/>
            <a:chExt cx="7500547" cy="596901"/>
          </a:xfrm>
        </p:grpSpPr>
        <p:sp>
          <p:nvSpPr>
            <p:cNvPr id="6" name="TextBox 6"/>
            <p:cNvSpPr txBox="1"/>
            <p:nvPr/>
          </p:nvSpPr>
          <p:spPr>
            <a:xfrm>
              <a:off x="800218" y="66675"/>
              <a:ext cx="670032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Betrifft Gedanken und Gefühle</a:t>
              </a:r>
            </a:p>
          </p:txBody>
        </p:sp>
        <p:sp>
          <p:nvSpPr>
            <p:cNvPr id="7" name="TextBox 7"/>
            <p:cNvSpPr txBox="1"/>
            <p:nvPr/>
          </p:nvSpPr>
          <p:spPr>
            <a:xfrm>
              <a:off x="0" y="-76200"/>
              <a:ext cx="522129"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01</a:t>
              </a:r>
            </a:p>
          </p:txBody>
        </p:sp>
      </p:grpSp>
      <p:grpSp>
        <p:nvGrpSpPr>
          <p:cNvPr id="8" name="Group 8"/>
          <p:cNvGrpSpPr/>
          <p:nvPr/>
        </p:nvGrpSpPr>
        <p:grpSpPr>
          <a:xfrm>
            <a:off x="2625952" y="4085363"/>
            <a:ext cx="4877201" cy="447676"/>
            <a:chOff x="0" y="0"/>
            <a:chExt cx="6502934" cy="596901"/>
          </a:xfrm>
        </p:grpSpPr>
        <p:sp>
          <p:nvSpPr>
            <p:cNvPr id="9" name="TextBox 9"/>
            <p:cNvSpPr txBox="1"/>
            <p:nvPr/>
          </p:nvSpPr>
          <p:spPr>
            <a:xfrm>
              <a:off x="1022076" y="66675"/>
              <a:ext cx="5480858"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Kann längere Zeit andauern</a:t>
              </a:r>
            </a:p>
          </p:txBody>
        </p:sp>
        <p:sp>
          <p:nvSpPr>
            <p:cNvPr id="10" name="TextBox 10"/>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grpSp>
      <p:grpSp>
        <p:nvGrpSpPr>
          <p:cNvPr id="11" name="Group 11"/>
          <p:cNvGrpSpPr/>
          <p:nvPr/>
        </p:nvGrpSpPr>
        <p:grpSpPr>
          <a:xfrm>
            <a:off x="2625952" y="5826123"/>
            <a:ext cx="2962962" cy="447676"/>
            <a:chOff x="0" y="0"/>
            <a:chExt cx="3950616" cy="596901"/>
          </a:xfrm>
        </p:grpSpPr>
        <p:sp>
          <p:nvSpPr>
            <p:cNvPr id="12" name="TextBox 12"/>
            <p:cNvSpPr txBox="1"/>
            <p:nvPr/>
          </p:nvSpPr>
          <p:spPr>
            <a:xfrm>
              <a:off x="1022076" y="66675"/>
              <a:ext cx="2928541"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Ist behandelbar</a:t>
              </a:r>
            </a:p>
          </p:txBody>
        </p:sp>
        <p:sp>
          <p:nvSpPr>
            <p:cNvPr id="13" name="TextBox 13"/>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03</a:t>
              </a:r>
            </a:p>
          </p:txBody>
        </p:sp>
      </p:grpSp>
      <p:grpSp>
        <p:nvGrpSpPr>
          <p:cNvPr id="14" name="Group 14"/>
          <p:cNvGrpSpPr/>
          <p:nvPr/>
        </p:nvGrpSpPr>
        <p:grpSpPr>
          <a:xfrm>
            <a:off x="2625952" y="7566883"/>
            <a:ext cx="5594988" cy="447676"/>
            <a:chOff x="0" y="0"/>
            <a:chExt cx="7459984" cy="596901"/>
          </a:xfrm>
        </p:grpSpPr>
        <p:sp>
          <p:nvSpPr>
            <p:cNvPr id="15" name="TextBox 15"/>
            <p:cNvSpPr txBox="1"/>
            <p:nvPr/>
          </p:nvSpPr>
          <p:spPr>
            <a:xfrm>
              <a:off x="1022076" y="66675"/>
              <a:ext cx="6437908"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Braucht Unterstützung</a:t>
              </a:r>
            </a:p>
          </p:txBody>
        </p:sp>
        <p:sp>
          <p:nvSpPr>
            <p:cNvPr id="16" name="TextBox 16"/>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FFED4C"/>
                  </a:solidFill>
                  <a:latin typeface="Poppins Bold"/>
                  <a:ea typeface="Poppins Bold"/>
                  <a:cs typeface="Poppins Bold"/>
                  <a:sym typeface="Poppins Bold"/>
                </a:rPr>
                <a:t>04</a:t>
              </a:r>
            </a:p>
          </p:txBody>
        </p:sp>
      </p:grpSp>
      <p:grpSp>
        <p:nvGrpSpPr>
          <p:cNvPr id="17" name="Group 17"/>
          <p:cNvGrpSpPr/>
          <p:nvPr/>
        </p:nvGrpSpPr>
        <p:grpSpPr>
          <a:xfrm>
            <a:off x="10810875" y="2102274"/>
            <a:ext cx="5775447" cy="1622502"/>
            <a:chOff x="0" y="0"/>
            <a:chExt cx="1521105" cy="427326"/>
          </a:xfrm>
        </p:grpSpPr>
        <p:sp>
          <p:nvSpPr>
            <p:cNvPr id="18" name="Freeform 18"/>
            <p:cNvSpPr/>
            <p:nvPr/>
          </p:nvSpPr>
          <p:spPr>
            <a:xfrm>
              <a:off x="0" y="0"/>
              <a:ext cx="1521105" cy="427326"/>
            </a:xfrm>
            <a:custGeom>
              <a:avLst/>
              <a:gdLst/>
              <a:ahLst/>
              <a:cxnLst/>
              <a:rect l="l" t="t" r="r" b="b"/>
              <a:pathLst>
                <a:path w="1521105" h="427326">
                  <a:moveTo>
                    <a:pt x="40215" y="0"/>
                  </a:moveTo>
                  <a:lnTo>
                    <a:pt x="1480891" y="0"/>
                  </a:lnTo>
                  <a:cubicBezTo>
                    <a:pt x="1491556" y="0"/>
                    <a:pt x="1501785" y="4237"/>
                    <a:pt x="1509327" y="11779"/>
                  </a:cubicBezTo>
                  <a:cubicBezTo>
                    <a:pt x="1516869" y="19320"/>
                    <a:pt x="1521105" y="29549"/>
                    <a:pt x="1521105" y="40215"/>
                  </a:cubicBezTo>
                  <a:lnTo>
                    <a:pt x="1521105" y="387111"/>
                  </a:lnTo>
                  <a:cubicBezTo>
                    <a:pt x="1521105" y="409321"/>
                    <a:pt x="1503101" y="427326"/>
                    <a:pt x="1480891" y="427326"/>
                  </a:cubicBezTo>
                  <a:lnTo>
                    <a:pt x="40215" y="427326"/>
                  </a:lnTo>
                  <a:cubicBezTo>
                    <a:pt x="18005" y="427326"/>
                    <a:pt x="0" y="409321"/>
                    <a:pt x="0" y="387111"/>
                  </a:cubicBezTo>
                  <a:lnTo>
                    <a:pt x="0" y="40215"/>
                  </a:lnTo>
                  <a:cubicBezTo>
                    <a:pt x="0" y="29549"/>
                    <a:pt x="4237" y="19320"/>
                    <a:pt x="11779" y="11779"/>
                  </a:cubicBezTo>
                  <a:cubicBezTo>
                    <a:pt x="19320" y="4237"/>
                    <a:pt x="29549" y="0"/>
                    <a:pt x="40215" y="0"/>
                  </a:cubicBezTo>
                  <a:close/>
                </a:path>
              </a:pathLst>
            </a:custGeom>
            <a:solidFill>
              <a:srgbClr val="71C7D6"/>
            </a:solidFill>
            <a:ln w="19050" cap="rnd">
              <a:solidFill>
                <a:srgbClr val="000000"/>
              </a:solidFill>
              <a:prstDash val="solid"/>
              <a:round/>
            </a:ln>
          </p:spPr>
          <p:txBody>
            <a:bodyPr/>
            <a:lstStyle/>
            <a:p>
              <a:endParaRPr lang="es-ES"/>
            </a:p>
          </p:txBody>
        </p:sp>
        <p:sp>
          <p:nvSpPr>
            <p:cNvPr id="19" name="TextBox 19"/>
            <p:cNvSpPr txBox="1"/>
            <p:nvPr/>
          </p:nvSpPr>
          <p:spPr>
            <a:xfrm>
              <a:off x="0" y="-66675"/>
              <a:ext cx="1521105" cy="494001"/>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Psychische Erkrankungen gibt es – und sie sind behandelbar, so wie andere Krankheiten auch.</a:t>
              </a:r>
            </a:p>
          </p:txBody>
        </p:sp>
      </p:gr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3031320"/>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71C7D6"/>
            </a:solidFill>
          </p:spPr>
          <p:txBody>
            <a:bodyPr/>
            <a:lstStyle/>
            <a:p>
              <a:endParaRPr lang="es-ES"/>
            </a:p>
          </p:txBody>
        </p:sp>
      </p:grpSp>
      <p:sp>
        <p:nvSpPr>
          <p:cNvPr id="4" name="TextBox 4"/>
          <p:cNvSpPr txBox="1"/>
          <p:nvPr/>
        </p:nvSpPr>
        <p:spPr>
          <a:xfrm>
            <a:off x="4588082" y="6921205"/>
            <a:ext cx="9111836" cy="790575"/>
          </a:xfrm>
          <a:prstGeom prst="rect">
            <a:avLst/>
          </a:prstGeom>
        </p:spPr>
        <p:txBody>
          <a:bodyPr lIns="0" tIns="0" rIns="0" bIns="0" rtlCol="0" anchor="t">
            <a:spAutoFit/>
          </a:bodyPr>
          <a:lstStyle/>
          <a:p>
            <a:pPr algn="ctr">
              <a:lnSpc>
                <a:spcPts val="5999"/>
              </a:lnSpc>
            </a:pPr>
            <a:r>
              <a:rPr lang="en-US" sz="4999" b="1">
                <a:solidFill>
                  <a:srgbClr val="000000"/>
                </a:solidFill>
                <a:latin typeface="Poppins Bold"/>
                <a:ea typeface="Poppins Bold"/>
                <a:cs typeface="Poppins Bold"/>
                <a:sym typeface="Poppins Bold"/>
              </a:rPr>
              <a:t>Die Geschichte von Leo</a:t>
            </a:r>
          </a:p>
        </p:txBody>
      </p:sp>
      <p:sp>
        <p:nvSpPr>
          <p:cNvPr id="5" name="TextBox 5"/>
          <p:cNvSpPr txBox="1"/>
          <p:nvPr/>
        </p:nvSpPr>
        <p:spPr>
          <a:xfrm>
            <a:off x="8289727" y="4126353"/>
            <a:ext cx="1708547" cy="3905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Poppins"/>
                <a:ea typeface="Poppins"/>
                <a:cs typeface="Poppins"/>
                <a:sym typeface="Poppins"/>
              </a:rPr>
              <a:t>Aktivität 1.2</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2007916"/>
            <a:ext cx="6271167" cy="6271167"/>
          </a:xfrm>
          <a:custGeom>
            <a:avLst/>
            <a:gdLst/>
            <a:ahLst/>
            <a:cxnLst/>
            <a:rect l="l" t="t" r="r" b="b"/>
            <a:pathLst>
              <a:path w="6271167" h="6271167">
                <a:moveTo>
                  <a:pt x="0" y="0"/>
                </a:moveTo>
                <a:lnTo>
                  <a:pt x="6271167" y="0"/>
                </a:lnTo>
                <a:lnTo>
                  <a:pt x="6271167" y="6271168"/>
                </a:lnTo>
                <a:lnTo>
                  <a:pt x="0" y="6271168"/>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8142533" y="5881223"/>
            <a:ext cx="2110368" cy="1222248"/>
            <a:chOff x="0" y="0"/>
            <a:chExt cx="555817" cy="321909"/>
          </a:xfrm>
        </p:grpSpPr>
        <p:sp>
          <p:nvSpPr>
            <p:cNvPr id="4" name="Freeform 4"/>
            <p:cNvSpPr/>
            <p:nvPr/>
          </p:nvSpPr>
          <p:spPr>
            <a:xfrm>
              <a:off x="0" y="0"/>
              <a:ext cx="555817" cy="321909"/>
            </a:xfrm>
            <a:custGeom>
              <a:avLst/>
              <a:gdLst/>
              <a:ahLst/>
              <a:cxnLst/>
              <a:rect l="l" t="t" r="r" b="b"/>
              <a:pathLst>
                <a:path w="555817" h="321909">
                  <a:moveTo>
                    <a:pt x="110055" y="0"/>
                  </a:moveTo>
                  <a:lnTo>
                    <a:pt x="445762" y="0"/>
                  </a:lnTo>
                  <a:cubicBezTo>
                    <a:pt x="506544" y="0"/>
                    <a:pt x="555817" y="49274"/>
                    <a:pt x="555817" y="110055"/>
                  </a:cubicBezTo>
                  <a:lnTo>
                    <a:pt x="555817" y="211854"/>
                  </a:lnTo>
                  <a:cubicBezTo>
                    <a:pt x="555817" y="272635"/>
                    <a:pt x="506544" y="321909"/>
                    <a:pt x="445762" y="321909"/>
                  </a:cubicBezTo>
                  <a:lnTo>
                    <a:pt x="110055" y="321909"/>
                  </a:lnTo>
                  <a:cubicBezTo>
                    <a:pt x="49274" y="321909"/>
                    <a:pt x="0" y="272635"/>
                    <a:pt x="0" y="211854"/>
                  </a:cubicBezTo>
                  <a:lnTo>
                    <a:pt x="0" y="110055"/>
                  </a:lnTo>
                  <a:cubicBezTo>
                    <a:pt x="0" y="49274"/>
                    <a:pt x="49274" y="0"/>
                    <a:pt x="110055" y="0"/>
                  </a:cubicBezTo>
                  <a:close/>
                </a:path>
              </a:pathLst>
            </a:custGeom>
            <a:solidFill>
              <a:srgbClr val="E4829D"/>
            </a:solidFill>
            <a:ln w="19050" cap="rnd">
              <a:solidFill>
                <a:srgbClr val="000000"/>
              </a:solidFill>
              <a:prstDash val="solid"/>
              <a:round/>
            </a:ln>
          </p:spPr>
          <p:txBody>
            <a:bodyPr/>
            <a:lstStyle/>
            <a:p>
              <a:endParaRPr lang="es-ES"/>
            </a:p>
          </p:txBody>
        </p:sp>
        <p:sp>
          <p:nvSpPr>
            <p:cNvPr id="5" name="TextBox 5"/>
            <p:cNvSpPr txBox="1"/>
            <p:nvPr/>
          </p:nvSpPr>
          <p:spPr>
            <a:xfrm>
              <a:off x="0" y="-28575"/>
              <a:ext cx="555817" cy="350484"/>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Habe ich etwas falsch gemacht?</a:t>
              </a:r>
            </a:p>
          </p:txBody>
        </p:sp>
      </p:grpSp>
      <p:grpSp>
        <p:nvGrpSpPr>
          <p:cNvPr id="6" name="Group 6"/>
          <p:cNvGrpSpPr/>
          <p:nvPr/>
        </p:nvGrpSpPr>
        <p:grpSpPr>
          <a:xfrm>
            <a:off x="10725653" y="5881223"/>
            <a:ext cx="2863463" cy="1190393"/>
            <a:chOff x="0" y="0"/>
            <a:chExt cx="754163" cy="313519"/>
          </a:xfrm>
        </p:grpSpPr>
        <p:sp>
          <p:nvSpPr>
            <p:cNvPr id="7" name="Freeform 7"/>
            <p:cNvSpPr/>
            <p:nvPr/>
          </p:nvSpPr>
          <p:spPr>
            <a:xfrm>
              <a:off x="0" y="0"/>
              <a:ext cx="754163" cy="313519"/>
            </a:xfrm>
            <a:custGeom>
              <a:avLst/>
              <a:gdLst/>
              <a:ahLst/>
              <a:cxnLst/>
              <a:rect l="l" t="t" r="r" b="b"/>
              <a:pathLst>
                <a:path w="754163" h="313519">
                  <a:moveTo>
                    <a:pt x="81111" y="0"/>
                  </a:moveTo>
                  <a:lnTo>
                    <a:pt x="673052" y="0"/>
                  </a:lnTo>
                  <a:cubicBezTo>
                    <a:pt x="694564" y="0"/>
                    <a:pt x="715195" y="8546"/>
                    <a:pt x="730406" y="23757"/>
                  </a:cubicBezTo>
                  <a:cubicBezTo>
                    <a:pt x="745618" y="38968"/>
                    <a:pt x="754163" y="59599"/>
                    <a:pt x="754163" y="81111"/>
                  </a:cubicBezTo>
                  <a:lnTo>
                    <a:pt x="754163" y="232408"/>
                  </a:lnTo>
                  <a:cubicBezTo>
                    <a:pt x="754163" y="253920"/>
                    <a:pt x="745618" y="274551"/>
                    <a:pt x="730406" y="289762"/>
                  </a:cubicBezTo>
                  <a:cubicBezTo>
                    <a:pt x="715195" y="304973"/>
                    <a:pt x="694564" y="313519"/>
                    <a:pt x="673052" y="313519"/>
                  </a:cubicBezTo>
                  <a:lnTo>
                    <a:pt x="81111" y="313519"/>
                  </a:lnTo>
                  <a:cubicBezTo>
                    <a:pt x="59599" y="313519"/>
                    <a:pt x="38968" y="304973"/>
                    <a:pt x="23757" y="289762"/>
                  </a:cubicBezTo>
                  <a:cubicBezTo>
                    <a:pt x="8546" y="274551"/>
                    <a:pt x="0" y="253920"/>
                    <a:pt x="0" y="232408"/>
                  </a:cubicBezTo>
                  <a:lnTo>
                    <a:pt x="0" y="81111"/>
                  </a:lnTo>
                  <a:cubicBezTo>
                    <a:pt x="0" y="59599"/>
                    <a:pt x="8546" y="38968"/>
                    <a:pt x="23757" y="23757"/>
                  </a:cubicBezTo>
                  <a:cubicBezTo>
                    <a:pt x="38968" y="8546"/>
                    <a:pt x="59599" y="0"/>
                    <a:pt x="81111" y="0"/>
                  </a:cubicBezTo>
                  <a:close/>
                </a:path>
              </a:pathLst>
            </a:custGeom>
            <a:solidFill>
              <a:srgbClr val="71C7D6"/>
            </a:solidFill>
            <a:ln w="19050" cap="rnd">
              <a:solidFill>
                <a:srgbClr val="000000"/>
              </a:solidFill>
              <a:prstDash val="solid"/>
              <a:round/>
            </a:ln>
          </p:spPr>
          <p:txBody>
            <a:bodyPr/>
            <a:lstStyle/>
            <a:p>
              <a:endParaRPr lang="es-ES"/>
            </a:p>
          </p:txBody>
        </p:sp>
        <p:sp>
          <p:nvSpPr>
            <p:cNvPr id="8" name="TextBox 8"/>
            <p:cNvSpPr txBox="1"/>
            <p:nvPr/>
          </p:nvSpPr>
          <p:spPr>
            <a:xfrm>
              <a:off x="0" y="-28575"/>
              <a:ext cx="754163" cy="342094"/>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Ist er wütend auf mich?</a:t>
              </a:r>
            </a:p>
          </p:txBody>
        </p:sp>
      </p:grpSp>
      <p:grpSp>
        <p:nvGrpSpPr>
          <p:cNvPr id="9" name="Group 9"/>
          <p:cNvGrpSpPr/>
          <p:nvPr/>
        </p:nvGrpSpPr>
        <p:grpSpPr>
          <a:xfrm>
            <a:off x="14061868" y="5881223"/>
            <a:ext cx="3086100" cy="1190393"/>
            <a:chOff x="0" y="0"/>
            <a:chExt cx="812800" cy="313519"/>
          </a:xfrm>
        </p:grpSpPr>
        <p:sp>
          <p:nvSpPr>
            <p:cNvPr id="10" name="Freeform 10"/>
            <p:cNvSpPr/>
            <p:nvPr/>
          </p:nvSpPr>
          <p:spPr>
            <a:xfrm>
              <a:off x="0" y="0"/>
              <a:ext cx="812800" cy="313519"/>
            </a:xfrm>
            <a:custGeom>
              <a:avLst/>
              <a:gdLst/>
              <a:ahLst/>
              <a:cxnLst/>
              <a:rect l="l" t="t" r="r" b="b"/>
              <a:pathLst>
                <a:path w="812800" h="313519">
                  <a:moveTo>
                    <a:pt x="75259" y="0"/>
                  </a:moveTo>
                  <a:lnTo>
                    <a:pt x="737541" y="0"/>
                  </a:lnTo>
                  <a:cubicBezTo>
                    <a:pt x="779105" y="0"/>
                    <a:pt x="812800" y="33695"/>
                    <a:pt x="812800" y="75259"/>
                  </a:cubicBezTo>
                  <a:lnTo>
                    <a:pt x="812800" y="238260"/>
                  </a:lnTo>
                  <a:cubicBezTo>
                    <a:pt x="812800" y="279824"/>
                    <a:pt x="779105" y="313519"/>
                    <a:pt x="737541" y="313519"/>
                  </a:cubicBezTo>
                  <a:lnTo>
                    <a:pt x="75259" y="313519"/>
                  </a:lnTo>
                  <a:cubicBezTo>
                    <a:pt x="33695" y="313519"/>
                    <a:pt x="0" y="279824"/>
                    <a:pt x="0" y="238260"/>
                  </a:cubicBezTo>
                  <a:lnTo>
                    <a:pt x="0" y="75259"/>
                  </a:lnTo>
                  <a:cubicBezTo>
                    <a:pt x="0" y="33695"/>
                    <a:pt x="33695" y="0"/>
                    <a:pt x="75259" y="0"/>
                  </a:cubicBezTo>
                  <a:close/>
                </a:path>
              </a:pathLst>
            </a:custGeom>
            <a:solidFill>
              <a:srgbClr val="FFED4C"/>
            </a:solidFill>
            <a:ln w="19050" cap="rnd">
              <a:solidFill>
                <a:srgbClr val="000000"/>
              </a:solidFill>
              <a:prstDash val="solid"/>
              <a:round/>
            </a:ln>
          </p:spPr>
          <p:txBody>
            <a:bodyPr/>
            <a:lstStyle/>
            <a:p>
              <a:endParaRPr lang="es-ES"/>
            </a:p>
          </p:txBody>
        </p:sp>
        <p:sp>
          <p:nvSpPr>
            <p:cNvPr id="11" name="TextBox 11"/>
            <p:cNvSpPr txBox="1"/>
            <p:nvPr/>
          </p:nvSpPr>
          <p:spPr>
            <a:xfrm>
              <a:off x="0" y="-28575"/>
              <a:ext cx="812800" cy="342094"/>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Sollte ich zu Hause mehr helfen?</a:t>
              </a:r>
            </a:p>
          </p:txBody>
        </p:sp>
      </p:grpSp>
      <p:sp>
        <p:nvSpPr>
          <p:cNvPr id="12" name="TextBox 12"/>
          <p:cNvSpPr txBox="1"/>
          <p:nvPr/>
        </p:nvSpPr>
        <p:spPr>
          <a:xfrm>
            <a:off x="4588082" y="791040"/>
            <a:ext cx="9111836" cy="485775"/>
          </a:xfrm>
          <a:prstGeom prst="rect">
            <a:avLst/>
          </a:prstGeom>
        </p:spPr>
        <p:txBody>
          <a:bodyPr lIns="0" tIns="0" rIns="0" bIns="0" rtlCol="0" anchor="t">
            <a:spAutoFit/>
          </a:bodyPr>
          <a:lstStyle/>
          <a:p>
            <a:pPr algn="ctr">
              <a:lnSpc>
                <a:spcPts val="3600"/>
              </a:lnSpc>
            </a:pPr>
            <a:r>
              <a:rPr lang="en-US" sz="3000" b="1">
                <a:solidFill>
                  <a:srgbClr val="000000"/>
                </a:solidFill>
                <a:latin typeface="Poppins Bold"/>
                <a:ea typeface="Poppins Bold"/>
                <a:cs typeface="Poppins Bold"/>
                <a:sym typeface="Poppins Bold"/>
              </a:rPr>
              <a:t>Die Geschichte von Leo</a:t>
            </a:r>
          </a:p>
        </p:txBody>
      </p:sp>
      <p:sp>
        <p:nvSpPr>
          <p:cNvPr id="13" name="TextBox 13"/>
          <p:cNvSpPr txBox="1"/>
          <p:nvPr/>
        </p:nvSpPr>
        <p:spPr>
          <a:xfrm>
            <a:off x="8142533" y="3186809"/>
            <a:ext cx="9116767" cy="2162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Leo ist 9 Jahre alt.</a:t>
            </a:r>
          </a:p>
          <a:p>
            <a:pPr algn="l">
              <a:lnSpc>
                <a:spcPts val="2400"/>
              </a:lnSpc>
            </a:pPr>
            <a:r>
              <a:rPr lang="en-US" sz="2000">
                <a:solidFill>
                  <a:srgbClr val="000000"/>
                </a:solidFill>
                <a:latin typeface="Poppins"/>
                <a:ea typeface="Poppins"/>
                <a:cs typeface="Poppins"/>
                <a:sym typeface="Poppins"/>
              </a:rPr>
              <a:t> Seit einiger Zeit bemerkt er, dass sein Vater anders ist.</a:t>
            </a:r>
          </a:p>
          <a:p>
            <a:pPr algn="l">
              <a:lnSpc>
                <a:spcPts val="2400"/>
              </a:lnSpc>
            </a:pPr>
            <a:r>
              <a:rPr lang="en-US" sz="2000">
                <a:solidFill>
                  <a:srgbClr val="000000"/>
                </a:solidFill>
                <a:latin typeface="Poppins"/>
                <a:ea typeface="Poppins"/>
                <a:cs typeface="Poppins"/>
                <a:sym typeface="Poppins"/>
              </a:rPr>
              <a:t> Manchmal ist er sehr still.</a:t>
            </a:r>
          </a:p>
          <a:p>
            <a:pPr algn="l">
              <a:lnSpc>
                <a:spcPts val="2400"/>
              </a:lnSpc>
            </a:pPr>
            <a:r>
              <a:rPr lang="en-US" sz="2000">
                <a:solidFill>
                  <a:srgbClr val="000000"/>
                </a:solidFill>
                <a:latin typeface="Poppins"/>
                <a:ea typeface="Poppins"/>
                <a:cs typeface="Poppins"/>
                <a:sym typeface="Poppins"/>
              </a:rPr>
              <a:t> Manchmal wirkt er müde, obwohl er nichts Besonderes gemacht hat.</a:t>
            </a:r>
          </a:p>
          <a:p>
            <a:pPr algn="l">
              <a:lnSpc>
                <a:spcPts val="2400"/>
              </a:lnSpc>
            </a:pPr>
            <a:r>
              <a:rPr lang="en-US" sz="2000">
                <a:solidFill>
                  <a:srgbClr val="000000"/>
                </a:solidFill>
                <a:latin typeface="Poppins"/>
                <a:ea typeface="Poppins"/>
                <a:cs typeface="Poppins"/>
                <a:sym typeface="Poppins"/>
              </a:rPr>
              <a:t> Früher haben sie am Wochenende zusammen gespielt.</a:t>
            </a:r>
          </a:p>
          <a:p>
            <a:pPr algn="l">
              <a:lnSpc>
                <a:spcPts val="2400"/>
              </a:lnSpc>
            </a:pPr>
            <a:r>
              <a:rPr lang="en-US" sz="2000">
                <a:solidFill>
                  <a:srgbClr val="000000"/>
                </a:solidFill>
                <a:latin typeface="Poppins"/>
                <a:ea typeface="Poppins"/>
                <a:cs typeface="Poppins"/>
                <a:sym typeface="Poppins"/>
              </a:rPr>
              <a:t> Jetzt sagt Leos Vater oft, dass er keine Energie hat.</a:t>
            </a:r>
          </a:p>
          <a:p>
            <a:pPr algn="l">
              <a:lnSpc>
                <a:spcPts val="2400"/>
              </a:lnSpc>
            </a:pPr>
            <a:r>
              <a:rPr lang="en-US" sz="2000">
                <a:solidFill>
                  <a:srgbClr val="000000"/>
                </a:solidFill>
                <a:latin typeface="Poppins"/>
                <a:ea typeface="Poppins"/>
                <a:cs typeface="Poppins"/>
                <a:sym typeface="Poppins"/>
              </a:rPr>
              <a:t>Leo versteht nicht genau, was passiert, und stellt sich Fragen:</a:t>
            </a:r>
          </a:p>
        </p:txBody>
      </p:sp>
      <p:sp>
        <p:nvSpPr>
          <p:cNvPr id="14" name="TextBox 14"/>
          <p:cNvSpPr txBox="1"/>
          <p:nvPr/>
        </p:nvSpPr>
        <p:spPr>
          <a:xfrm>
            <a:off x="4588082" y="1248240"/>
            <a:ext cx="9111836" cy="3333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Wenn sich eine erwachsene Person innerlich nicht gut fühlt</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2142080"/>
            <a:ext cx="6696191" cy="6562028"/>
          </a:xfrm>
          <a:custGeom>
            <a:avLst/>
            <a:gdLst/>
            <a:ahLst/>
            <a:cxnLst/>
            <a:rect l="l" t="t" r="r" b="b"/>
            <a:pathLst>
              <a:path w="6696191" h="6562028">
                <a:moveTo>
                  <a:pt x="0" y="0"/>
                </a:moveTo>
                <a:lnTo>
                  <a:pt x="6696191" y="0"/>
                </a:lnTo>
                <a:lnTo>
                  <a:pt x="6696191" y="6562028"/>
                </a:lnTo>
                <a:lnTo>
                  <a:pt x="0" y="6562028"/>
                </a:lnTo>
                <a:lnTo>
                  <a:pt x="0" y="0"/>
                </a:lnTo>
                <a:close/>
              </a:path>
            </a:pathLst>
          </a:custGeom>
          <a:blipFill>
            <a:blip r:embed="rId2"/>
            <a:stretch>
              <a:fillRect t="-2044"/>
            </a:stretch>
          </a:blipFill>
        </p:spPr>
        <p:txBody>
          <a:bodyPr/>
          <a:lstStyle/>
          <a:p>
            <a:endParaRPr lang="es-ES"/>
          </a:p>
        </p:txBody>
      </p:sp>
      <p:grpSp>
        <p:nvGrpSpPr>
          <p:cNvPr id="3" name="Group 3"/>
          <p:cNvGrpSpPr/>
          <p:nvPr/>
        </p:nvGrpSpPr>
        <p:grpSpPr>
          <a:xfrm>
            <a:off x="8714033" y="4580480"/>
            <a:ext cx="4730905" cy="1190393"/>
            <a:chOff x="0" y="0"/>
            <a:chExt cx="1246000" cy="313519"/>
          </a:xfrm>
        </p:grpSpPr>
        <p:sp>
          <p:nvSpPr>
            <p:cNvPr id="4" name="Freeform 4"/>
            <p:cNvSpPr/>
            <p:nvPr/>
          </p:nvSpPr>
          <p:spPr>
            <a:xfrm>
              <a:off x="0" y="0"/>
              <a:ext cx="1246000" cy="313519"/>
            </a:xfrm>
            <a:custGeom>
              <a:avLst/>
              <a:gdLst/>
              <a:ahLst/>
              <a:cxnLst/>
              <a:rect l="l" t="t" r="r" b="b"/>
              <a:pathLst>
                <a:path w="1246000" h="313519">
                  <a:moveTo>
                    <a:pt x="49094" y="0"/>
                  </a:moveTo>
                  <a:lnTo>
                    <a:pt x="1196906" y="0"/>
                  </a:lnTo>
                  <a:cubicBezTo>
                    <a:pt x="1224020" y="0"/>
                    <a:pt x="1246000" y="21980"/>
                    <a:pt x="1246000" y="49094"/>
                  </a:cubicBezTo>
                  <a:lnTo>
                    <a:pt x="1246000" y="264425"/>
                  </a:lnTo>
                  <a:cubicBezTo>
                    <a:pt x="1246000" y="291539"/>
                    <a:pt x="1224020" y="313519"/>
                    <a:pt x="1196906" y="313519"/>
                  </a:cubicBezTo>
                  <a:lnTo>
                    <a:pt x="49094" y="313519"/>
                  </a:lnTo>
                  <a:cubicBezTo>
                    <a:pt x="21980" y="313519"/>
                    <a:pt x="0" y="291539"/>
                    <a:pt x="0" y="264425"/>
                  </a:cubicBezTo>
                  <a:lnTo>
                    <a:pt x="0" y="49094"/>
                  </a:lnTo>
                  <a:cubicBezTo>
                    <a:pt x="0" y="21980"/>
                    <a:pt x="21980" y="0"/>
                    <a:pt x="49094" y="0"/>
                  </a:cubicBezTo>
                  <a:close/>
                </a:path>
              </a:pathLst>
            </a:custGeom>
            <a:solidFill>
              <a:srgbClr val="E4829D"/>
            </a:solidFill>
            <a:ln w="19050" cap="rnd">
              <a:solidFill>
                <a:srgbClr val="000000"/>
              </a:solidFill>
              <a:prstDash val="solid"/>
              <a:round/>
            </a:ln>
          </p:spPr>
          <p:txBody>
            <a:bodyPr/>
            <a:lstStyle/>
            <a:p>
              <a:endParaRPr lang="es-ES"/>
            </a:p>
          </p:txBody>
        </p:sp>
        <p:sp>
          <p:nvSpPr>
            <p:cNvPr id="5" name="TextBox 5"/>
            <p:cNvSpPr txBox="1"/>
            <p:nvPr/>
          </p:nvSpPr>
          <p:spPr>
            <a:xfrm>
              <a:off x="0" y="-28575"/>
              <a:ext cx="1246000" cy="342094"/>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Wie glaubst du, fühlt sich Leo?</a:t>
              </a:r>
            </a:p>
          </p:txBody>
        </p:sp>
      </p:grpSp>
      <p:grpSp>
        <p:nvGrpSpPr>
          <p:cNvPr id="6" name="Group 6"/>
          <p:cNvGrpSpPr/>
          <p:nvPr/>
        </p:nvGrpSpPr>
        <p:grpSpPr>
          <a:xfrm>
            <a:off x="8714033" y="6047097"/>
            <a:ext cx="4730905" cy="1190393"/>
            <a:chOff x="0" y="0"/>
            <a:chExt cx="1246000" cy="313519"/>
          </a:xfrm>
        </p:grpSpPr>
        <p:sp>
          <p:nvSpPr>
            <p:cNvPr id="7" name="Freeform 7"/>
            <p:cNvSpPr/>
            <p:nvPr/>
          </p:nvSpPr>
          <p:spPr>
            <a:xfrm>
              <a:off x="0" y="0"/>
              <a:ext cx="1246000" cy="313519"/>
            </a:xfrm>
            <a:custGeom>
              <a:avLst/>
              <a:gdLst/>
              <a:ahLst/>
              <a:cxnLst/>
              <a:rect l="l" t="t" r="r" b="b"/>
              <a:pathLst>
                <a:path w="1246000" h="313519">
                  <a:moveTo>
                    <a:pt x="49094" y="0"/>
                  </a:moveTo>
                  <a:lnTo>
                    <a:pt x="1196906" y="0"/>
                  </a:lnTo>
                  <a:cubicBezTo>
                    <a:pt x="1224020" y="0"/>
                    <a:pt x="1246000" y="21980"/>
                    <a:pt x="1246000" y="49094"/>
                  </a:cubicBezTo>
                  <a:lnTo>
                    <a:pt x="1246000" y="264425"/>
                  </a:lnTo>
                  <a:cubicBezTo>
                    <a:pt x="1246000" y="291539"/>
                    <a:pt x="1224020" y="313519"/>
                    <a:pt x="1196906" y="313519"/>
                  </a:cubicBezTo>
                  <a:lnTo>
                    <a:pt x="49094" y="313519"/>
                  </a:lnTo>
                  <a:cubicBezTo>
                    <a:pt x="21980" y="313519"/>
                    <a:pt x="0" y="291539"/>
                    <a:pt x="0" y="264425"/>
                  </a:cubicBezTo>
                  <a:lnTo>
                    <a:pt x="0" y="49094"/>
                  </a:lnTo>
                  <a:cubicBezTo>
                    <a:pt x="0" y="21980"/>
                    <a:pt x="21980" y="0"/>
                    <a:pt x="49094" y="0"/>
                  </a:cubicBezTo>
                  <a:close/>
                </a:path>
              </a:pathLst>
            </a:custGeom>
            <a:solidFill>
              <a:srgbClr val="71C7D6"/>
            </a:solidFill>
            <a:ln w="19050" cap="rnd">
              <a:solidFill>
                <a:srgbClr val="000000"/>
              </a:solidFill>
              <a:prstDash val="solid"/>
              <a:round/>
            </a:ln>
          </p:spPr>
          <p:txBody>
            <a:bodyPr/>
            <a:lstStyle/>
            <a:p>
              <a:endParaRPr lang="es-ES"/>
            </a:p>
          </p:txBody>
        </p:sp>
        <p:sp>
          <p:nvSpPr>
            <p:cNvPr id="8" name="TextBox 8"/>
            <p:cNvSpPr txBox="1"/>
            <p:nvPr/>
          </p:nvSpPr>
          <p:spPr>
            <a:xfrm>
              <a:off x="0" y="-28575"/>
              <a:ext cx="1246000" cy="342094"/>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Was könnte Leo denken?</a:t>
              </a:r>
            </a:p>
          </p:txBody>
        </p:sp>
      </p:grpSp>
      <p:grpSp>
        <p:nvGrpSpPr>
          <p:cNvPr id="9" name="Group 9"/>
          <p:cNvGrpSpPr/>
          <p:nvPr/>
        </p:nvGrpSpPr>
        <p:grpSpPr>
          <a:xfrm>
            <a:off x="8714033" y="7513715"/>
            <a:ext cx="4730905" cy="1190393"/>
            <a:chOff x="0" y="0"/>
            <a:chExt cx="1246000" cy="313519"/>
          </a:xfrm>
        </p:grpSpPr>
        <p:sp>
          <p:nvSpPr>
            <p:cNvPr id="10" name="Freeform 10"/>
            <p:cNvSpPr/>
            <p:nvPr/>
          </p:nvSpPr>
          <p:spPr>
            <a:xfrm>
              <a:off x="0" y="0"/>
              <a:ext cx="1246000" cy="313519"/>
            </a:xfrm>
            <a:custGeom>
              <a:avLst/>
              <a:gdLst/>
              <a:ahLst/>
              <a:cxnLst/>
              <a:rect l="l" t="t" r="r" b="b"/>
              <a:pathLst>
                <a:path w="1246000" h="313519">
                  <a:moveTo>
                    <a:pt x="49094" y="0"/>
                  </a:moveTo>
                  <a:lnTo>
                    <a:pt x="1196906" y="0"/>
                  </a:lnTo>
                  <a:cubicBezTo>
                    <a:pt x="1224020" y="0"/>
                    <a:pt x="1246000" y="21980"/>
                    <a:pt x="1246000" y="49094"/>
                  </a:cubicBezTo>
                  <a:lnTo>
                    <a:pt x="1246000" y="264425"/>
                  </a:lnTo>
                  <a:cubicBezTo>
                    <a:pt x="1246000" y="291539"/>
                    <a:pt x="1224020" y="313519"/>
                    <a:pt x="1196906" y="313519"/>
                  </a:cubicBezTo>
                  <a:lnTo>
                    <a:pt x="49094" y="313519"/>
                  </a:lnTo>
                  <a:cubicBezTo>
                    <a:pt x="21980" y="313519"/>
                    <a:pt x="0" y="291539"/>
                    <a:pt x="0" y="264425"/>
                  </a:cubicBezTo>
                  <a:lnTo>
                    <a:pt x="0" y="49094"/>
                  </a:lnTo>
                  <a:cubicBezTo>
                    <a:pt x="0" y="21980"/>
                    <a:pt x="21980" y="0"/>
                    <a:pt x="49094" y="0"/>
                  </a:cubicBezTo>
                  <a:close/>
                </a:path>
              </a:pathLst>
            </a:custGeom>
            <a:solidFill>
              <a:srgbClr val="FFED4C"/>
            </a:solidFill>
            <a:ln w="19050" cap="rnd">
              <a:solidFill>
                <a:srgbClr val="000000"/>
              </a:solidFill>
              <a:prstDash val="solid"/>
              <a:round/>
            </a:ln>
          </p:spPr>
          <p:txBody>
            <a:bodyPr/>
            <a:lstStyle/>
            <a:p>
              <a:endParaRPr lang="es-ES"/>
            </a:p>
          </p:txBody>
        </p:sp>
        <p:sp>
          <p:nvSpPr>
            <p:cNvPr id="11" name="TextBox 11"/>
            <p:cNvSpPr txBox="1"/>
            <p:nvPr/>
          </p:nvSpPr>
          <p:spPr>
            <a:xfrm>
              <a:off x="0" y="-28575"/>
              <a:ext cx="1246000" cy="342094"/>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Was könnte Leo helfen?</a:t>
              </a:r>
            </a:p>
          </p:txBody>
        </p:sp>
      </p:grpSp>
      <p:sp>
        <p:nvSpPr>
          <p:cNvPr id="12" name="TextBox 12"/>
          <p:cNvSpPr txBox="1"/>
          <p:nvPr/>
        </p:nvSpPr>
        <p:spPr>
          <a:xfrm>
            <a:off x="4588082" y="791040"/>
            <a:ext cx="9111836" cy="485775"/>
          </a:xfrm>
          <a:prstGeom prst="rect">
            <a:avLst/>
          </a:prstGeom>
        </p:spPr>
        <p:txBody>
          <a:bodyPr lIns="0" tIns="0" rIns="0" bIns="0" rtlCol="0" anchor="t">
            <a:spAutoFit/>
          </a:bodyPr>
          <a:lstStyle/>
          <a:p>
            <a:pPr algn="ctr">
              <a:lnSpc>
                <a:spcPts val="3600"/>
              </a:lnSpc>
            </a:pPr>
            <a:r>
              <a:rPr lang="en-US" sz="3000" b="1">
                <a:solidFill>
                  <a:srgbClr val="000000"/>
                </a:solidFill>
                <a:latin typeface="Poppins Bold"/>
                <a:ea typeface="Poppins Bold"/>
                <a:cs typeface="Poppins Bold"/>
                <a:sym typeface="Poppins Bold"/>
              </a:rPr>
              <a:t>Die Geschichte von Leo</a:t>
            </a:r>
          </a:p>
        </p:txBody>
      </p:sp>
      <p:sp>
        <p:nvSpPr>
          <p:cNvPr id="13" name="TextBox 13"/>
          <p:cNvSpPr txBox="1"/>
          <p:nvPr/>
        </p:nvSpPr>
        <p:spPr>
          <a:xfrm>
            <a:off x="8714033" y="2113505"/>
            <a:ext cx="8749421" cy="2162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Leos Vater hat eine Krankheit, die </a:t>
            </a:r>
            <a:r>
              <a:rPr lang="en-US" sz="2000" b="1">
                <a:solidFill>
                  <a:srgbClr val="000000"/>
                </a:solidFill>
                <a:latin typeface="Poppins Bold"/>
                <a:ea typeface="Poppins Bold"/>
                <a:cs typeface="Poppins Bold"/>
                <a:sym typeface="Poppins Bold"/>
              </a:rPr>
              <a:t>Depression</a:t>
            </a:r>
            <a:r>
              <a:rPr lang="en-US" sz="2000">
                <a:solidFill>
                  <a:srgbClr val="000000"/>
                </a:solidFill>
                <a:latin typeface="Poppins"/>
                <a:ea typeface="Poppins"/>
                <a:cs typeface="Poppins"/>
                <a:sym typeface="Poppins"/>
              </a:rPr>
              <a:t> heißt.</a:t>
            </a:r>
          </a:p>
          <a:p>
            <a:pPr algn="l">
              <a:lnSpc>
                <a:spcPts val="2400"/>
              </a:lnSpc>
            </a:pPr>
            <a:r>
              <a:rPr lang="en-US" sz="2000">
                <a:solidFill>
                  <a:srgbClr val="000000"/>
                </a:solidFill>
                <a:latin typeface="Poppins"/>
                <a:ea typeface="Poppins"/>
                <a:cs typeface="Poppins"/>
                <a:sym typeface="Poppins"/>
              </a:rPr>
              <a:t> Es ist eine Krankheit, die </a:t>
            </a:r>
            <a:r>
              <a:rPr lang="en-US" sz="2000" b="1">
                <a:solidFill>
                  <a:srgbClr val="000000"/>
                </a:solidFill>
                <a:latin typeface="Poppins Bold"/>
                <a:ea typeface="Poppins Bold"/>
                <a:cs typeface="Poppins Bold"/>
                <a:sym typeface="Poppins Bold"/>
              </a:rPr>
              <a:t>Gedanken und Gefühle beeinflusst.</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b="1">
                <a:solidFill>
                  <a:srgbClr val="000000"/>
                </a:solidFill>
                <a:latin typeface="Poppins Bold"/>
                <a:ea typeface="Poppins Bold"/>
                <a:cs typeface="Poppins Bold"/>
                <a:sym typeface="Poppins Bold"/>
              </a:rPr>
              <a:t>Es ist nicht Leos Schuld.</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b="1">
                <a:solidFill>
                  <a:srgbClr val="000000"/>
                </a:solidFill>
                <a:latin typeface="Poppins Bold"/>
                <a:ea typeface="Poppins Bold"/>
                <a:cs typeface="Poppins Bold"/>
                <a:sym typeface="Poppins Bold"/>
              </a:rPr>
              <a:t>Und sie kann mit Hilfe behandelt werden.</a:t>
            </a:r>
          </a:p>
          <a:p>
            <a:pPr algn="l">
              <a:lnSpc>
                <a:spcPts val="2400"/>
              </a:lnSpc>
            </a:pPr>
            <a:endParaRPr lang="en-US" sz="2000" b="1">
              <a:solidFill>
                <a:srgbClr val="000000"/>
              </a:solidFill>
              <a:latin typeface="Poppins Bold"/>
              <a:ea typeface="Poppins Bold"/>
              <a:cs typeface="Poppins Bold"/>
              <a:sym typeface="Poppins Bold"/>
            </a:endParaRPr>
          </a:p>
        </p:txBody>
      </p:sp>
      <p:sp>
        <p:nvSpPr>
          <p:cNvPr id="14" name="TextBox 14"/>
          <p:cNvSpPr txBox="1"/>
          <p:nvPr/>
        </p:nvSpPr>
        <p:spPr>
          <a:xfrm>
            <a:off x="4588082" y="1248240"/>
            <a:ext cx="9111836" cy="3333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Wenn sich eine erwachsene Person innerlich nicht gut fühlt</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2142080"/>
            <a:ext cx="6696191" cy="6562028"/>
          </a:xfrm>
          <a:custGeom>
            <a:avLst/>
            <a:gdLst/>
            <a:ahLst/>
            <a:cxnLst/>
            <a:rect l="l" t="t" r="r" b="b"/>
            <a:pathLst>
              <a:path w="6696191" h="6562028">
                <a:moveTo>
                  <a:pt x="0" y="0"/>
                </a:moveTo>
                <a:lnTo>
                  <a:pt x="6696191" y="0"/>
                </a:lnTo>
                <a:lnTo>
                  <a:pt x="6696191" y="6562028"/>
                </a:lnTo>
                <a:lnTo>
                  <a:pt x="0" y="6562028"/>
                </a:lnTo>
                <a:lnTo>
                  <a:pt x="0" y="0"/>
                </a:lnTo>
                <a:close/>
              </a:path>
            </a:pathLst>
          </a:custGeom>
          <a:blipFill>
            <a:blip r:embed="rId2"/>
            <a:stretch>
              <a:fillRect t="-2044"/>
            </a:stretch>
          </a:blipFill>
        </p:spPr>
        <p:txBody>
          <a:bodyPr/>
          <a:lstStyle/>
          <a:p>
            <a:endParaRPr lang="es-ES"/>
          </a:p>
        </p:txBody>
      </p:sp>
      <p:sp>
        <p:nvSpPr>
          <p:cNvPr id="3" name="TextBox 3"/>
          <p:cNvSpPr txBox="1"/>
          <p:nvPr/>
        </p:nvSpPr>
        <p:spPr>
          <a:xfrm>
            <a:off x="4588082" y="791040"/>
            <a:ext cx="9111836" cy="485775"/>
          </a:xfrm>
          <a:prstGeom prst="rect">
            <a:avLst/>
          </a:prstGeom>
        </p:spPr>
        <p:txBody>
          <a:bodyPr lIns="0" tIns="0" rIns="0" bIns="0" rtlCol="0" anchor="t">
            <a:spAutoFit/>
          </a:bodyPr>
          <a:lstStyle/>
          <a:p>
            <a:pPr algn="ctr">
              <a:lnSpc>
                <a:spcPts val="3600"/>
              </a:lnSpc>
            </a:pPr>
            <a:r>
              <a:rPr lang="en-US" sz="3000" b="1">
                <a:solidFill>
                  <a:srgbClr val="000000"/>
                </a:solidFill>
                <a:latin typeface="Poppins Bold"/>
                <a:ea typeface="Poppins Bold"/>
                <a:cs typeface="Poppins Bold"/>
                <a:sym typeface="Poppins Bold"/>
              </a:rPr>
              <a:t>Die Geschichte von Leo</a:t>
            </a:r>
          </a:p>
        </p:txBody>
      </p:sp>
      <p:sp>
        <p:nvSpPr>
          <p:cNvPr id="4" name="TextBox 4"/>
          <p:cNvSpPr txBox="1"/>
          <p:nvPr/>
        </p:nvSpPr>
        <p:spPr>
          <a:xfrm>
            <a:off x="8714033" y="2113505"/>
            <a:ext cx="8749421" cy="2162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Leos Vater hat eine Krankheit, die </a:t>
            </a:r>
            <a:r>
              <a:rPr lang="en-US" sz="2000" b="1">
                <a:solidFill>
                  <a:srgbClr val="000000"/>
                </a:solidFill>
                <a:latin typeface="Poppins Bold"/>
                <a:ea typeface="Poppins Bold"/>
                <a:cs typeface="Poppins Bold"/>
                <a:sym typeface="Poppins Bold"/>
              </a:rPr>
              <a:t>Depression</a:t>
            </a:r>
            <a:r>
              <a:rPr lang="en-US" sz="2000">
                <a:solidFill>
                  <a:srgbClr val="000000"/>
                </a:solidFill>
                <a:latin typeface="Poppins"/>
                <a:ea typeface="Poppins"/>
                <a:cs typeface="Poppins"/>
                <a:sym typeface="Poppins"/>
              </a:rPr>
              <a:t> heißt.</a:t>
            </a:r>
          </a:p>
          <a:p>
            <a:pPr algn="l">
              <a:lnSpc>
                <a:spcPts val="2400"/>
              </a:lnSpc>
            </a:pPr>
            <a:r>
              <a:rPr lang="en-US" sz="2000">
                <a:solidFill>
                  <a:srgbClr val="000000"/>
                </a:solidFill>
                <a:latin typeface="Poppins"/>
                <a:ea typeface="Poppins"/>
                <a:cs typeface="Poppins"/>
                <a:sym typeface="Poppins"/>
              </a:rPr>
              <a:t> Es ist eine Krankheit, die </a:t>
            </a:r>
            <a:r>
              <a:rPr lang="en-US" sz="2000" b="1">
                <a:solidFill>
                  <a:srgbClr val="000000"/>
                </a:solidFill>
                <a:latin typeface="Poppins Bold"/>
                <a:ea typeface="Poppins Bold"/>
                <a:cs typeface="Poppins Bold"/>
                <a:sym typeface="Poppins Bold"/>
              </a:rPr>
              <a:t>Gedanken und Gefühle beeinflusst.</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b="1">
                <a:solidFill>
                  <a:srgbClr val="000000"/>
                </a:solidFill>
                <a:latin typeface="Poppins Bold"/>
                <a:ea typeface="Poppins Bold"/>
                <a:cs typeface="Poppins Bold"/>
                <a:sym typeface="Poppins Bold"/>
              </a:rPr>
              <a:t>Es ist nicht Leos Schuld.</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b="1">
                <a:solidFill>
                  <a:srgbClr val="000000"/>
                </a:solidFill>
                <a:latin typeface="Poppins Bold"/>
                <a:ea typeface="Poppins Bold"/>
                <a:cs typeface="Poppins Bold"/>
                <a:sym typeface="Poppins Bold"/>
              </a:rPr>
              <a:t>Und sie kann mit Hilfe behandelt werden.</a:t>
            </a:r>
          </a:p>
          <a:p>
            <a:pPr algn="l">
              <a:lnSpc>
                <a:spcPts val="2400"/>
              </a:lnSpc>
            </a:pPr>
            <a:endParaRPr lang="en-US" sz="2000" b="1">
              <a:solidFill>
                <a:srgbClr val="000000"/>
              </a:solidFill>
              <a:latin typeface="Poppins Bold"/>
              <a:ea typeface="Poppins Bold"/>
              <a:cs typeface="Poppins Bold"/>
              <a:sym typeface="Poppins Bold"/>
            </a:endParaRPr>
          </a:p>
        </p:txBody>
      </p:sp>
      <p:sp>
        <p:nvSpPr>
          <p:cNvPr id="5" name="TextBox 5"/>
          <p:cNvSpPr txBox="1"/>
          <p:nvPr/>
        </p:nvSpPr>
        <p:spPr>
          <a:xfrm>
            <a:off x="4588082" y="1248240"/>
            <a:ext cx="9111836" cy="3333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Wenn sich eine erwachsene Person innerlich nicht gut fühlt</a:t>
            </a:r>
          </a:p>
        </p:txBody>
      </p:sp>
      <p:grpSp>
        <p:nvGrpSpPr>
          <p:cNvPr id="6" name="Group 6"/>
          <p:cNvGrpSpPr/>
          <p:nvPr/>
        </p:nvGrpSpPr>
        <p:grpSpPr>
          <a:xfrm>
            <a:off x="8880427" y="5049153"/>
            <a:ext cx="5235118" cy="447676"/>
            <a:chOff x="0" y="0"/>
            <a:chExt cx="6980157" cy="596901"/>
          </a:xfrm>
        </p:grpSpPr>
        <p:sp>
          <p:nvSpPr>
            <p:cNvPr id="7" name="TextBox 7"/>
            <p:cNvSpPr txBox="1"/>
            <p:nvPr/>
          </p:nvSpPr>
          <p:spPr>
            <a:xfrm>
              <a:off x="800218" y="66675"/>
              <a:ext cx="617993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 Es ist nicht die Schuld des Kindes.</a:t>
              </a:r>
            </a:p>
          </p:txBody>
        </p:sp>
        <p:sp>
          <p:nvSpPr>
            <p:cNvPr id="8" name="TextBox 8"/>
            <p:cNvSpPr txBox="1"/>
            <p:nvPr/>
          </p:nvSpPr>
          <p:spPr>
            <a:xfrm>
              <a:off x="0" y="-76200"/>
              <a:ext cx="522129"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01</a:t>
              </a:r>
            </a:p>
          </p:txBody>
        </p:sp>
      </p:grpSp>
      <p:grpSp>
        <p:nvGrpSpPr>
          <p:cNvPr id="9" name="Group 9"/>
          <p:cNvGrpSpPr/>
          <p:nvPr/>
        </p:nvGrpSpPr>
        <p:grpSpPr>
          <a:xfrm>
            <a:off x="8714033" y="5930374"/>
            <a:ext cx="7469859" cy="633413"/>
            <a:chOff x="0" y="0"/>
            <a:chExt cx="9959812" cy="844550"/>
          </a:xfrm>
        </p:grpSpPr>
        <p:sp>
          <p:nvSpPr>
            <p:cNvPr id="10" name="TextBox 10"/>
            <p:cNvSpPr txBox="1"/>
            <p:nvPr/>
          </p:nvSpPr>
          <p:spPr>
            <a:xfrm>
              <a:off x="1022076" y="3175"/>
              <a:ext cx="8937736"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Kinder müssen die Probleme von Erwachsenen nicht lösen.</a:t>
              </a:r>
            </a:p>
          </p:txBody>
        </p:sp>
        <p:sp>
          <p:nvSpPr>
            <p:cNvPr id="11" name="TextBox 11"/>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grpSp>
      <p:grpSp>
        <p:nvGrpSpPr>
          <p:cNvPr id="12" name="Group 12"/>
          <p:cNvGrpSpPr/>
          <p:nvPr/>
        </p:nvGrpSpPr>
        <p:grpSpPr>
          <a:xfrm>
            <a:off x="8714033" y="7044957"/>
            <a:ext cx="7400687" cy="447676"/>
            <a:chOff x="0" y="0"/>
            <a:chExt cx="9867583" cy="596901"/>
          </a:xfrm>
        </p:grpSpPr>
        <p:sp>
          <p:nvSpPr>
            <p:cNvPr id="13" name="TextBox 13"/>
            <p:cNvSpPr txBox="1"/>
            <p:nvPr/>
          </p:nvSpPr>
          <p:spPr>
            <a:xfrm>
              <a:off x="1022076" y="66675"/>
              <a:ext cx="8845507"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Mit einer vertrauten Person zu sprechen kann helfen.</a:t>
              </a:r>
            </a:p>
          </p:txBody>
        </p:sp>
        <p:sp>
          <p:nvSpPr>
            <p:cNvPr id="14" name="TextBox 14"/>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03</a:t>
              </a:r>
            </a:p>
          </p:txBody>
        </p: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3031320"/>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FFED4C"/>
            </a:solidFill>
          </p:spPr>
          <p:txBody>
            <a:bodyPr/>
            <a:lstStyle/>
            <a:p>
              <a:endParaRPr lang="es-ES"/>
            </a:p>
          </p:txBody>
        </p:sp>
      </p:grpSp>
      <p:sp>
        <p:nvSpPr>
          <p:cNvPr id="4" name="TextBox 4"/>
          <p:cNvSpPr txBox="1"/>
          <p:nvPr/>
        </p:nvSpPr>
        <p:spPr>
          <a:xfrm>
            <a:off x="4588082" y="5568816"/>
            <a:ext cx="9111836" cy="2663825"/>
          </a:xfrm>
          <a:prstGeom prst="rect">
            <a:avLst/>
          </a:prstGeom>
        </p:spPr>
        <p:txBody>
          <a:bodyPr lIns="0" tIns="0" rIns="0" bIns="0" rtlCol="0" anchor="t">
            <a:spAutoFit/>
          </a:bodyPr>
          <a:lstStyle/>
          <a:p>
            <a:pPr algn="ctr">
              <a:lnSpc>
                <a:spcPts val="6999"/>
              </a:lnSpc>
            </a:pPr>
            <a:r>
              <a:rPr lang="en-US" sz="4999" b="1">
                <a:solidFill>
                  <a:srgbClr val="000000"/>
                </a:solidFill>
                <a:latin typeface="Poppins Bold"/>
                <a:ea typeface="Poppins Bold"/>
                <a:cs typeface="Poppins Bold"/>
                <a:sym typeface="Poppins Bold"/>
              </a:rPr>
              <a:t>Was kann helfen? – Wir bauen ein Unterstützungsnetz auf</a:t>
            </a:r>
          </a:p>
        </p:txBody>
      </p:sp>
      <p:sp>
        <p:nvSpPr>
          <p:cNvPr id="5" name="TextBox 5"/>
          <p:cNvSpPr txBox="1"/>
          <p:nvPr/>
        </p:nvSpPr>
        <p:spPr>
          <a:xfrm>
            <a:off x="8287464" y="4126353"/>
            <a:ext cx="1713071" cy="3905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Poppins"/>
                <a:ea typeface="Poppins"/>
                <a:cs typeface="Poppins"/>
                <a:sym typeface="Poppins"/>
              </a:rPr>
              <a:t>Aktivität 1.3</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14033" y="2088175"/>
            <a:ext cx="8545267" cy="1155192"/>
            <a:chOff x="0" y="0"/>
            <a:chExt cx="11393689" cy="1540256"/>
          </a:xfrm>
        </p:grpSpPr>
        <p:sp>
          <p:nvSpPr>
            <p:cNvPr id="3" name="Freeform 3"/>
            <p:cNvSpPr/>
            <p:nvPr/>
          </p:nvSpPr>
          <p:spPr>
            <a:xfrm>
              <a:off x="0" y="0"/>
              <a:ext cx="11393689" cy="1540257"/>
            </a:xfrm>
            <a:custGeom>
              <a:avLst/>
              <a:gdLst/>
              <a:ahLst/>
              <a:cxnLst/>
              <a:rect l="l" t="t" r="r" b="b"/>
              <a:pathLst>
                <a:path w="11393689" h="1540257">
                  <a:moveTo>
                    <a:pt x="0" y="0"/>
                  </a:moveTo>
                  <a:lnTo>
                    <a:pt x="11393689" y="0"/>
                  </a:lnTo>
                  <a:lnTo>
                    <a:pt x="11393689" y="1540257"/>
                  </a:lnTo>
                  <a:lnTo>
                    <a:pt x="0" y="1540257"/>
                  </a:lnTo>
                  <a:close/>
                </a:path>
              </a:pathLst>
            </a:custGeom>
            <a:blipFill>
              <a:blip r:embed="rId2">
                <a:alphaModFix amt="0"/>
              </a:blip>
              <a:stretch>
                <a:fillRect t="-179994" r="-84586" b="-252116"/>
              </a:stretch>
            </a:blipFill>
          </p:spPr>
          <p:txBody>
            <a:bodyPr/>
            <a:lstStyle/>
            <a:p>
              <a:endParaRPr lang="es-ES"/>
            </a:p>
          </p:txBody>
        </p:sp>
        <p:sp>
          <p:nvSpPr>
            <p:cNvPr id="4" name="TextBox 4"/>
            <p:cNvSpPr txBox="1"/>
            <p:nvPr/>
          </p:nvSpPr>
          <p:spPr>
            <a:xfrm>
              <a:off x="0" y="9525"/>
              <a:ext cx="11393689" cy="1530731"/>
            </a:xfrm>
            <a:prstGeom prst="rect">
              <a:avLst/>
            </a:prstGeom>
          </p:spPr>
          <p:txBody>
            <a:bodyPr lIns="0" tIns="0" rIns="0" bIns="0" rtlCol="0" anchor="ctr"/>
            <a:lstStyle/>
            <a:p>
              <a:pPr algn="l">
                <a:lnSpc>
                  <a:spcPts val="3240"/>
                </a:lnSpc>
              </a:pPr>
              <a:r>
                <a:rPr lang="en-US" sz="3000" b="1">
                  <a:solidFill>
                    <a:srgbClr val="000000"/>
                  </a:solidFill>
                  <a:latin typeface="Poppins Bold"/>
                  <a:ea typeface="Poppins Bold"/>
                  <a:cs typeface="Poppins Bold"/>
                  <a:sym typeface="Poppins Bold"/>
                </a:rPr>
                <a:t>Wir denken gemeinsam nach und erinnern uns</a:t>
              </a:r>
            </a:p>
          </p:txBody>
        </p:sp>
      </p:grpSp>
      <p:sp>
        <p:nvSpPr>
          <p:cNvPr id="5" name="Freeform 5"/>
          <p:cNvSpPr/>
          <p:nvPr/>
        </p:nvSpPr>
        <p:spPr>
          <a:xfrm>
            <a:off x="1028700" y="2088175"/>
            <a:ext cx="6696191" cy="6562028"/>
          </a:xfrm>
          <a:custGeom>
            <a:avLst/>
            <a:gdLst/>
            <a:ahLst/>
            <a:cxnLst/>
            <a:rect l="l" t="t" r="r" b="b"/>
            <a:pathLst>
              <a:path w="6696191" h="6562028">
                <a:moveTo>
                  <a:pt x="0" y="0"/>
                </a:moveTo>
                <a:lnTo>
                  <a:pt x="6696191" y="0"/>
                </a:lnTo>
                <a:lnTo>
                  <a:pt x="6696191" y="6562028"/>
                </a:lnTo>
                <a:lnTo>
                  <a:pt x="0" y="6562028"/>
                </a:lnTo>
                <a:lnTo>
                  <a:pt x="0" y="0"/>
                </a:lnTo>
                <a:close/>
              </a:path>
            </a:pathLst>
          </a:custGeom>
          <a:blipFill>
            <a:blip r:embed="rId3"/>
            <a:stretch>
              <a:fillRect t="-1022" b="-1022"/>
            </a:stretch>
          </a:blipFill>
        </p:spPr>
        <p:txBody>
          <a:bodyPr/>
          <a:lstStyle/>
          <a:p>
            <a:endParaRPr lang="es-ES"/>
          </a:p>
        </p:txBody>
      </p:sp>
      <p:grpSp>
        <p:nvGrpSpPr>
          <p:cNvPr id="6" name="Group 6"/>
          <p:cNvGrpSpPr/>
          <p:nvPr/>
        </p:nvGrpSpPr>
        <p:grpSpPr>
          <a:xfrm>
            <a:off x="8714033" y="3619408"/>
            <a:ext cx="4730905" cy="1190393"/>
            <a:chOff x="0" y="0"/>
            <a:chExt cx="1246000" cy="313519"/>
          </a:xfrm>
        </p:grpSpPr>
        <p:sp>
          <p:nvSpPr>
            <p:cNvPr id="7" name="Freeform 7"/>
            <p:cNvSpPr/>
            <p:nvPr/>
          </p:nvSpPr>
          <p:spPr>
            <a:xfrm>
              <a:off x="0" y="0"/>
              <a:ext cx="1246000" cy="313519"/>
            </a:xfrm>
            <a:custGeom>
              <a:avLst/>
              <a:gdLst/>
              <a:ahLst/>
              <a:cxnLst/>
              <a:rect l="l" t="t" r="r" b="b"/>
              <a:pathLst>
                <a:path w="1246000" h="313519">
                  <a:moveTo>
                    <a:pt x="49094" y="0"/>
                  </a:moveTo>
                  <a:lnTo>
                    <a:pt x="1196906" y="0"/>
                  </a:lnTo>
                  <a:cubicBezTo>
                    <a:pt x="1224020" y="0"/>
                    <a:pt x="1246000" y="21980"/>
                    <a:pt x="1246000" y="49094"/>
                  </a:cubicBezTo>
                  <a:lnTo>
                    <a:pt x="1246000" y="264425"/>
                  </a:lnTo>
                  <a:cubicBezTo>
                    <a:pt x="1246000" y="291539"/>
                    <a:pt x="1224020" y="313519"/>
                    <a:pt x="1196906" y="313519"/>
                  </a:cubicBezTo>
                  <a:lnTo>
                    <a:pt x="49094" y="313519"/>
                  </a:lnTo>
                  <a:cubicBezTo>
                    <a:pt x="21980" y="313519"/>
                    <a:pt x="0" y="291539"/>
                    <a:pt x="0" y="264425"/>
                  </a:cubicBezTo>
                  <a:lnTo>
                    <a:pt x="0" y="49094"/>
                  </a:lnTo>
                  <a:cubicBezTo>
                    <a:pt x="0" y="21980"/>
                    <a:pt x="21980" y="0"/>
                    <a:pt x="49094" y="0"/>
                  </a:cubicBezTo>
                  <a:close/>
                </a:path>
              </a:pathLst>
            </a:custGeom>
            <a:solidFill>
              <a:srgbClr val="E4829D"/>
            </a:solidFill>
            <a:ln w="19050" cap="rnd">
              <a:solidFill>
                <a:srgbClr val="000000"/>
              </a:solidFill>
              <a:prstDash val="solid"/>
              <a:round/>
            </a:ln>
          </p:spPr>
          <p:txBody>
            <a:bodyPr/>
            <a:lstStyle/>
            <a:p>
              <a:endParaRPr lang="es-ES"/>
            </a:p>
          </p:txBody>
        </p:sp>
        <p:sp>
          <p:nvSpPr>
            <p:cNvPr id="8" name="TextBox 8"/>
            <p:cNvSpPr txBox="1"/>
            <p:nvPr/>
          </p:nvSpPr>
          <p:spPr>
            <a:xfrm>
              <a:off x="0" y="-28575"/>
              <a:ext cx="1246000" cy="342094"/>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Wie glaubst du, fühlt sich Leo?</a:t>
              </a:r>
            </a:p>
          </p:txBody>
        </p:sp>
      </p:grpSp>
      <p:grpSp>
        <p:nvGrpSpPr>
          <p:cNvPr id="9" name="Group 9"/>
          <p:cNvGrpSpPr/>
          <p:nvPr/>
        </p:nvGrpSpPr>
        <p:grpSpPr>
          <a:xfrm>
            <a:off x="8714033" y="5027739"/>
            <a:ext cx="4730905" cy="1190393"/>
            <a:chOff x="0" y="0"/>
            <a:chExt cx="1246000" cy="313519"/>
          </a:xfrm>
        </p:grpSpPr>
        <p:sp>
          <p:nvSpPr>
            <p:cNvPr id="10" name="Freeform 10"/>
            <p:cNvSpPr/>
            <p:nvPr/>
          </p:nvSpPr>
          <p:spPr>
            <a:xfrm>
              <a:off x="0" y="0"/>
              <a:ext cx="1246000" cy="313519"/>
            </a:xfrm>
            <a:custGeom>
              <a:avLst/>
              <a:gdLst/>
              <a:ahLst/>
              <a:cxnLst/>
              <a:rect l="l" t="t" r="r" b="b"/>
              <a:pathLst>
                <a:path w="1246000" h="313519">
                  <a:moveTo>
                    <a:pt x="49094" y="0"/>
                  </a:moveTo>
                  <a:lnTo>
                    <a:pt x="1196906" y="0"/>
                  </a:lnTo>
                  <a:cubicBezTo>
                    <a:pt x="1224020" y="0"/>
                    <a:pt x="1246000" y="21980"/>
                    <a:pt x="1246000" y="49094"/>
                  </a:cubicBezTo>
                  <a:lnTo>
                    <a:pt x="1246000" y="264425"/>
                  </a:lnTo>
                  <a:cubicBezTo>
                    <a:pt x="1246000" y="291539"/>
                    <a:pt x="1224020" y="313519"/>
                    <a:pt x="1196906" y="313519"/>
                  </a:cubicBezTo>
                  <a:lnTo>
                    <a:pt x="49094" y="313519"/>
                  </a:lnTo>
                  <a:cubicBezTo>
                    <a:pt x="21980" y="313519"/>
                    <a:pt x="0" y="291539"/>
                    <a:pt x="0" y="264425"/>
                  </a:cubicBezTo>
                  <a:lnTo>
                    <a:pt x="0" y="49094"/>
                  </a:lnTo>
                  <a:cubicBezTo>
                    <a:pt x="0" y="21980"/>
                    <a:pt x="21980" y="0"/>
                    <a:pt x="49094" y="0"/>
                  </a:cubicBezTo>
                  <a:close/>
                </a:path>
              </a:pathLst>
            </a:custGeom>
            <a:solidFill>
              <a:srgbClr val="FFED4C"/>
            </a:solidFill>
            <a:ln w="19050" cap="rnd">
              <a:solidFill>
                <a:srgbClr val="000000"/>
              </a:solidFill>
              <a:prstDash val="solid"/>
              <a:round/>
            </a:ln>
          </p:spPr>
          <p:txBody>
            <a:bodyPr/>
            <a:lstStyle/>
            <a:p>
              <a:endParaRPr lang="es-ES"/>
            </a:p>
          </p:txBody>
        </p:sp>
        <p:sp>
          <p:nvSpPr>
            <p:cNvPr id="11" name="TextBox 11"/>
            <p:cNvSpPr txBox="1"/>
            <p:nvPr/>
          </p:nvSpPr>
          <p:spPr>
            <a:xfrm>
              <a:off x="0" y="-28575"/>
              <a:ext cx="1246000" cy="342094"/>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Was könnte Leo helfen?</a:t>
              </a:r>
            </a:p>
          </p:txBody>
        </p:sp>
      </p:gr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959695" y="1862486"/>
            <a:ext cx="6696191" cy="6562028"/>
          </a:xfrm>
          <a:custGeom>
            <a:avLst/>
            <a:gdLst/>
            <a:ahLst/>
            <a:cxnLst/>
            <a:rect l="l" t="t" r="r" b="b"/>
            <a:pathLst>
              <a:path w="6696191" h="6562028">
                <a:moveTo>
                  <a:pt x="0" y="0"/>
                </a:moveTo>
                <a:lnTo>
                  <a:pt x="6696191" y="0"/>
                </a:lnTo>
                <a:lnTo>
                  <a:pt x="6696191" y="6562028"/>
                </a:lnTo>
                <a:lnTo>
                  <a:pt x="0" y="6562028"/>
                </a:lnTo>
                <a:lnTo>
                  <a:pt x="0" y="0"/>
                </a:lnTo>
                <a:close/>
              </a:path>
            </a:pathLst>
          </a:custGeom>
          <a:blipFill>
            <a:blip r:embed="rId2"/>
            <a:stretch>
              <a:fillRect t="-1022" b="-1022"/>
            </a:stretch>
          </a:blipFill>
        </p:spPr>
        <p:txBody>
          <a:bodyPr/>
          <a:lstStyle/>
          <a:p>
            <a:endParaRPr lang="es-ES"/>
          </a:p>
        </p:txBody>
      </p:sp>
      <p:grpSp>
        <p:nvGrpSpPr>
          <p:cNvPr id="3" name="Group 3"/>
          <p:cNvGrpSpPr/>
          <p:nvPr/>
        </p:nvGrpSpPr>
        <p:grpSpPr>
          <a:xfrm>
            <a:off x="1590920" y="6163266"/>
            <a:ext cx="6255514" cy="1458133"/>
            <a:chOff x="0" y="0"/>
            <a:chExt cx="1647543" cy="384035"/>
          </a:xfrm>
        </p:grpSpPr>
        <p:sp>
          <p:nvSpPr>
            <p:cNvPr id="4" name="Freeform 4"/>
            <p:cNvSpPr/>
            <p:nvPr/>
          </p:nvSpPr>
          <p:spPr>
            <a:xfrm>
              <a:off x="0" y="0"/>
              <a:ext cx="1647543" cy="384035"/>
            </a:xfrm>
            <a:custGeom>
              <a:avLst/>
              <a:gdLst/>
              <a:ahLst/>
              <a:cxnLst/>
              <a:rect l="l" t="t" r="r" b="b"/>
              <a:pathLst>
                <a:path w="1647543" h="384035">
                  <a:moveTo>
                    <a:pt x="37128" y="0"/>
                  </a:moveTo>
                  <a:lnTo>
                    <a:pt x="1610414" y="0"/>
                  </a:lnTo>
                  <a:cubicBezTo>
                    <a:pt x="1620261" y="0"/>
                    <a:pt x="1629705" y="3912"/>
                    <a:pt x="1636668" y="10875"/>
                  </a:cubicBezTo>
                  <a:cubicBezTo>
                    <a:pt x="1643631" y="17838"/>
                    <a:pt x="1647543" y="27281"/>
                    <a:pt x="1647543" y="37128"/>
                  </a:cubicBezTo>
                  <a:lnTo>
                    <a:pt x="1647543" y="346907"/>
                  </a:lnTo>
                  <a:cubicBezTo>
                    <a:pt x="1647543" y="356754"/>
                    <a:pt x="1643631" y="366198"/>
                    <a:pt x="1636668" y="373160"/>
                  </a:cubicBezTo>
                  <a:cubicBezTo>
                    <a:pt x="1629705" y="380123"/>
                    <a:pt x="1620261" y="384035"/>
                    <a:pt x="1610414" y="384035"/>
                  </a:cubicBezTo>
                  <a:lnTo>
                    <a:pt x="37128" y="384035"/>
                  </a:lnTo>
                  <a:cubicBezTo>
                    <a:pt x="27281" y="384035"/>
                    <a:pt x="17838" y="380123"/>
                    <a:pt x="10875" y="373160"/>
                  </a:cubicBezTo>
                  <a:cubicBezTo>
                    <a:pt x="3912" y="366198"/>
                    <a:pt x="0" y="356754"/>
                    <a:pt x="0" y="346907"/>
                  </a:cubicBezTo>
                  <a:lnTo>
                    <a:pt x="0" y="37128"/>
                  </a:lnTo>
                  <a:cubicBezTo>
                    <a:pt x="0" y="27281"/>
                    <a:pt x="3912" y="17838"/>
                    <a:pt x="10875" y="10875"/>
                  </a:cubicBezTo>
                  <a:cubicBezTo>
                    <a:pt x="17838" y="3912"/>
                    <a:pt x="27281" y="0"/>
                    <a:pt x="37128" y="0"/>
                  </a:cubicBezTo>
                  <a:close/>
                </a:path>
              </a:pathLst>
            </a:custGeom>
            <a:solidFill>
              <a:srgbClr val="51B264"/>
            </a:solidFill>
            <a:ln w="19050" cap="rnd">
              <a:solidFill>
                <a:srgbClr val="000000"/>
              </a:solidFill>
              <a:prstDash val="solid"/>
              <a:round/>
            </a:ln>
          </p:spPr>
          <p:txBody>
            <a:bodyPr/>
            <a:lstStyle/>
            <a:p>
              <a:endParaRPr lang="es-ES"/>
            </a:p>
          </p:txBody>
        </p:sp>
        <p:sp>
          <p:nvSpPr>
            <p:cNvPr id="5" name="TextBox 5"/>
            <p:cNvSpPr txBox="1"/>
            <p:nvPr/>
          </p:nvSpPr>
          <p:spPr>
            <a:xfrm>
              <a:off x="0" y="-28575"/>
              <a:ext cx="1647543" cy="412610"/>
            </a:xfrm>
            <a:prstGeom prst="rect">
              <a:avLst/>
            </a:prstGeom>
          </p:spPr>
          <p:txBody>
            <a:bodyPr lIns="50800" tIns="50800" rIns="50800" bIns="50800" rtlCol="0" anchor="ctr"/>
            <a:lstStyle/>
            <a:p>
              <a:pPr algn="ctr">
                <a:lnSpc>
                  <a:spcPts val="3600"/>
                </a:lnSpc>
              </a:pPr>
              <a:r>
                <a:rPr lang="en-US" sz="3000" b="1">
                  <a:solidFill>
                    <a:srgbClr val="000000"/>
                  </a:solidFill>
                  <a:latin typeface="Poppins Bold"/>
                  <a:ea typeface="Poppins Bold"/>
                  <a:cs typeface="Poppins Bold"/>
                  <a:sym typeface="Poppins Bold"/>
                </a:rPr>
                <a:t>Was kann Leo helfen?</a:t>
              </a:r>
            </a:p>
          </p:txBody>
        </p:sp>
      </p:grpSp>
      <p:grpSp>
        <p:nvGrpSpPr>
          <p:cNvPr id="6" name="Group 6"/>
          <p:cNvGrpSpPr/>
          <p:nvPr/>
        </p:nvGrpSpPr>
        <p:grpSpPr>
          <a:xfrm>
            <a:off x="1195094" y="2665600"/>
            <a:ext cx="7047168" cy="614363"/>
            <a:chOff x="0" y="0"/>
            <a:chExt cx="9396223" cy="819150"/>
          </a:xfrm>
        </p:grpSpPr>
        <p:sp>
          <p:nvSpPr>
            <p:cNvPr id="7" name="TextBox 7"/>
            <p:cNvSpPr txBox="1"/>
            <p:nvPr/>
          </p:nvSpPr>
          <p:spPr>
            <a:xfrm>
              <a:off x="800218" y="-22225"/>
              <a:ext cx="8596006"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Wenn sich eine erwachsene Person innerlich krank fühlt, ist das nicht die Schuld des Kindes.</a:t>
              </a:r>
            </a:p>
          </p:txBody>
        </p:sp>
        <p:sp>
          <p:nvSpPr>
            <p:cNvPr id="8" name="TextBox 8"/>
            <p:cNvSpPr txBox="1"/>
            <p:nvPr/>
          </p:nvSpPr>
          <p:spPr>
            <a:xfrm>
              <a:off x="0" y="-76200"/>
              <a:ext cx="522129"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01</a:t>
              </a:r>
            </a:p>
          </p:txBody>
        </p:sp>
      </p:grpSp>
      <p:grpSp>
        <p:nvGrpSpPr>
          <p:cNvPr id="9" name="Group 9"/>
          <p:cNvGrpSpPr/>
          <p:nvPr/>
        </p:nvGrpSpPr>
        <p:grpSpPr>
          <a:xfrm>
            <a:off x="1028700" y="3687315"/>
            <a:ext cx="7591678" cy="614363"/>
            <a:chOff x="0" y="0"/>
            <a:chExt cx="10122237" cy="819150"/>
          </a:xfrm>
        </p:grpSpPr>
        <p:sp>
          <p:nvSpPr>
            <p:cNvPr id="10" name="TextBox 10"/>
            <p:cNvSpPr txBox="1"/>
            <p:nvPr/>
          </p:nvSpPr>
          <p:spPr>
            <a:xfrm>
              <a:off x="1022076" y="-22225"/>
              <a:ext cx="9100161"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Kinder müssen die Probleme von Erwachsenen nicht lösen.</a:t>
              </a:r>
            </a:p>
          </p:txBody>
        </p:sp>
        <p:sp>
          <p:nvSpPr>
            <p:cNvPr id="11" name="TextBox 11"/>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grpSp>
      <p:grpSp>
        <p:nvGrpSpPr>
          <p:cNvPr id="12" name="Group 12"/>
          <p:cNvGrpSpPr/>
          <p:nvPr/>
        </p:nvGrpSpPr>
        <p:grpSpPr>
          <a:xfrm>
            <a:off x="1028700" y="4661404"/>
            <a:ext cx="7702837" cy="447676"/>
            <a:chOff x="0" y="0"/>
            <a:chExt cx="10270449" cy="596901"/>
          </a:xfrm>
        </p:grpSpPr>
        <p:sp>
          <p:nvSpPr>
            <p:cNvPr id="13" name="TextBox 13"/>
            <p:cNvSpPr txBox="1"/>
            <p:nvPr/>
          </p:nvSpPr>
          <p:spPr>
            <a:xfrm>
              <a:off x="1022076" y="66675"/>
              <a:ext cx="9248373"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Mit einer vertrauten Person zu sprechen kann helfen.</a:t>
              </a:r>
            </a:p>
          </p:txBody>
        </p:sp>
        <p:sp>
          <p:nvSpPr>
            <p:cNvPr id="14" name="TextBox 14"/>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03</a:t>
              </a: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96433" y="3626940"/>
            <a:ext cx="3095133" cy="3033120"/>
          </a:xfrm>
          <a:custGeom>
            <a:avLst/>
            <a:gdLst/>
            <a:ahLst/>
            <a:cxnLst/>
            <a:rect l="l" t="t" r="r" b="b"/>
            <a:pathLst>
              <a:path w="3095133" h="3033120">
                <a:moveTo>
                  <a:pt x="0" y="0"/>
                </a:moveTo>
                <a:lnTo>
                  <a:pt x="3095134" y="0"/>
                </a:lnTo>
                <a:lnTo>
                  <a:pt x="3095134" y="3033120"/>
                </a:lnTo>
                <a:lnTo>
                  <a:pt x="0" y="3033120"/>
                </a:lnTo>
                <a:lnTo>
                  <a:pt x="0" y="0"/>
                </a:lnTo>
                <a:close/>
              </a:path>
            </a:pathLst>
          </a:custGeom>
          <a:blipFill>
            <a:blip r:embed="rId2"/>
            <a:stretch>
              <a:fillRect t="-1022" b="-1022"/>
            </a:stretch>
          </a:blipFill>
        </p:spPr>
        <p:txBody>
          <a:bodyPr/>
          <a:lstStyle/>
          <a:p>
            <a:endParaRPr lang="es-ES"/>
          </a:p>
        </p:txBody>
      </p:sp>
      <p:sp>
        <p:nvSpPr>
          <p:cNvPr id="3" name="Freeform 3"/>
          <p:cNvSpPr/>
          <p:nvPr/>
        </p:nvSpPr>
        <p:spPr>
          <a:xfrm>
            <a:off x="13863067" y="1326339"/>
            <a:ext cx="1323211" cy="2807874"/>
          </a:xfrm>
          <a:custGeom>
            <a:avLst/>
            <a:gdLst/>
            <a:ahLst/>
            <a:cxnLst/>
            <a:rect l="l" t="t" r="r" b="b"/>
            <a:pathLst>
              <a:path w="1323211" h="2807874">
                <a:moveTo>
                  <a:pt x="0" y="0"/>
                </a:moveTo>
                <a:lnTo>
                  <a:pt x="1323210" y="0"/>
                </a:lnTo>
                <a:lnTo>
                  <a:pt x="1323210" y="2807874"/>
                </a:lnTo>
                <a:lnTo>
                  <a:pt x="0" y="2807874"/>
                </a:lnTo>
                <a:lnTo>
                  <a:pt x="0" y="0"/>
                </a:lnTo>
                <a:close/>
              </a:path>
            </a:pathLst>
          </a:custGeom>
          <a:blipFill>
            <a:blip r:embed="rId3"/>
            <a:stretch>
              <a:fillRect/>
            </a:stretch>
          </a:blipFill>
        </p:spPr>
        <p:txBody>
          <a:bodyPr/>
          <a:lstStyle/>
          <a:p>
            <a:endParaRPr lang="es-ES"/>
          </a:p>
        </p:txBody>
      </p:sp>
      <p:sp>
        <p:nvSpPr>
          <p:cNvPr id="4" name="Freeform 4"/>
          <p:cNvSpPr/>
          <p:nvPr/>
        </p:nvSpPr>
        <p:spPr>
          <a:xfrm>
            <a:off x="3104894" y="1321300"/>
            <a:ext cx="977487" cy="2812913"/>
          </a:xfrm>
          <a:custGeom>
            <a:avLst/>
            <a:gdLst/>
            <a:ahLst/>
            <a:cxnLst/>
            <a:rect l="l" t="t" r="r" b="b"/>
            <a:pathLst>
              <a:path w="977487" h="2812913">
                <a:moveTo>
                  <a:pt x="0" y="0"/>
                </a:moveTo>
                <a:lnTo>
                  <a:pt x="977487" y="0"/>
                </a:lnTo>
                <a:lnTo>
                  <a:pt x="977487" y="2812913"/>
                </a:lnTo>
                <a:lnTo>
                  <a:pt x="0" y="2812913"/>
                </a:lnTo>
                <a:lnTo>
                  <a:pt x="0" y="0"/>
                </a:lnTo>
                <a:close/>
              </a:path>
            </a:pathLst>
          </a:custGeom>
          <a:blipFill>
            <a:blip r:embed="rId4"/>
            <a:stretch>
              <a:fillRect/>
            </a:stretch>
          </a:blipFill>
        </p:spPr>
        <p:txBody>
          <a:bodyPr/>
          <a:lstStyle/>
          <a:p>
            <a:endParaRPr lang="es-ES"/>
          </a:p>
        </p:txBody>
      </p:sp>
      <p:sp>
        <p:nvSpPr>
          <p:cNvPr id="5" name="Freeform 5"/>
          <p:cNvSpPr/>
          <p:nvPr/>
        </p:nvSpPr>
        <p:spPr>
          <a:xfrm>
            <a:off x="13590861" y="5873540"/>
            <a:ext cx="2489749" cy="2946449"/>
          </a:xfrm>
          <a:custGeom>
            <a:avLst/>
            <a:gdLst/>
            <a:ahLst/>
            <a:cxnLst/>
            <a:rect l="l" t="t" r="r" b="b"/>
            <a:pathLst>
              <a:path w="2489749" h="2946449">
                <a:moveTo>
                  <a:pt x="0" y="0"/>
                </a:moveTo>
                <a:lnTo>
                  <a:pt x="2489749" y="0"/>
                </a:lnTo>
                <a:lnTo>
                  <a:pt x="2489749" y="2946449"/>
                </a:lnTo>
                <a:lnTo>
                  <a:pt x="0" y="2946449"/>
                </a:lnTo>
                <a:lnTo>
                  <a:pt x="0" y="0"/>
                </a:lnTo>
                <a:close/>
              </a:path>
            </a:pathLst>
          </a:custGeom>
          <a:blipFill>
            <a:blip r:embed="rId5"/>
            <a:stretch>
              <a:fillRect/>
            </a:stretch>
          </a:blipFill>
        </p:spPr>
        <p:txBody>
          <a:bodyPr/>
          <a:lstStyle/>
          <a:p>
            <a:endParaRPr lang="es-ES"/>
          </a:p>
        </p:txBody>
      </p:sp>
      <p:sp>
        <p:nvSpPr>
          <p:cNvPr id="6" name="Freeform 6"/>
          <p:cNvSpPr/>
          <p:nvPr/>
        </p:nvSpPr>
        <p:spPr>
          <a:xfrm>
            <a:off x="2207390" y="6466289"/>
            <a:ext cx="2068314" cy="2353700"/>
          </a:xfrm>
          <a:custGeom>
            <a:avLst/>
            <a:gdLst/>
            <a:ahLst/>
            <a:cxnLst/>
            <a:rect l="l" t="t" r="r" b="b"/>
            <a:pathLst>
              <a:path w="2068314" h="2353700">
                <a:moveTo>
                  <a:pt x="0" y="0"/>
                </a:moveTo>
                <a:lnTo>
                  <a:pt x="2068313" y="0"/>
                </a:lnTo>
                <a:lnTo>
                  <a:pt x="2068313" y="2353700"/>
                </a:lnTo>
                <a:lnTo>
                  <a:pt x="0" y="2353700"/>
                </a:lnTo>
                <a:lnTo>
                  <a:pt x="0" y="0"/>
                </a:lnTo>
                <a:close/>
              </a:path>
            </a:pathLst>
          </a:custGeom>
          <a:blipFill>
            <a:blip r:embed="rId6"/>
            <a:stretch>
              <a:fillRect/>
            </a:stretch>
          </a:blipFill>
        </p:spPr>
        <p:txBody>
          <a:bodyPr/>
          <a:lstStyle/>
          <a:p>
            <a:endParaRPr lang="es-ES"/>
          </a:p>
        </p:txBody>
      </p:sp>
      <p:sp>
        <p:nvSpPr>
          <p:cNvPr id="7" name="Freeform 7"/>
          <p:cNvSpPr/>
          <p:nvPr/>
        </p:nvSpPr>
        <p:spPr>
          <a:xfrm>
            <a:off x="7879933" y="529292"/>
            <a:ext cx="2419218" cy="2198465"/>
          </a:xfrm>
          <a:custGeom>
            <a:avLst/>
            <a:gdLst/>
            <a:ahLst/>
            <a:cxnLst/>
            <a:rect l="l" t="t" r="r" b="b"/>
            <a:pathLst>
              <a:path w="2419218" h="2198465">
                <a:moveTo>
                  <a:pt x="0" y="0"/>
                </a:moveTo>
                <a:lnTo>
                  <a:pt x="2419218" y="0"/>
                </a:lnTo>
                <a:lnTo>
                  <a:pt x="2419218" y="2198465"/>
                </a:lnTo>
                <a:lnTo>
                  <a:pt x="0" y="21984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ES"/>
          </a:p>
        </p:txBody>
      </p:sp>
      <p:sp>
        <p:nvSpPr>
          <p:cNvPr id="8" name="Freeform 8"/>
          <p:cNvSpPr/>
          <p:nvPr/>
        </p:nvSpPr>
        <p:spPr>
          <a:xfrm>
            <a:off x="8304843" y="7503635"/>
            <a:ext cx="1569398" cy="2254073"/>
          </a:xfrm>
          <a:custGeom>
            <a:avLst/>
            <a:gdLst/>
            <a:ahLst/>
            <a:cxnLst/>
            <a:rect l="l" t="t" r="r" b="b"/>
            <a:pathLst>
              <a:path w="1569398" h="2254073">
                <a:moveTo>
                  <a:pt x="0" y="0"/>
                </a:moveTo>
                <a:lnTo>
                  <a:pt x="1569398" y="0"/>
                </a:lnTo>
                <a:lnTo>
                  <a:pt x="1569398" y="2254073"/>
                </a:lnTo>
                <a:lnTo>
                  <a:pt x="0" y="225407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9" name="AutoShape 9"/>
          <p:cNvSpPr/>
          <p:nvPr/>
        </p:nvSpPr>
        <p:spPr>
          <a:xfrm flipV="1">
            <a:off x="4580602" y="1744538"/>
            <a:ext cx="2771104" cy="552777"/>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0" name="AutoShape 10"/>
          <p:cNvSpPr/>
          <p:nvPr/>
        </p:nvSpPr>
        <p:spPr>
          <a:xfrm>
            <a:off x="4723609" y="3579970"/>
            <a:ext cx="2480670" cy="1353093"/>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1" name="AutoShape 11"/>
          <p:cNvSpPr/>
          <p:nvPr/>
        </p:nvSpPr>
        <p:spPr>
          <a:xfrm flipH="1">
            <a:off x="4775433" y="5797220"/>
            <a:ext cx="2354742" cy="1561977"/>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2" name="AutoShape 12"/>
          <p:cNvSpPr/>
          <p:nvPr/>
        </p:nvSpPr>
        <p:spPr>
          <a:xfrm flipV="1">
            <a:off x="11292389" y="3369107"/>
            <a:ext cx="2298472" cy="1343383"/>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3" name="AutoShape 13"/>
          <p:cNvSpPr/>
          <p:nvPr/>
        </p:nvSpPr>
        <p:spPr>
          <a:xfrm>
            <a:off x="11292389" y="5177236"/>
            <a:ext cx="2042307" cy="1155084"/>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4" name="AutoShape 14"/>
          <p:cNvSpPr/>
          <p:nvPr/>
        </p:nvSpPr>
        <p:spPr>
          <a:xfrm flipH="1" flipV="1">
            <a:off x="4865252" y="8168464"/>
            <a:ext cx="2749060" cy="653646"/>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5" name="AutoShape 15"/>
          <p:cNvSpPr/>
          <p:nvPr/>
        </p:nvSpPr>
        <p:spPr>
          <a:xfrm flipH="1">
            <a:off x="10399883" y="7908520"/>
            <a:ext cx="2709973" cy="800392"/>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6" name="AutoShape 16"/>
          <p:cNvSpPr/>
          <p:nvPr/>
        </p:nvSpPr>
        <p:spPr>
          <a:xfrm>
            <a:off x="11001388" y="1963571"/>
            <a:ext cx="2668136" cy="930395"/>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7" name="AutoShape 17"/>
          <p:cNvSpPr/>
          <p:nvPr/>
        </p:nvSpPr>
        <p:spPr>
          <a:xfrm>
            <a:off x="15202712" y="4305023"/>
            <a:ext cx="69740" cy="1557366"/>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8" name="AutoShape 18"/>
          <p:cNvSpPr/>
          <p:nvPr/>
        </p:nvSpPr>
        <p:spPr>
          <a:xfrm flipV="1">
            <a:off x="2997556" y="4527851"/>
            <a:ext cx="78880" cy="1556930"/>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19" name="AutoShape 19"/>
          <p:cNvSpPr/>
          <p:nvPr/>
        </p:nvSpPr>
        <p:spPr>
          <a:xfrm>
            <a:off x="9035613" y="6828797"/>
            <a:ext cx="10878" cy="444918"/>
          </a:xfrm>
          <a:prstGeom prst="line">
            <a:avLst/>
          </a:prstGeom>
          <a:ln w="38100" cap="flat">
            <a:solidFill>
              <a:srgbClr val="000000"/>
            </a:solidFill>
            <a:prstDash val="solid"/>
            <a:headEnd type="triangle" w="lg" len="med"/>
            <a:tailEnd type="triangle" w="lg" len="med"/>
          </a:ln>
        </p:spPr>
        <p:txBody>
          <a:bodyPr/>
          <a:lstStyle/>
          <a:p>
            <a:endParaRPr lang="es-ES"/>
          </a:p>
        </p:txBody>
      </p:sp>
      <p:sp>
        <p:nvSpPr>
          <p:cNvPr id="20" name="AutoShape 20"/>
          <p:cNvSpPr/>
          <p:nvPr/>
        </p:nvSpPr>
        <p:spPr>
          <a:xfrm>
            <a:off x="9035613" y="2894431"/>
            <a:ext cx="10878" cy="444918"/>
          </a:xfrm>
          <a:prstGeom prst="line">
            <a:avLst/>
          </a:prstGeom>
          <a:ln w="38100" cap="flat">
            <a:solidFill>
              <a:srgbClr val="000000"/>
            </a:solidFill>
            <a:prstDash val="solid"/>
            <a:headEnd type="triangle" w="lg" len="med"/>
            <a:tailEnd type="triangle" w="lg" len="med"/>
          </a:ln>
        </p:spPr>
        <p:txBody>
          <a:bodyPr/>
          <a:lstStyle/>
          <a:p>
            <a:endParaRPr lang="es-ES"/>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65202" y="1028700"/>
            <a:ext cx="8994098" cy="8229600"/>
          </a:xfrm>
          <a:custGeom>
            <a:avLst/>
            <a:gdLst/>
            <a:ahLst/>
            <a:cxnLst/>
            <a:rect l="l" t="t" r="r" b="b"/>
            <a:pathLst>
              <a:path w="8994098" h="8229600">
                <a:moveTo>
                  <a:pt x="0" y="0"/>
                </a:moveTo>
                <a:lnTo>
                  <a:pt x="8994098" y="0"/>
                </a:lnTo>
                <a:lnTo>
                  <a:pt x="8994098" y="8229600"/>
                </a:lnTo>
                <a:lnTo>
                  <a:pt x="0" y="8229600"/>
                </a:lnTo>
                <a:lnTo>
                  <a:pt x="0" y="0"/>
                </a:lnTo>
                <a:close/>
              </a:path>
            </a:pathLst>
          </a:custGeom>
          <a:blipFill>
            <a:blip r:embed="rId2"/>
            <a:stretch>
              <a:fillRect/>
            </a:stretch>
          </a:blipFill>
        </p:spPr>
        <p:txBody>
          <a:bodyPr/>
          <a:lstStyle/>
          <a:p>
            <a:endParaRPr lang="es-ES"/>
          </a:p>
        </p:txBody>
      </p:sp>
      <p:sp>
        <p:nvSpPr>
          <p:cNvPr id="3" name="Freeform 3"/>
          <p:cNvSpPr/>
          <p:nvPr/>
        </p:nvSpPr>
        <p:spPr>
          <a:xfrm>
            <a:off x="12154406" y="4583523"/>
            <a:ext cx="1215690" cy="1119954"/>
          </a:xfrm>
          <a:custGeom>
            <a:avLst/>
            <a:gdLst/>
            <a:ahLst/>
            <a:cxnLst/>
            <a:rect l="l" t="t" r="r" b="b"/>
            <a:pathLst>
              <a:path w="1215690" h="1119954">
                <a:moveTo>
                  <a:pt x="0" y="0"/>
                </a:moveTo>
                <a:lnTo>
                  <a:pt x="1215690" y="0"/>
                </a:lnTo>
                <a:lnTo>
                  <a:pt x="1215690" y="1119954"/>
                </a:lnTo>
                <a:lnTo>
                  <a:pt x="0" y="1119954"/>
                </a:lnTo>
                <a:lnTo>
                  <a:pt x="0" y="0"/>
                </a:lnTo>
                <a:close/>
              </a:path>
            </a:pathLst>
          </a:custGeom>
          <a:blipFill>
            <a:blip r:embed="rId3"/>
            <a:stretch>
              <a:fillRect/>
            </a:stretch>
          </a:blipFill>
        </p:spPr>
        <p:txBody>
          <a:bodyPr/>
          <a:lstStyle/>
          <a:p>
            <a:endParaRPr lang="es-ES"/>
          </a:p>
        </p:txBody>
      </p:sp>
      <p:grpSp>
        <p:nvGrpSpPr>
          <p:cNvPr id="4" name="Group 4"/>
          <p:cNvGrpSpPr/>
          <p:nvPr/>
        </p:nvGrpSpPr>
        <p:grpSpPr>
          <a:xfrm>
            <a:off x="1195094" y="3921761"/>
            <a:ext cx="7047168" cy="447676"/>
            <a:chOff x="0" y="0"/>
            <a:chExt cx="9396223" cy="596901"/>
          </a:xfrm>
        </p:grpSpPr>
        <p:sp>
          <p:nvSpPr>
            <p:cNvPr id="5" name="TextBox 5"/>
            <p:cNvSpPr txBox="1"/>
            <p:nvPr/>
          </p:nvSpPr>
          <p:spPr>
            <a:xfrm>
              <a:off x="800218" y="66675"/>
              <a:ext cx="8596006"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Um Hilfe zu bitten ist mutig.</a:t>
              </a:r>
            </a:p>
          </p:txBody>
        </p:sp>
        <p:sp>
          <p:nvSpPr>
            <p:cNvPr id="6" name="TextBox 6"/>
            <p:cNvSpPr txBox="1"/>
            <p:nvPr/>
          </p:nvSpPr>
          <p:spPr>
            <a:xfrm>
              <a:off x="0" y="-76200"/>
              <a:ext cx="522129"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01</a:t>
              </a:r>
            </a:p>
          </p:txBody>
        </p:sp>
      </p:grpSp>
      <p:grpSp>
        <p:nvGrpSpPr>
          <p:cNvPr id="7" name="Group 7"/>
          <p:cNvGrpSpPr/>
          <p:nvPr/>
        </p:nvGrpSpPr>
        <p:grpSpPr>
          <a:xfrm>
            <a:off x="1028700" y="4943475"/>
            <a:ext cx="7591678" cy="447676"/>
            <a:chOff x="0" y="0"/>
            <a:chExt cx="10122237" cy="596901"/>
          </a:xfrm>
        </p:grpSpPr>
        <p:sp>
          <p:nvSpPr>
            <p:cNvPr id="8" name="TextBox 8"/>
            <p:cNvSpPr txBox="1"/>
            <p:nvPr/>
          </p:nvSpPr>
          <p:spPr>
            <a:xfrm>
              <a:off x="1022076" y="3175"/>
              <a:ext cx="9100161"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Du musst die Probleme von Erwachsenen nicht lösen.</a:t>
              </a:r>
            </a:p>
          </p:txBody>
        </p:sp>
        <p:sp>
          <p:nvSpPr>
            <p:cNvPr id="9" name="TextBox 9"/>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grpSp>
      <p:grpSp>
        <p:nvGrpSpPr>
          <p:cNvPr id="10" name="Group 10"/>
          <p:cNvGrpSpPr/>
          <p:nvPr/>
        </p:nvGrpSpPr>
        <p:grpSpPr>
          <a:xfrm>
            <a:off x="1028700" y="5917564"/>
            <a:ext cx="6907706" cy="447676"/>
            <a:chOff x="0" y="0"/>
            <a:chExt cx="9210275" cy="596901"/>
          </a:xfrm>
        </p:grpSpPr>
        <p:sp>
          <p:nvSpPr>
            <p:cNvPr id="11" name="TextBox 11"/>
            <p:cNvSpPr txBox="1"/>
            <p:nvPr/>
          </p:nvSpPr>
          <p:spPr>
            <a:xfrm>
              <a:off x="1022076" y="66675"/>
              <a:ext cx="818819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Es gibt immer jemanden, der zuhören kann.</a:t>
              </a:r>
            </a:p>
          </p:txBody>
        </p:sp>
        <p:sp>
          <p:nvSpPr>
            <p:cNvPr id="12" name="TextBox 12"/>
            <p:cNvSpPr txBox="1"/>
            <p:nvPr/>
          </p:nvSpPr>
          <p:spPr>
            <a:xfrm>
              <a:off x="0" y="-76200"/>
              <a:ext cx="743987"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03</a:t>
              </a:r>
            </a:p>
          </p:txBody>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3031320"/>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4588082" y="6271236"/>
            <a:ext cx="9111836" cy="892175"/>
          </a:xfrm>
          <a:prstGeom prst="rect">
            <a:avLst/>
          </a:prstGeom>
        </p:spPr>
        <p:txBody>
          <a:bodyPr lIns="0" tIns="0" rIns="0" bIns="0" rtlCol="0" anchor="t">
            <a:spAutoFit/>
          </a:bodyPr>
          <a:lstStyle/>
          <a:p>
            <a:pPr algn="ctr">
              <a:lnSpc>
                <a:spcPts val="6999"/>
              </a:lnSpc>
            </a:pPr>
            <a:r>
              <a:rPr lang="en-US" sz="4999" b="1">
                <a:solidFill>
                  <a:srgbClr val="000000"/>
                </a:solidFill>
                <a:latin typeface="Poppins Bold"/>
                <a:ea typeface="Poppins Bold"/>
                <a:cs typeface="Poppins Bold"/>
                <a:sym typeface="Poppins Bold"/>
              </a:rPr>
              <a:t>Was wichtig ist zu behalten</a:t>
            </a:r>
          </a:p>
        </p:txBody>
      </p:sp>
      <p:sp>
        <p:nvSpPr>
          <p:cNvPr id="5" name="TextBox 5"/>
          <p:cNvSpPr txBox="1"/>
          <p:nvPr/>
        </p:nvSpPr>
        <p:spPr>
          <a:xfrm>
            <a:off x="8281154" y="4126353"/>
            <a:ext cx="1725692" cy="3905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Poppins"/>
                <a:ea typeface="Poppins"/>
                <a:cs typeface="Poppins"/>
                <a:sym typeface="Poppins"/>
              </a:rPr>
              <a:t>Aktivität 1.4</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69812" y="3341061"/>
            <a:ext cx="6030614" cy="5518012"/>
          </a:xfrm>
          <a:custGeom>
            <a:avLst/>
            <a:gdLst/>
            <a:ahLst/>
            <a:cxnLst/>
            <a:rect l="l" t="t" r="r" b="b"/>
            <a:pathLst>
              <a:path w="6030614" h="5518012">
                <a:moveTo>
                  <a:pt x="0" y="0"/>
                </a:moveTo>
                <a:lnTo>
                  <a:pt x="6030613" y="0"/>
                </a:lnTo>
                <a:lnTo>
                  <a:pt x="6030613" y="5518012"/>
                </a:lnTo>
                <a:lnTo>
                  <a:pt x="0" y="5518012"/>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3062532" y="1427927"/>
            <a:ext cx="3086100" cy="1913133"/>
            <a:chOff x="0" y="0"/>
            <a:chExt cx="812800" cy="503871"/>
          </a:xfrm>
        </p:grpSpPr>
        <p:sp>
          <p:nvSpPr>
            <p:cNvPr id="4" name="Freeform 4"/>
            <p:cNvSpPr/>
            <p:nvPr/>
          </p:nvSpPr>
          <p:spPr>
            <a:xfrm>
              <a:off x="0" y="0"/>
              <a:ext cx="812800" cy="503871"/>
            </a:xfrm>
            <a:custGeom>
              <a:avLst/>
              <a:gdLst/>
              <a:ahLst/>
              <a:cxnLst/>
              <a:rect l="l" t="t" r="r" b="b"/>
              <a:pathLst>
                <a:path w="812800" h="503871">
                  <a:moveTo>
                    <a:pt x="75259" y="0"/>
                  </a:moveTo>
                  <a:lnTo>
                    <a:pt x="737541" y="0"/>
                  </a:lnTo>
                  <a:cubicBezTo>
                    <a:pt x="779105" y="0"/>
                    <a:pt x="812800" y="33695"/>
                    <a:pt x="812800" y="75259"/>
                  </a:cubicBezTo>
                  <a:lnTo>
                    <a:pt x="812800" y="428611"/>
                  </a:lnTo>
                  <a:cubicBezTo>
                    <a:pt x="812800" y="470176"/>
                    <a:pt x="779105" y="503871"/>
                    <a:pt x="737541" y="503871"/>
                  </a:cubicBezTo>
                  <a:lnTo>
                    <a:pt x="75259" y="503871"/>
                  </a:lnTo>
                  <a:cubicBezTo>
                    <a:pt x="33695" y="503871"/>
                    <a:pt x="0" y="470176"/>
                    <a:pt x="0" y="428611"/>
                  </a:cubicBezTo>
                  <a:lnTo>
                    <a:pt x="0" y="75259"/>
                  </a:lnTo>
                  <a:cubicBezTo>
                    <a:pt x="0" y="33695"/>
                    <a:pt x="33695" y="0"/>
                    <a:pt x="75259" y="0"/>
                  </a:cubicBezTo>
                  <a:close/>
                </a:path>
              </a:pathLst>
            </a:custGeom>
            <a:ln w="19050" cap="rnd">
              <a:solidFill>
                <a:srgbClr val="000000"/>
              </a:solidFill>
              <a:prstDash val="solid"/>
              <a:round/>
            </a:ln>
          </p:spPr>
          <p:txBody>
            <a:bodyPr/>
            <a:lstStyle/>
            <a:p>
              <a:endParaRPr lang="es-ES"/>
            </a:p>
          </p:txBody>
        </p:sp>
        <p:sp>
          <p:nvSpPr>
            <p:cNvPr id="5" name="TextBox 5"/>
            <p:cNvSpPr txBox="1"/>
            <p:nvPr/>
          </p:nvSpPr>
          <p:spPr>
            <a:xfrm>
              <a:off x="0" y="-66675"/>
              <a:ext cx="812800" cy="570546"/>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Psychische Erkrankungen gibt es.</a:t>
              </a:r>
            </a:p>
          </p:txBody>
        </p:sp>
      </p:grpSp>
      <p:grpSp>
        <p:nvGrpSpPr>
          <p:cNvPr id="6" name="Group 6"/>
          <p:cNvGrpSpPr/>
          <p:nvPr/>
        </p:nvGrpSpPr>
        <p:grpSpPr>
          <a:xfrm>
            <a:off x="11057581" y="1427927"/>
            <a:ext cx="3086100" cy="1913133"/>
            <a:chOff x="0" y="0"/>
            <a:chExt cx="812800" cy="503871"/>
          </a:xfrm>
        </p:grpSpPr>
        <p:sp>
          <p:nvSpPr>
            <p:cNvPr id="7" name="Freeform 7"/>
            <p:cNvSpPr/>
            <p:nvPr/>
          </p:nvSpPr>
          <p:spPr>
            <a:xfrm>
              <a:off x="0" y="0"/>
              <a:ext cx="812800" cy="503871"/>
            </a:xfrm>
            <a:custGeom>
              <a:avLst/>
              <a:gdLst/>
              <a:ahLst/>
              <a:cxnLst/>
              <a:rect l="l" t="t" r="r" b="b"/>
              <a:pathLst>
                <a:path w="812800" h="503871">
                  <a:moveTo>
                    <a:pt x="75259" y="0"/>
                  </a:moveTo>
                  <a:lnTo>
                    <a:pt x="737541" y="0"/>
                  </a:lnTo>
                  <a:cubicBezTo>
                    <a:pt x="779105" y="0"/>
                    <a:pt x="812800" y="33695"/>
                    <a:pt x="812800" y="75259"/>
                  </a:cubicBezTo>
                  <a:lnTo>
                    <a:pt x="812800" y="428611"/>
                  </a:lnTo>
                  <a:cubicBezTo>
                    <a:pt x="812800" y="470176"/>
                    <a:pt x="779105" y="503871"/>
                    <a:pt x="737541" y="503871"/>
                  </a:cubicBezTo>
                  <a:lnTo>
                    <a:pt x="75259" y="503871"/>
                  </a:lnTo>
                  <a:cubicBezTo>
                    <a:pt x="33695" y="503871"/>
                    <a:pt x="0" y="470176"/>
                    <a:pt x="0" y="428611"/>
                  </a:cubicBezTo>
                  <a:lnTo>
                    <a:pt x="0" y="75259"/>
                  </a:lnTo>
                  <a:cubicBezTo>
                    <a:pt x="0" y="33695"/>
                    <a:pt x="33695" y="0"/>
                    <a:pt x="75259" y="0"/>
                  </a:cubicBezTo>
                  <a:close/>
                </a:path>
              </a:pathLst>
            </a:custGeom>
            <a:ln w="19050" cap="rnd">
              <a:solidFill>
                <a:srgbClr val="000000"/>
              </a:solidFill>
              <a:prstDash val="solid"/>
              <a:round/>
            </a:ln>
          </p:spPr>
          <p:txBody>
            <a:bodyPr/>
            <a:lstStyle/>
            <a:p>
              <a:endParaRPr lang="es-ES"/>
            </a:p>
          </p:txBody>
        </p:sp>
        <p:sp>
          <p:nvSpPr>
            <p:cNvPr id="8" name="TextBox 8"/>
            <p:cNvSpPr txBox="1"/>
            <p:nvPr/>
          </p:nvSpPr>
          <p:spPr>
            <a:xfrm>
              <a:off x="0" y="-66675"/>
              <a:ext cx="812800" cy="570546"/>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Kinder sind nicht schuld.</a:t>
              </a:r>
            </a:p>
          </p:txBody>
        </p:sp>
      </p:grpSp>
      <p:grpSp>
        <p:nvGrpSpPr>
          <p:cNvPr id="9" name="Group 9"/>
          <p:cNvGrpSpPr/>
          <p:nvPr/>
        </p:nvGrpSpPr>
        <p:grpSpPr>
          <a:xfrm>
            <a:off x="12280071" y="5658399"/>
            <a:ext cx="3673445" cy="1913133"/>
            <a:chOff x="0" y="0"/>
            <a:chExt cx="967492" cy="503871"/>
          </a:xfrm>
        </p:grpSpPr>
        <p:sp>
          <p:nvSpPr>
            <p:cNvPr id="10" name="Freeform 10"/>
            <p:cNvSpPr/>
            <p:nvPr/>
          </p:nvSpPr>
          <p:spPr>
            <a:xfrm>
              <a:off x="0" y="0"/>
              <a:ext cx="967492" cy="503871"/>
            </a:xfrm>
            <a:custGeom>
              <a:avLst/>
              <a:gdLst/>
              <a:ahLst/>
              <a:cxnLst/>
              <a:rect l="l" t="t" r="r" b="b"/>
              <a:pathLst>
                <a:path w="967492" h="503871">
                  <a:moveTo>
                    <a:pt x="63226" y="0"/>
                  </a:moveTo>
                  <a:lnTo>
                    <a:pt x="904266" y="0"/>
                  </a:lnTo>
                  <a:cubicBezTo>
                    <a:pt x="921034" y="0"/>
                    <a:pt x="937116" y="6661"/>
                    <a:pt x="948973" y="18518"/>
                  </a:cubicBezTo>
                  <a:cubicBezTo>
                    <a:pt x="960830" y="30376"/>
                    <a:pt x="967492" y="46457"/>
                    <a:pt x="967492" y="63226"/>
                  </a:cubicBezTo>
                  <a:lnTo>
                    <a:pt x="967492" y="440644"/>
                  </a:lnTo>
                  <a:cubicBezTo>
                    <a:pt x="967492" y="475563"/>
                    <a:pt x="939184" y="503871"/>
                    <a:pt x="904266" y="503871"/>
                  </a:cubicBezTo>
                  <a:lnTo>
                    <a:pt x="63226" y="503871"/>
                  </a:lnTo>
                  <a:cubicBezTo>
                    <a:pt x="46457" y="503871"/>
                    <a:pt x="30376" y="497209"/>
                    <a:pt x="18518" y="485352"/>
                  </a:cubicBezTo>
                  <a:cubicBezTo>
                    <a:pt x="6661" y="473495"/>
                    <a:pt x="0" y="457413"/>
                    <a:pt x="0" y="440644"/>
                  </a:cubicBezTo>
                  <a:lnTo>
                    <a:pt x="0" y="63226"/>
                  </a:lnTo>
                  <a:cubicBezTo>
                    <a:pt x="0" y="46457"/>
                    <a:pt x="6661" y="30376"/>
                    <a:pt x="18518" y="18518"/>
                  </a:cubicBezTo>
                  <a:cubicBezTo>
                    <a:pt x="30376" y="6661"/>
                    <a:pt x="46457" y="0"/>
                    <a:pt x="63226" y="0"/>
                  </a:cubicBezTo>
                  <a:close/>
                </a:path>
              </a:pathLst>
            </a:custGeom>
            <a:ln w="19050" cap="rnd">
              <a:solidFill>
                <a:srgbClr val="000000"/>
              </a:solidFill>
              <a:prstDash val="solid"/>
              <a:round/>
            </a:ln>
          </p:spPr>
          <p:txBody>
            <a:bodyPr/>
            <a:lstStyle/>
            <a:p>
              <a:endParaRPr lang="es-ES"/>
            </a:p>
          </p:txBody>
        </p:sp>
        <p:sp>
          <p:nvSpPr>
            <p:cNvPr id="11" name="TextBox 11"/>
            <p:cNvSpPr txBox="1"/>
            <p:nvPr/>
          </p:nvSpPr>
          <p:spPr>
            <a:xfrm>
              <a:off x="0" y="-66675"/>
              <a:ext cx="967492" cy="570546"/>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Kinder müssen die Probleme von Erwachsenen nicht lösen.</a:t>
              </a:r>
            </a:p>
          </p:txBody>
        </p:sp>
      </p:grpSp>
      <p:grpSp>
        <p:nvGrpSpPr>
          <p:cNvPr id="12" name="Group 12"/>
          <p:cNvGrpSpPr/>
          <p:nvPr/>
        </p:nvGrpSpPr>
        <p:grpSpPr>
          <a:xfrm>
            <a:off x="2334484" y="5658399"/>
            <a:ext cx="3086100" cy="1913133"/>
            <a:chOff x="0" y="0"/>
            <a:chExt cx="812800" cy="503871"/>
          </a:xfrm>
        </p:grpSpPr>
        <p:sp>
          <p:nvSpPr>
            <p:cNvPr id="13" name="Freeform 13"/>
            <p:cNvSpPr/>
            <p:nvPr/>
          </p:nvSpPr>
          <p:spPr>
            <a:xfrm>
              <a:off x="0" y="0"/>
              <a:ext cx="812800" cy="503871"/>
            </a:xfrm>
            <a:custGeom>
              <a:avLst/>
              <a:gdLst/>
              <a:ahLst/>
              <a:cxnLst/>
              <a:rect l="l" t="t" r="r" b="b"/>
              <a:pathLst>
                <a:path w="812800" h="503871">
                  <a:moveTo>
                    <a:pt x="75259" y="0"/>
                  </a:moveTo>
                  <a:lnTo>
                    <a:pt x="737541" y="0"/>
                  </a:lnTo>
                  <a:cubicBezTo>
                    <a:pt x="779105" y="0"/>
                    <a:pt x="812800" y="33695"/>
                    <a:pt x="812800" y="75259"/>
                  </a:cubicBezTo>
                  <a:lnTo>
                    <a:pt x="812800" y="428611"/>
                  </a:lnTo>
                  <a:cubicBezTo>
                    <a:pt x="812800" y="470176"/>
                    <a:pt x="779105" y="503871"/>
                    <a:pt x="737541" y="503871"/>
                  </a:cubicBezTo>
                  <a:lnTo>
                    <a:pt x="75259" y="503871"/>
                  </a:lnTo>
                  <a:cubicBezTo>
                    <a:pt x="33695" y="503871"/>
                    <a:pt x="0" y="470176"/>
                    <a:pt x="0" y="428611"/>
                  </a:cubicBezTo>
                  <a:lnTo>
                    <a:pt x="0" y="75259"/>
                  </a:lnTo>
                  <a:cubicBezTo>
                    <a:pt x="0" y="33695"/>
                    <a:pt x="33695" y="0"/>
                    <a:pt x="75259" y="0"/>
                  </a:cubicBezTo>
                  <a:close/>
                </a:path>
              </a:pathLst>
            </a:custGeom>
            <a:ln w="19050" cap="rnd">
              <a:solidFill>
                <a:srgbClr val="000000"/>
              </a:solidFill>
              <a:prstDash val="solid"/>
              <a:round/>
            </a:ln>
          </p:spPr>
          <p:txBody>
            <a:bodyPr/>
            <a:lstStyle/>
            <a:p>
              <a:endParaRPr lang="es-ES"/>
            </a:p>
          </p:txBody>
        </p:sp>
        <p:sp>
          <p:nvSpPr>
            <p:cNvPr id="14" name="TextBox 14"/>
            <p:cNvSpPr txBox="1"/>
            <p:nvPr/>
          </p:nvSpPr>
          <p:spPr>
            <a:xfrm>
              <a:off x="0" y="-66675"/>
              <a:ext cx="812800" cy="570546"/>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Erwachsene können Hilfe bekommen.</a:t>
              </a:r>
            </a:p>
          </p:txBody>
        </p:sp>
      </p:grpSp>
      <p:sp>
        <p:nvSpPr>
          <p:cNvPr id="15" name="Freeform 15"/>
          <p:cNvSpPr/>
          <p:nvPr/>
        </p:nvSpPr>
        <p:spPr>
          <a:xfrm>
            <a:off x="8502449" y="5898705"/>
            <a:ext cx="777488" cy="716260"/>
          </a:xfrm>
          <a:custGeom>
            <a:avLst/>
            <a:gdLst/>
            <a:ahLst/>
            <a:cxnLst/>
            <a:rect l="l" t="t" r="r" b="b"/>
            <a:pathLst>
              <a:path w="777488" h="716260">
                <a:moveTo>
                  <a:pt x="0" y="0"/>
                </a:moveTo>
                <a:lnTo>
                  <a:pt x="777488" y="0"/>
                </a:lnTo>
                <a:lnTo>
                  <a:pt x="777488" y="716260"/>
                </a:lnTo>
                <a:lnTo>
                  <a:pt x="0" y="716260"/>
                </a:lnTo>
                <a:lnTo>
                  <a:pt x="0" y="0"/>
                </a:lnTo>
                <a:close/>
              </a:path>
            </a:pathLst>
          </a:custGeom>
          <a:blipFill>
            <a:blip r:embed="rId3"/>
            <a:stretch>
              <a:fillRect/>
            </a:stretch>
          </a:blipFill>
        </p:spPr>
        <p:txBody>
          <a:bodyPr/>
          <a:lstStyle/>
          <a:p>
            <a:endParaRPr lang="es-ES"/>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44461" y="911160"/>
            <a:ext cx="9122557" cy="8347140"/>
          </a:xfrm>
          <a:custGeom>
            <a:avLst/>
            <a:gdLst/>
            <a:ahLst/>
            <a:cxnLst/>
            <a:rect l="l" t="t" r="r" b="b"/>
            <a:pathLst>
              <a:path w="9122557" h="8347140">
                <a:moveTo>
                  <a:pt x="0" y="0"/>
                </a:moveTo>
                <a:lnTo>
                  <a:pt x="9122557" y="0"/>
                </a:lnTo>
                <a:lnTo>
                  <a:pt x="9122557" y="8347140"/>
                </a:lnTo>
                <a:lnTo>
                  <a:pt x="0" y="8347140"/>
                </a:lnTo>
                <a:lnTo>
                  <a:pt x="0" y="0"/>
                </a:lnTo>
                <a:close/>
              </a:path>
            </a:pathLst>
          </a:custGeom>
          <a:blipFill>
            <a:blip r:embed="rId2"/>
            <a:stretch>
              <a:fillRect/>
            </a:stretch>
          </a:blipFill>
        </p:spPr>
        <p:txBody>
          <a:bodyPr/>
          <a:lstStyle/>
          <a:p>
            <a:endParaRPr lang="es-ES"/>
          </a:p>
        </p:txBody>
      </p:sp>
      <p:sp>
        <p:nvSpPr>
          <p:cNvPr id="3" name="Freeform 3"/>
          <p:cNvSpPr/>
          <p:nvPr/>
        </p:nvSpPr>
        <p:spPr>
          <a:xfrm>
            <a:off x="8378143" y="4780128"/>
            <a:ext cx="1176112" cy="1083493"/>
          </a:xfrm>
          <a:custGeom>
            <a:avLst/>
            <a:gdLst/>
            <a:ahLst/>
            <a:cxnLst/>
            <a:rect l="l" t="t" r="r" b="b"/>
            <a:pathLst>
              <a:path w="1176112" h="1083493">
                <a:moveTo>
                  <a:pt x="0" y="0"/>
                </a:moveTo>
                <a:lnTo>
                  <a:pt x="1176112" y="0"/>
                </a:lnTo>
                <a:lnTo>
                  <a:pt x="1176112" y="1083493"/>
                </a:lnTo>
                <a:lnTo>
                  <a:pt x="0" y="1083493"/>
                </a:lnTo>
                <a:lnTo>
                  <a:pt x="0" y="0"/>
                </a:lnTo>
                <a:close/>
              </a:path>
            </a:pathLst>
          </a:custGeom>
          <a:blipFill>
            <a:blip r:embed="rId3"/>
            <a:stretch>
              <a:fillRect/>
            </a:stretch>
          </a:blipFill>
        </p:spPr>
        <p:txBody>
          <a:bodyPr/>
          <a:lstStyle/>
          <a:p>
            <a:endParaRPr 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69812" y="2941833"/>
            <a:ext cx="6030614" cy="5518012"/>
          </a:xfrm>
          <a:custGeom>
            <a:avLst/>
            <a:gdLst/>
            <a:ahLst/>
            <a:cxnLst/>
            <a:rect l="l" t="t" r="r" b="b"/>
            <a:pathLst>
              <a:path w="6030614" h="5518012">
                <a:moveTo>
                  <a:pt x="0" y="0"/>
                </a:moveTo>
                <a:lnTo>
                  <a:pt x="6030613" y="0"/>
                </a:lnTo>
                <a:lnTo>
                  <a:pt x="6030613" y="5518012"/>
                </a:lnTo>
                <a:lnTo>
                  <a:pt x="0" y="5518012"/>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3062532" y="1028700"/>
            <a:ext cx="3086100" cy="1913133"/>
            <a:chOff x="0" y="0"/>
            <a:chExt cx="812800" cy="503871"/>
          </a:xfrm>
        </p:grpSpPr>
        <p:sp>
          <p:nvSpPr>
            <p:cNvPr id="4" name="Freeform 4"/>
            <p:cNvSpPr/>
            <p:nvPr/>
          </p:nvSpPr>
          <p:spPr>
            <a:xfrm>
              <a:off x="0" y="0"/>
              <a:ext cx="812800" cy="503871"/>
            </a:xfrm>
            <a:custGeom>
              <a:avLst/>
              <a:gdLst/>
              <a:ahLst/>
              <a:cxnLst/>
              <a:rect l="l" t="t" r="r" b="b"/>
              <a:pathLst>
                <a:path w="812800" h="503871">
                  <a:moveTo>
                    <a:pt x="75259" y="0"/>
                  </a:moveTo>
                  <a:lnTo>
                    <a:pt x="737541" y="0"/>
                  </a:lnTo>
                  <a:cubicBezTo>
                    <a:pt x="779105" y="0"/>
                    <a:pt x="812800" y="33695"/>
                    <a:pt x="812800" y="75259"/>
                  </a:cubicBezTo>
                  <a:lnTo>
                    <a:pt x="812800" y="428611"/>
                  </a:lnTo>
                  <a:cubicBezTo>
                    <a:pt x="812800" y="470176"/>
                    <a:pt x="779105" y="503871"/>
                    <a:pt x="737541" y="503871"/>
                  </a:cubicBezTo>
                  <a:lnTo>
                    <a:pt x="75259" y="503871"/>
                  </a:lnTo>
                  <a:cubicBezTo>
                    <a:pt x="33695" y="503871"/>
                    <a:pt x="0" y="470176"/>
                    <a:pt x="0" y="428611"/>
                  </a:cubicBezTo>
                  <a:lnTo>
                    <a:pt x="0" y="75259"/>
                  </a:lnTo>
                  <a:cubicBezTo>
                    <a:pt x="0" y="33695"/>
                    <a:pt x="33695" y="0"/>
                    <a:pt x="75259" y="0"/>
                  </a:cubicBezTo>
                  <a:close/>
                </a:path>
              </a:pathLst>
            </a:custGeom>
            <a:ln w="19050" cap="rnd">
              <a:solidFill>
                <a:srgbClr val="000000"/>
              </a:solidFill>
              <a:prstDash val="solid"/>
              <a:round/>
            </a:ln>
          </p:spPr>
          <p:txBody>
            <a:bodyPr/>
            <a:lstStyle/>
            <a:p>
              <a:endParaRPr lang="es-ES"/>
            </a:p>
          </p:txBody>
        </p:sp>
        <p:sp>
          <p:nvSpPr>
            <p:cNvPr id="5" name="TextBox 5"/>
            <p:cNvSpPr txBox="1"/>
            <p:nvPr/>
          </p:nvSpPr>
          <p:spPr>
            <a:xfrm>
              <a:off x="0" y="-66675"/>
              <a:ext cx="812800" cy="570546"/>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Du bist nicht allein.</a:t>
              </a:r>
            </a:p>
          </p:txBody>
        </p:sp>
      </p:grpSp>
      <p:grpSp>
        <p:nvGrpSpPr>
          <p:cNvPr id="6" name="Group 6"/>
          <p:cNvGrpSpPr/>
          <p:nvPr/>
        </p:nvGrpSpPr>
        <p:grpSpPr>
          <a:xfrm>
            <a:off x="11057581" y="1028700"/>
            <a:ext cx="3086100" cy="1913133"/>
            <a:chOff x="0" y="0"/>
            <a:chExt cx="812800" cy="503871"/>
          </a:xfrm>
        </p:grpSpPr>
        <p:sp>
          <p:nvSpPr>
            <p:cNvPr id="7" name="Freeform 7"/>
            <p:cNvSpPr/>
            <p:nvPr/>
          </p:nvSpPr>
          <p:spPr>
            <a:xfrm>
              <a:off x="0" y="0"/>
              <a:ext cx="812800" cy="503871"/>
            </a:xfrm>
            <a:custGeom>
              <a:avLst/>
              <a:gdLst/>
              <a:ahLst/>
              <a:cxnLst/>
              <a:rect l="l" t="t" r="r" b="b"/>
              <a:pathLst>
                <a:path w="812800" h="503871">
                  <a:moveTo>
                    <a:pt x="75259" y="0"/>
                  </a:moveTo>
                  <a:lnTo>
                    <a:pt x="737541" y="0"/>
                  </a:lnTo>
                  <a:cubicBezTo>
                    <a:pt x="779105" y="0"/>
                    <a:pt x="812800" y="33695"/>
                    <a:pt x="812800" y="75259"/>
                  </a:cubicBezTo>
                  <a:lnTo>
                    <a:pt x="812800" y="428611"/>
                  </a:lnTo>
                  <a:cubicBezTo>
                    <a:pt x="812800" y="470176"/>
                    <a:pt x="779105" y="503871"/>
                    <a:pt x="737541" y="503871"/>
                  </a:cubicBezTo>
                  <a:lnTo>
                    <a:pt x="75259" y="503871"/>
                  </a:lnTo>
                  <a:cubicBezTo>
                    <a:pt x="33695" y="503871"/>
                    <a:pt x="0" y="470176"/>
                    <a:pt x="0" y="428611"/>
                  </a:cubicBezTo>
                  <a:lnTo>
                    <a:pt x="0" y="75259"/>
                  </a:lnTo>
                  <a:cubicBezTo>
                    <a:pt x="0" y="33695"/>
                    <a:pt x="33695" y="0"/>
                    <a:pt x="75259" y="0"/>
                  </a:cubicBezTo>
                  <a:close/>
                </a:path>
              </a:pathLst>
            </a:custGeom>
            <a:ln w="19050" cap="rnd">
              <a:solidFill>
                <a:srgbClr val="000000"/>
              </a:solidFill>
              <a:prstDash val="solid"/>
              <a:round/>
            </a:ln>
          </p:spPr>
          <p:txBody>
            <a:bodyPr/>
            <a:lstStyle/>
            <a:p>
              <a:endParaRPr lang="es-ES"/>
            </a:p>
          </p:txBody>
        </p:sp>
        <p:sp>
          <p:nvSpPr>
            <p:cNvPr id="8" name="TextBox 8"/>
            <p:cNvSpPr txBox="1"/>
            <p:nvPr/>
          </p:nvSpPr>
          <p:spPr>
            <a:xfrm>
              <a:off x="0" y="-66675"/>
              <a:ext cx="812800" cy="570546"/>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Es gibt immer jemanden, der zuhören kann.</a:t>
              </a:r>
            </a:p>
          </p:txBody>
        </p:sp>
      </p:grpSp>
      <p:grpSp>
        <p:nvGrpSpPr>
          <p:cNvPr id="9" name="Group 9"/>
          <p:cNvGrpSpPr/>
          <p:nvPr/>
        </p:nvGrpSpPr>
        <p:grpSpPr>
          <a:xfrm>
            <a:off x="12152850" y="5259171"/>
            <a:ext cx="3800666" cy="1913133"/>
            <a:chOff x="0" y="0"/>
            <a:chExt cx="1000998" cy="503871"/>
          </a:xfrm>
        </p:grpSpPr>
        <p:sp>
          <p:nvSpPr>
            <p:cNvPr id="10" name="Freeform 10"/>
            <p:cNvSpPr/>
            <p:nvPr/>
          </p:nvSpPr>
          <p:spPr>
            <a:xfrm>
              <a:off x="0" y="0"/>
              <a:ext cx="1000998" cy="503871"/>
            </a:xfrm>
            <a:custGeom>
              <a:avLst/>
              <a:gdLst/>
              <a:ahLst/>
              <a:cxnLst/>
              <a:rect l="l" t="t" r="r" b="b"/>
              <a:pathLst>
                <a:path w="1000998" h="503871">
                  <a:moveTo>
                    <a:pt x="61110" y="0"/>
                  </a:moveTo>
                  <a:lnTo>
                    <a:pt x="939889" y="0"/>
                  </a:lnTo>
                  <a:cubicBezTo>
                    <a:pt x="973639" y="0"/>
                    <a:pt x="1000998" y="27360"/>
                    <a:pt x="1000998" y="61110"/>
                  </a:cubicBezTo>
                  <a:lnTo>
                    <a:pt x="1000998" y="442761"/>
                  </a:lnTo>
                  <a:cubicBezTo>
                    <a:pt x="1000998" y="476511"/>
                    <a:pt x="973639" y="503871"/>
                    <a:pt x="939889" y="503871"/>
                  </a:cubicBezTo>
                  <a:lnTo>
                    <a:pt x="61110" y="503871"/>
                  </a:lnTo>
                  <a:cubicBezTo>
                    <a:pt x="44902" y="503871"/>
                    <a:pt x="29359" y="497432"/>
                    <a:pt x="17899" y="485972"/>
                  </a:cubicBezTo>
                  <a:cubicBezTo>
                    <a:pt x="6438" y="474512"/>
                    <a:pt x="0" y="458968"/>
                    <a:pt x="0" y="442761"/>
                  </a:cubicBezTo>
                  <a:lnTo>
                    <a:pt x="0" y="61110"/>
                  </a:lnTo>
                  <a:cubicBezTo>
                    <a:pt x="0" y="44902"/>
                    <a:pt x="6438" y="29359"/>
                    <a:pt x="17899" y="17899"/>
                  </a:cubicBezTo>
                  <a:cubicBezTo>
                    <a:pt x="29359" y="6438"/>
                    <a:pt x="44902" y="0"/>
                    <a:pt x="61110" y="0"/>
                  </a:cubicBezTo>
                  <a:close/>
                </a:path>
              </a:pathLst>
            </a:custGeom>
            <a:ln w="19050" cap="rnd">
              <a:solidFill>
                <a:srgbClr val="000000"/>
              </a:solidFill>
              <a:prstDash val="solid"/>
              <a:round/>
            </a:ln>
          </p:spPr>
          <p:txBody>
            <a:bodyPr/>
            <a:lstStyle/>
            <a:p>
              <a:endParaRPr lang="es-ES"/>
            </a:p>
          </p:txBody>
        </p:sp>
        <p:sp>
          <p:nvSpPr>
            <p:cNvPr id="11" name="TextBox 11"/>
            <p:cNvSpPr txBox="1"/>
            <p:nvPr/>
          </p:nvSpPr>
          <p:spPr>
            <a:xfrm>
              <a:off x="0" y="-66675"/>
              <a:ext cx="1000998" cy="570546"/>
            </a:xfrm>
            <a:prstGeom prst="rect">
              <a:avLst/>
            </a:prstGeom>
          </p:spPr>
          <p:txBody>
            <a:bodyPr lIns="50800" tIns="50800" rIns="50800" bIns="50800" rtlCol="0" anchor="ctr"/>
            <a:lstStyle/>
            <a:p>
              <a:pPr algn="ctr">
                <a:lnSpc>
                  <a:spcPts val="2800"/>
                </a:lnSpc>
              </a:pPr>
              <a:r>
                <a:rPr lang="en-US" sz="2000" b="1">
                  <a:solidFill>
                    <a:srgbClr val="000000"/>
                  </a:solidFill>
                  <a:latin typeface="Poppins Bold"/>
                  <a:ea typeface="Poppins Bold"/>
                  <a:cs typeface="Poppins Bold"/>
                  <a:sym typeface="Poppins Bold"/>
                </a:rPr>
                <a:t>Es gibt immer Unterstützung.</a:t>
              </a:r>
            </a:p>
          </p:txBody>
        </p:sp>
      </p:grpSp>
      <p:grpSp>
        <p:nvGrpSpPr>
          <p:cNvPr id="12" name="Group 12"/>
          <p:cNvGrpSpPr/>
          <p:nvPr/>
        </p:nvGrpSpPr>
        <p:grpSpPr>
          <a:xfrm>
            <a:off x="2334484" y="5259171"/>
            <a:ext cx="3086100" cy="1913133"/>
            <a:chOff x="0" y="0"/>
            <a:chExt cx="812800" cy="503871"/>
          </a:xfrm>
        </p:grpSpPr>
        <p:sp>
          <p:nvSpPr>
            <p:cNvPr id="13" name="Freeform 13"/>
            <p:cNvSpPr/>
            <p:nvPr/>
          </p:nvSpPr>
          <p:spPr>
            <a:xfrm>
              <a:off x="0" y="0"/>
              <a:ext cx="812800" cy="503871"/>
            </a:xfrm>
            <a:custGeom>
              <a:avLst/>
              <a:gdLst/>
              <a:ahLst/>
              <a:cxnLst/>
              <a:rect l="l" t="t" r="r" b="b"/>
              <a:pathLst>
                <a:path w="812800" h="503871">
                  <a:moveTo>
                    <a:pt x="75259" y="0"/>
                  </a:moveTo>
                  <a:lnTo>
                    <a:pt x="737541" y="0"/>
                  </a:lnTo>
                  <a:cubicBezTo>
                    <a:pt x="779105" y="0"/>
                    <a:pt x="812800" y="33695"/>
                    <a:pt x="812800" y="75259"/>
                  </a:cubicBezTo>
                  <a:lnTo>
                    <a:pt x="812800" y="428611"/>
                  </a:lnTo>
                  <a:cubicBezTo>
                    <a:pt x="812800" y="470176"/>
                    <a:pt x="779105" y="503871"/>
                    <a:pt x="737541" y="503871"/>
                  </a:cubicBezTo>
                  <a:lnTo>
                    <a:pt x="75259" y="503871"/>
                  </a:lnTo>
                  <a:cubicBezTo>
                    <a:pt x="33695" y="503871"/>
                    <a:pt x="0" y="470176"/>
                    <a:pt x="0" y="428611"/>
                  </a:cubicBezTo>
                  <a:lnTo>
                    <a:pt x="0" y="75259"/>
                  </a:lnTo>
                  <a:cubicBezTo>
                    <a:pt x="0" y="33695"/>
                    <a:pt x="33695" y="0"/>
                    <a:pt x="75259" y="0"/>
                  </a:cubicBezTo>
                  <a:close/>
                </a:path>
              </a:pathLst>
            </a:custGeom>
            <a:ln w="19050" cap="rnd">
              <a:solidFill>
                <a:srgbClr val="000000"/>
              </a:solidFill>
              <a:prstDash val="solid"/>
              <a:round/>
            </a:ln>
          </p:spPr>
          <p:txBody>
            <a:bodyPr/>
            <a:lstStyle/>
            <a:p>
              <a:endParaRPr lang="es-ES"/>
            </a:p>
          </p:txBody>
        </p:sp>
        <p:sp>
          <p:nvSpPr>
            <p:cNvPr id="14" name="TextBox 14"/>
            <p:cNvSpPr txBox="1"/>
            <p:nvPr/>
          </p:nvSpPr>
          <p:spPr>
            <a:xfrm>
              <a:off x="0" y="-66675"/>
              <a:ext cx="812800" cy="570546"/>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Um Hilfe zu bitten ist mutig.</a:t>
              </a:r>
            </a:p>
          </p:txBody>
        </p:sp>
      </p:grpSp>
      <p:sp>
        <p:nvSpPr>
          <p:cNvPr id="15" name="TextBox 15"/>
          <p:cNvSpPr txBox="1"/>
          <p:nvPr/>
        </p:nvSpPr>
        <p:spPr>
          <a:xfrm>
            <a:off x="3603664" y="8924925"/>
            <a:ext cx="11080671" cy="333375"/>
          </a:xfrm>
          <a:prstGeom prst="rect">
            <a:avLst/>
          </a:prstGeom>
        </p:spPr>
        <p:txBody>
          <a:bodyPr lIns="0" tIns="0" rIns="0" bIns="0" rtlCol="0" anchor="t">
            <a:spAutoFit/>
          </a:bodyPr>
          <a:lstStyle/>
          <a:p>
            <a:pPr algn="ctr">
              <a:lnSpc>
                <a:spcPts val="2400"/>
              </a:lnSpc>
              <a:spcBef>
                <a:spcPct val="0"/>
              </a:spcBef>
            </a:pPr>
            <a:r>
              <a:rPr lang="en-US" sz="2000">
                <a:solidFill>
                  <a:srgbClr val="000000"/>
                </a:solidFill>
                <a:latin typeface="Poppins"/>
                <a:ea typeface="Poppins"/>
                <a:cs typeface="Poppins"/>
                <a:sym typeface="Poppins"/>
              </a:rPr>
              <a:t>Wenn du eine Frage hast, kannst du sie ohne deinen Namen aufzuschreiben einreichen.</a:t>
            </a:r>
          </a:p>
        </p:txBody>
      </p:sp>
      <p:sp>
        <p:nvSpPr>
          <p:cNvPr id="16" name="Freeform 16"/>
          <p:cNvSpPr/>
          <p:nvPr/>
        </p:nvSpPr>
        <p:spPr>
          <a:xfrm>
            <a:off x="8397973" y="5499477"/>
            <a:ext cx="777488" cy="716260"/>
          </a:xfrm>
          <a:custGeom>
            <a:avLst/>
            <a:gdLst/>
            <a:ahLst/>
            <a:cxnLst/>
            <a:rect l="l" t="t" r="r" b="b"/>
            <a:pathLst>
              <a:path w="777488" h="716260">
                <a:moveTo>
                  <a:pt x="0" y="0"/>
                </a:moveTo>
                <a:lnTo>
                  <a:pt x="777488" y="0"/>
                </a:lnTo>
                <a:lnTo>
                  <a:pt x="777488" y="716261"/>
                </a:lnTo>
                <a:lnTo>
                  <a:pt x="0" y="716261"/>
                </a:lnTo>
                <a:lnTo>
                  <a:pt x="0" y="0"/>
                </a:lnTo>
                <a:close/>
              </a:path>
            </a:pathLst>
          </a:custGeom>
          <a:blipFill>
            <a:blip r:embed="rId3"/>
            <a:stretch>
              <a:fillRect/>
            </a:stretch>
          </a:blipFill>
        </p:spPr>
        <p:txBody>
          <a:bodyPr/>
          <a:lstStyle/>
          <a:p>
            <a:endParaRPr lang="es-E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3031320"/>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E4829D"/>
            </a:solidFill>
          </p:spPr>
          <p:txBody>
            <a:bodyPr/>
            <a:lstStyle/>
            <a:p>
              <a:endParaRPr lang="es-ES"/>
            </a:p>
          </p:txBody>
        </p:sp>
      </p:grpSp>
      <p:sp>
        <p:nvSpPr>
          <p:cNvPr id="4" name="TextBox 4"/>
          <p:cNvSpPr txBox="1"/>
          <p:nvPr/>
        </p:nvSpPr>
        <p:spPr>
          <a:xfrm>
            <a:off x="4588082" y="6071066"/>
            <a:ext cx="9111836" cy="892175"/>
          </a:xfrm>
          <a:prstGeom prst="rect">
            <a:avLst/>
          </a:prstGeom>
        </p:spPr>
        <p:txBody>
          <a:bodyPr lIns="0" tIns="0" rIns="0" bIns="0" rtlCol="0" anchor="t">
            <a:spAutoFit/>
          </a:bodyPr>
          <a:lstStyle/>
          <a:p>
            <a:pPr algn="ctr">
              <a:lnSpc>
                <a:spcPts val="6999"/>
              </a:lnSpc>
            </a:pPr>
            <a:r>
              <a:rPr lang="en-US" sz="4999" b="1">
                <a:solidFill>
                  <a:srgbClr val="000000"/>
                </a:solidFill>
                <a:latin typeface="Poppins Bold"/>
                <a:ea typeface="Poppins Bold"/>
                <a:cs typeface="Poppins Bold"/>
                <a:sym typeface="Poppins Bold"/>
              </a:rPr>
              <a:t>Mythen und Fakten</a:t>
            </a:r>
          </a:p>
        </p:txBody>
      </p:sp>
      <p:sp>
        <p:nvSpPr>
          <p:cNvPr id="5" name="TextBox 5"/>
          <p:cNvSpPr txBox="1"/>
          <p:nvPr/>
        </p:nvSpPr>
        <p:spPr>
          <a:xfrm>
            <a:off x="4588082" y="895350"/>
            <a:ext cx="9111836" cy="892175"/>
          </a:xfrm>
          <a:prstGeom prst="rect">
            <a:avLst/>
          </a:prstGeom>
        </p:spPr>
        <p:txBody>
          <a:bodyPr lIns="0" tIns="0" rIns="0" bIns="0" rtlCol="0" anchor="t">
            <a:spAutoFit/>
          </a:bodyPr>
          <a:lstStyle/>
          <a:p>
            <a:pPr algn="ctr">
              <a:lnSpc>
                <a:spcPts val="6999"/>
              </a:lnSpc>
            </a:pPr>
            <a:r>
              <a:rPr lang="en-US" sz="4999" b="1">
                <a:solidFill>
                  <a:srgbClr val="000000"/>
                </a:solidFill>
                <a:latin typeface="Poppins Bold"/>
                <a:ea typeface="Poppins Bold"/>
                <a:cs typeface="Poppins Bold"/>
                <a:sym typeface="Poppins Bold"/>
              </a:rPr>
              <a:t>Ergänzende Aktivität</a:t>
            </a:r>
          </a:p>
        </p:txBody>
      </p:sp>
      <p:sp>
        <p:nvSpPr>
          <p:cNvPr id="6" name="TextBox 6"/>
          <p:cNvSpPr txBox="1"/>
          <p:nvPr/>
        </p:nvSpPr>
        <p:spPr>
          <a:xfrm>
            <a:off x="8289727" y="4126353"/>
            <a:ext cx="1708547" cy="3905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Poppins"/>
                <a:ea typeface="Poppins"/>
                <a:cs typeface="Poppins"/>
                <a:sym typeface="Poppins"/>
              </a:rPr>
              <a:t>Aktivität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29020" y="1774438"/>
            <a:ext cx="5288466" cy="6738124"/>
            <a:chOff x="0" y="0"/>
            <a:chExt cx="1392847" cy="1774650"/>
          </a:xfrm>
        </p:grpSpPr>
        <p:sp>
          <p:nvSpPr>
            <p:cNvPr id="3" name="Freeform 3"/>
            <p:cNvSpPr/>
            <p:nvPr/>
          </p:nvSpPr>
          <p:spPr>
            <a:xfrm>
              <a:off x="0" y="0"/>
              <a:ext cx="1392847" cy="1774650"/>
            </a:xfrm>
            <a:custGeom>
              <a:avLst/>
              <a:gdLst/>
              <a:ahLst/>
              <a:cxnLst/>
              <a:rect l="l" t="t" r="r" b="b"/>
              <a:pathLst>
                <a:path w="1392847" h="1774650">
                  <a:moveTo>
                    <a:pt x="43918" y="0"/>
                  </a:moveTo>
                  <a:lnTo>
                    <a:pt x="1348929" y="0"/>
                  </a:lnTo>
                  <a:cubicBezTo>
                    <a:pt x="1360577" y="0"/>
                    <a:pt x="1371748" y="4627"/>
                    <a:pt x="1379984" y="12863"/>
                  </a:cubicBezTo>
                  <a:cubicBezTo>
                    <a:pt x="1388220" y="21099"/>
                    <a:pt x="1392847" y="32270"/>
                    <a:pt x="1392847" y="43918"/>
                  </a:cubicBezTo>
                  <a:lnTo>
                    <a:pt x="1392847" y="1730732"/>
                  </a:lnTo>
                  <a:cubicBezTo>
                    <a:pt x="1392847" y="1742380"/>
                    <a:pt x="1388220" y="1753551"/>
                    <a:pt x="1379984" y="1761787"/>
                  </a:cubicBezTo>
                  <a:cubicBezTo>
                    <a:pt x="1371748" y="1770023"/>
                    <a:pt x="1360577" y="1774650"/>
                    <a:pt x="1348929" y="1774650"/>
                  </a:cubicBezTo>
                  <a:lnTo>
                    <a:pt x="43918" y="1774650"/>
                  </a:lnTo>
                  <a:cubicBezTo>
                    <a:pt x="32270" y="1774650"/>
                    <a:pt x="21099" y="1770023"/>
                    <a:pt x="12863" y="1761787"/>
                  </a:cubicBezTo>
                  <a:cubicBezTo>
                    <a:pt x="4627" y="1753551"/>
                    <a:pt x="0" y="1742380"/>
                    <a:pt x="0" y="1730732"/>
                  </a:cubicBezTo>
                  <a:lnTo>
                    <a:pt x="0" y="43918"/>
                  </a:lnTo>
                  <a:cubicBezTo>
                    <a:pt x="0" y="32270"/>
                    <a:pt x="4627" y="21099"/>
                    <a:pt x="12863" y="12863"/>
                  </a:cubicBezTo>
                  <a:cubicBezTo>
                    <a:pt x="21099" y="4627"/>
                    <a:pt x="32270" y="0"/>
                    <a:pt x="43918" y="0"/>
                  </a:cubicBezTo>
                  <a:close/>
                </a:path>
              </a:pathLst>
            </a:custGeom>
            <a:ln w="19050" cap="rnd">
              <a:solidFill>
                <a:srgbClr val="000000"/>
              </a:solidFill>
              <a:prstDash val="solid"/>
              <a:round/>
            </a:ln>
          </p:spPr>
          <p:txBody>
            <a:bodyPr/>
            <a:lstStyle/>
            <a:p>
              <a:endParaRPr lang="es-ES"/>
            </a:p>
          </p:txBody>
        </p:sp>
        <p:sp>
          <p:nvSpPr>
            <p:cNvPr id="4" name="TextBox 4"/>
            <p:cNvSpPr txBox="1"/>
            <p:nvPr/>
          </p:nvSpPr>
          <p:spPr>
            <a:xfrm>
              <a:off x="0" y="-76200"/>
              <a:ext cx="1392847" cy="1850850"/>
            </a:xfrm>
            <a:prstGeom prst="rect">
              <a:avLst/>
            </a:prstGeom>
          </p:spPr>
          <p:txBody>
            <a:bodyPr lIns="50800" tIns="50800" rIns="50800" bIns="50800" rtlCol="0" anchor="ctr"/>
            <a:lstStyle/>
            <a:p>
              <a:pPr algn="ctr">
                <a:lnSpc>
                  <a:spcPts val="4199"/>
                </a:lnSpc>
              </a:pPr>
              <a:r>
                <a:rPr lang="en-US" sz="2999">
                  <a:solidFill>
                    <a:srgbClr val="000000"/>
                  </a:solidFill>
                  <a:latin typeface="Poppins"/>
                  <a:ea typeface="Poppins"/>
                  <a:cs typeface="Poppins"/>
                  <a:sym typeface="Poppins"/>
                </a:rPr>
                <a:t>Psychische Erkrankungen sind selten.</a:t>
              </a:r>
            </a:p>
          </p:txBody>
        </p:sp>
      </p:grpSp>
      <p:sp>
        <p:nvSpPr>
          <p:cNvPr id="5" name="TextBox 5"/>
          <p:cNvSpPr txBox="1"/>
          <p:nvPr/>
        </p:nvSpPr>
        <p:spPr>
          <a:xfrm>
            <a:off x="3767504" y="6385591"/>
            <a:ext cx="3411498" cy="561212"/>
          </a:xfrm>
          <a:prstGeom prst="rect">
            <a:avLst/>
          </a:prstGeom>
        </p:spPr>
        <p:txBody>
          <a:bodyPr lIns="0" tIns="0" rIns="0" bIns="0" rtlCol="0" anchor="t">
            <a:spAutoFit/>
          </a:bodyPr>
          <a:lstStyle/>
          <a:p>
            <a:pPr algn="ctr">
              <a:lnSpc>
                <a:spcPts val="3995"/>
              </a:lnSpc>
              <a:spcBef>
                <a:spcPct val="0"/>
              </a:spcBef>
            </a:pPr>
            <a:r>
              <a:rPr lang="en-US" sz="3699" b="1">
                <a:solidFill>
                  <a:srgbClr val="FF3131"/>
                </a:solidFill>
                <a:latin typeface="Poppins Bold"/>
                <a:ea typeface="Poppins Bold"/>
                <a:cs typeface="Poppins Bold"/>
                <a:sym typeface="Poppins Bold"/>
              </a:rPr>
              <a:t>MYTHOS</a:t>
            </a:r>
          </a:p>
        </p:txBody>
      </p:sp>
      <p:grpSp>
        <p:nvGrpSpPr>
          <p:cNvPr id="6" name="Group 6"/>
          <p:cNvGrpSpPr/>
          <p:nvPr/>
        </p:nvGrpSpPr>
        <p:grpSpPr>
          <a:xfrm>
            <a:off x="10828163" y="1774438"/>
            <a:ext cx="5288466" cy="6738124"/>
            <a:chOff x="0" y="0"/>
            <a:chExt cx="1392847" cy="1774650"/>
          </a:xfrm>
        </p:grpSpPr>
        <p:sp>
          <p:nvSpPr>
            <p:cNvPr id="7" name="Freeform 7"/>
            <p:cNvSpPr/>
            <p:nvPr/>
          </p:nvSpPr>
          <p:spPr>
            <a:xfrm>
              <a:off x="0" y="0"/>
              <a:ext cx="1392847" cy="1774650"/>
            </a:xfrm>
            <a:custGeom>
              <a:avLst/>
              <a:gdLst/>
              <a:ahLst/>
              <a:cxnLst/>
              <a:rect l="l" t="t" r="r" b="b"/>
              <a:pathLst>
                <a:path w="1392847" h="1774650">
                  <a:moveTo>
                    <a:pt x="43918" y="0"/>
                  </a:moveTo>
                  <a:lnTo>
                    <a:pt x="1348929" y="0"/>
                  </a:lnTo>
                  <a:cubicBezTo>
                    <a:pt x="1360577" y="0"/>
                    <a:pt x="1371748" y="4627"/>
                    <a:pt x="1379984" y="12863"/>
                  </a:cubicBezTo>
                  <a:cubicBezTo>
                    <a:pt x="1388220" y="21099"/>
                    <a:pt x="1392847" y="32270"/>
                    <a:pt x="1392847" y="43918"/>
                  </a:cubicBezTo>
                  <a:lnTo>
                    <a:pt x="1392847" y="1730732"/>
                  </a:lnTo>
                  <a:cubicBezTo>
                    <a:pt x="1392847" y="1742380"/>
                    <a:pt x="1388220" y="1753551"/>
                    <a:pt x="1379984" y="1761787"/>
                  </a:cubicBezTo>
                  <a:cubicBezTo>
                    <a:pt x="1371748" y="1770023"/>
                    <a:pt x="1360577" y="1774650"/>
                    <a:pt x="1348929" y="1774650"/>
                  </a:cubicBezTo>
                  <a:lnTo>
                    <a:pt x="43918" y="1774650"/>
                  </a:lnTo>
                  <a:cubicBezTo>
                    <a:pt x="32270" y="1774650"/>
                    <a:pt x="21099" y="1770023"/>
                    <a:pt x="12863" y="1761787"/>
                  </a:cubicBezTo>
                  <a:cubicBezTo>
                    <a:pt x="4627" y="1753551"/>
                    <a:pt x="0" y="1742380"/>
                    <a:pt x="0" y="1730732"/>
                  </a:cubicBezTo>
                  <a:lnTo>
                    <a:pt x="0" y="43918"/>
                  </a:lnTo>
                  <a:cubicBezTo>
                    <a:pt x="0" y="32270"/>
                    <a:pt x="4627" y="21099"/>
                    <a:pt x="12863" y="12863"/>
                  </a:cubicBezTo>
                  <a:cubicBezTo>
                    <a:pt x="21099" y="4627"/>
                    <a:pt x="32270" y="0"/>
                    <a:pt x="43918" y="0"/>
                  </a:cubicBezTo>
                  <a:close/>
                </a:path>
              </a:pathLst>
            </a:custGeom>
            <a:ln w="19050" cap="rnd">
              <a:solidFill>
                <a:srgbClr val="000000"/>
              </a:solidFill>
              <a:prstDash val="solid"/>
              <a:round/>
            </a:ln>
          </p:spPr>
          <p:txBody>
            <a:bodyPr/>
            <a:lstStyle/>
            <a:p>
              <a:endParaRPr lang="es-ES"/>
            </a:p>
          </p:txBody>
        </p:sp>
        <p:sp>
          <p:nvSpPr>
            <p:cNvPr id="8" name="TextBox 8"/>
            <p:cNvSpPr txBox="1"/>
            <p:nvPr/>
          </p:nvSpPr>
          <p:spPr>
            <a:xfrm>
              <a:off x="0" y="-76200"/>
              <a:ext cx="1392847" cy="1850850"/>
            </a:xfrm>
            <a:prstGeom prst="rect">
              <a:avLst/>
            </a:prstGeom>
          </p:spPr>
          <p:txBody>
            <a:bodyPr lIns="50800" tIns="50800" rIns="50800" bIns="50800" rtlCol="0" anchor="ctr"/>
            <a:lstStyle/>
            <a:p>
              <a:pPr algn="ctr">
                <a:lnSpc>
                  <a:spcPts val="4199"/>
                </a:lnSpc>
              </a:pPr>
              <a:r>
                <a:rPr lang="en-US" sz="2999">
                  <a:solidFill>
                    <a:srgbClr val="000000"/>
                  </a:solidFill>
                  <a:latin typeface="Poppins"/>
                  <a:ea typeface="Poppins"/>
                  <a:cs typeface="Poppins"/>
                  <a:sym typeface="Poppins"/>
                </a:rPr>
                <a:t>Ein Kind ist schuld, wenn ein Elternteil traurig ist.</a:t>
              </a:r>
            </a:p>
          </p:txBody>
        </p:sp>
      </p:grpSp>
      <p:sp>
        <p:nvSpPr>
          <p:cNvPr id="9" name="TextBox 9"/>
          <p:cNvSpPr txBox="1"/>
          <p:nvPr/>
        </p:nvSpPr>
        <p:spPr>
          <a:xfrm>
            <a:off x="11750744" y="6385591"/>
            <a:ext cx="3443303" cy="561212"/>
          </a:xfrm>
          <a:prstGeom prst="rect">
            <a:avLst/>
          </a:prstGeom>
        </p:spPr>
        <p:txBody>
          <a:bodyPr lIns="0" tIns="0" rIns="0" bIns="0" rtlCol="0" anchor="t">
            <a:spAutoFit/>
          </a:bodyPr>
          <a:lstStyle/>
          <a:p>
            <a:pPr algn="ctr">
              <a:lnSpc>
                <a:spcPts val="3995"/>
              </a:lnSpc>
              <a:spcBef>
                <a:spcPct val="0"/>
              </a:spcBef>
            </a:pPr>
            <a:r>
              <a:rPr lang="en-US" sz="3699" b="1">
                <a:solidFill>
                  <a:srgbClr val="FF3131"/>
                </a:solidFill>
                <a:latin typeface="Poppins Bold"/>
                <a:ea typeface="Poppins Bold"/>
                <a:cs typeface="Poppins Bold"/>
                <a:sym typeface="Poppins Bold"/>
              </a:rPr>
              <a:t>MYTHOS</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29020" y="1774438"/>
            <a:ext cx="5288466" cy="6738124"/>
            <a:chOff x="0" y="0"/>
            <a:chExt cx="1392847" cy="1774650"/>
          </a:xfrm>
        </p:grpSpPr>
        <p:sp>
          <p:nvSpPr>
            <p:cNvPr id="3" name="Freeform 3"/>
            <p:cNvSpPr/>
            <p:nvPr/>
          </p:nvSpPr>
          <p:spPr>
            <a:xfrm>
              <a:off x="0" y="0"/>
              <a:ext cx="1392847" cy="1774650"/>
            </a:xfrm>
            <a:custGeom>
              <a:avLst/>
              <a:gdLst/>
              <a:ahLst/>
              <a:cxnLst/>
              <a:rect l="l" t="t" r="r" b="b"/>
              <a:pathLst>
                <a:path w="1392847" h="1774650">
                  <a:moveTo>
                    <a:pt x="43918" y="0"/>
                  </a:moveTo>
                  <a:lnTo>
                    <a:pt x="1348929" y="0"/>
                  </a:lnTo>
                  <a:cubicBezTo>
                    <a:pt x="1360577" y="0"/>
                    <a:pt x="1371748" y="4627"/>
                    <a:pt x="1379984" y="12863"/>
                  </a:cubicBezTo>
                  <a:cubicBezTo>
                    <a:pt x="1388220" y="21099"/>
                    <a:pt x="1392847" y="32270"/>
                    <a:pt x="1392847" y="43918"/>
                  </a:cubicBezTo>
                  <a:lnTo>
                    <a:pt x="1392847" y="1730732"/>
                  </a:lnTo>
                  <a:cubicBezTo>
                    <a:pt x="1392847" y="1742380"/>
                    <a:pt x="1388220" y="1753551"/>
                    <a:pt x="1379984" y="1761787"/>
                  </a:cubicBezTo>
                  <a:cubicBezTo>
                    <a:pt x="1371748" y="1770023"/>
                    <a:pt x="1360577" y="1774650"/>
                    <a:pt x="1348929" y="1774650"/>
                  </a:cubicBezTo>
                  <a:lnTo>
                    <a:pt x="43918" y="1774650"/>
                  </a:lnTo>
                  <a:cubicBezTo>
                    <a:pt x="32270" y="1774650"/>
                    <a:pt x="21099" y="1770023"/>
                    <a:pt x="12863" y="1761787"/>
                  </a:cubicBezTo>
                  <a:cubicBezTo>
                    <a:pt x="4627" y="1753551"/>
                    <a:pt x="0" y="1742380"/>
                    <a:pt x="0" y="1730732"/>
                  </a:cubicBezTo>
                  <a:lnTo>
                    <a:pt x="0" y="43918"/>
                  </a:lnTo>
                  <a:cubicBezTo>
                    <a:pt x="0" y="32270"/>
                    <a:pt x="4627" y="21099"/>
                    <a:pt x="12863" y="12863"/>
                  </a:cubicBezTo>
                  <a:cubicBezTo>
                    <a:pt x="21099" y="4627"/>
                    <a:pt x="32270" y="0"/>
                    <a:pt x="43918" y="0"/>
                  </a:cubicBezTo>
                  <a:close/>
                </a:path>
              </a:pathLst>
            </a:custGeom>
            <a:ln w="19050" cap="rnd">
              <a:solidFill>
                <a:srgbClr val="000000"/>
              </a:solidFill>
              <a:prstDash val="solid"/>
              <a:round/>
            </a:ln>
          </p:spPr>
          <p:txBody>
            <a:bodyPr/>
            <a:lstStyle/>
            <a:p>
              <a:endParaRPr lang="es-ES"/>
            </a:p>
          </p:txBody>
        </p:sp>
        <p:sp>
          <p:nvSpPr>
            <p:cNvPr id="4" name="TextBox 4"/>
            <p:cNvSpPr txBox="1"/>
            <p:nvPr/>
          </p:nvSpPr>
          <p:spPr>
            <a:xfrm>
              <a:off x="0" y="-76200"/>
              <a:ext cx="1392847" cy="1850850"/>
            </a:xfrm>
            <a:prstGeom prst="rect">
              <a:avLst/>
            </a:prstGeom>
          </p:spPr>
          <p:txBody>
            <a:bodyPr lIns="50800" tIns="50800" rIns="50800" bIns="50800" rtlCol="0" anchor="ctr"/>
            <a:lstStyle/>
            <a:p>
              <a:pPr algn="ctr">
                <a:lnSpc>
                  <a:spcPts val="4199"/>
                </a:lnSpc>
              </a:pPr>
              <a:r>
                <a:rPr lang="en-US" sz="2999">
                  <a:solidFill>
                    <a:srgbClr val="000000"/>
                  </a:solidFill>
                  <a:latin typeface="Poppins"/>
                  <a:ea typeface="Poppins"/>
                  <a:cs typeface="Poppins"/>
                  <a:sym typeface="Poppins"/>
                </a:rPr>
                <a:t>Menschen mit Depression können Hilfe bekommen.</a:t>
              </a:r>
            </a:p>
          </p:txBody>
        </p:sp>
      </p:grpSp>
      <p:sp>
        <p:nvSpPr>
          <p:cNvPr id="5" name="TextBox 5"/>
          <p:cNvSpPr txBox="1"/>
          <p:nvPr/>
        </p:nvSpPr>
        <p:spPr>
          <a:xfrm>
            <a:off x="4494019" y="6385591"/>
            <a:ext cx="1958469" cy="561212"/>
          </a:xfrm>
          <a:prstGeom prst="rect">
            <a:avLst/>
          </a:prstGeom>
        </p:spPr>
        <p:txBody>
          <a:bodyPr lIns="0" tIns="0" rIns="0" bIns="0" rtlCol="0" anchor="t">
            <a:spAutoFit/>
          </a:bodyPr>
          <a:lstStyle/>
          <a:p>
            <a:pPr algn="ctr">
              <a:lnSpc>
                <a:spcPts val="3995"/>
              </a:lnSpc>
              <a:spcBef>
                <a:spcPct val="0"/>
              </a:spcBef>
            </a:pPr>
            <a:r>
              <a:rPr lang="en-US" sz="3699" b="1">
                <a:solidFill>
                  <a:srgbClr val="51B264"/>
                </a:solidFill>
                <a:latin typeface="Poppins Bold"/>
                <a:ea typeface="Poppins Bold"/>
                <a:cs typeface="Poppins Bold"/>
                <a:sym typeface="Poppins Bold"/>
              </a:rPr>
              <a:t>FAKT</a:t>
            </a:r>
          </a:p>
        </p:txBody>
      </p:sp>
      <p:grpSp>
        <p:nvGrpSpPr>
          <p:cNvPr id="6" name="Group 6"/>
          <p:cNvGrpSpPr/>
          <p:nvPr/>
        </p:nvGrpSpPr>
        <p:grpSpPr>
          <a:xfrm>
            <a:off x="10828163" y="1774438"/>
            <a:ext cx="5288466" cy="6738124"/>
            <a:chOff x="0" y="0"/>
            <a:chExt cx="1392847" cy="1774650"/>
          </a:xfrm>
        </p:grpSpPr>
        <p:sp>
          <p:nvSpPr>
            <p:cNvPr id="7" name="Freeform 7"/>
            <p:cNvSpPr/>
            <p:nvPr/>
          </p:nvSpPr>
          <p:spPr>
            <a:xfrm>
              <a:off x="0" y="0"/>
              <a:ext cx="1392847" cy="1774650"/>
            </a:xfrm>
            <a:custGeom>
              <a:avLst/>
              <a:gdLst/>
              <a:ahLst/>
              <a:cxnLst/>
              <a:rect l="l" t="t" r="r" b="b"/>
              <a:pathLst>
                <a:path w="1392847" h="1774650">
                  <a:moveTo>
                    <a:pt x="43918" y="0"/>
                  </a:moveTo>
                  <a:lnTo>
                    <a:pt x="1348929" y="0"/>
                  </a:lnTo>
                  <a:cubicBezTo>
                    <a:pt x="1360577" y="0"/>
                    <a:pt x="1371748" y="4627"/>
                    <a:pt x="1379984" y="12863"/>
                  </a:cubicBezTo>
                  <a:cubicBezTo>
                    <a:pt x="1388220" y="21099"/>
                    <a:pt x="1392847" y="32270"/>
                    <a:pt x="1392847" y="43918"/>
                  </a:cubicBezTo>
                  <a:lnTo>
                    <a:pt x="1392847" y="1730732"/>
                  </a:lnTo>
                  <a:cubicBezTo>
                    <a:pt x="1392847" y="1742380"/>
                    <a:pt x="1388220" y="1753551"/>
                    <a:pt x="1379984" y="1761787"/>
                  </a:cubicBezTo>
                  <a:cubicBezTo>
                    <a:pt x="1371748" y="1770023"/>
                    <a:pt x="1360577" y="1774650"/>
                    <a:pt x="1348929" y="1774650"/>
                  </a:cubicBezTo>
                  <a:lnTo>
                    <a:pt x="43918" y="1774650"/>
                  </a:lnTo>
                  <a:cubicBezTo>
                    <a:pt x="32270" y="1774650"/>
                    <a:pt x="21099" y="1770023"/>
                    <a:pt x="12863" y="1761787"/>
                  </a:cubicBezTo>
                  <a:cubicBezTo>
                    <a:pt x="4627" y="1753551"/>
                    <a:pt x="0" y="1742380"/>
                    <a:pt x="0" y="1730732"/>
                  </a:cubicBezTo>
                  <a:lnTo>
                    <a:pt x="0" y="43918"/>
                  </a:lnTo>
                  <a:cubicBezTo>
                    <a:pt x="0" y="32270"/>
                    <a:pt x="4627" y="21099"/>
                    <a:pt x="12863" y="12863"/>
                  </a:cubicBezTo>
                  <a:cubicBezTo>
                    <a:pt x="21099" y="4627"/>
                    <a:pt x="32270" y="0"/>
                    <a:pt x="43918" y="0"/>
                  </a:cubicBezTo>
                  <a:close/>
                </a:path>
              </a:pathLst>
            </a:custGeom>
            <a:ln w="19050" cap="rnd">
              <a:solidFill>
                <a:srgbClr val="000000"/>
              </a:solidFill>
              <a:prstDash val="solid"/>
              <a:round/>
            </a:ln>
          </p:spPr>
          <p:txBody>
            <a:bodyPr/>
            <a:lstStyle/>
            <a:p>
              <a:endParaRPr lang="es-ES"/>
            </a:p>
          </p:txBody>
        </p:sp>
        <p:sp>
          <p:nvSpPr>
            <p:cNvPr id="8" name="TextBox 8"/>
            <p:cNvSpPr txBox="1"/>
            <p:nvPr/>
          </p:nvSpPr>
          <p:spPr>
            <a:xfrm>
              <a:off x="0" y="-76200"/>
              <a:ext cx="1392847" cy="1850850"/>
            </a:xfrm>
            <a:prstGeom prst="rect">
              <a:avLst/>
            </a:prstGeom>
          </p:spPr>
          <p:txBody>
            <a:bodyPr lIns="50800" tIns="50800" rIns="50800" bIns="50800" rtlCol="0" anchor="ctr"/>
            <a:lstStyle/>
            <a:p>
              <a:pPr algn="ctr">
                <a:lnSpc>
                  <a:spcPts val="4199"/>
                </a:lnSpc>
              </a:pPr>
              <a:r>
                <a:rPr lang="en-US" sz="2999">
                  <a:solidFill>
                    <a:srgbClr val="000000"/>
                  </a:solidFill>
                  <a:latin typeface="Poppins"/>
                  <a:ea typeface="Poppins"/>
                  <a:cs typeface="Poppins"/>
                  <a:sym typeface="Poppins"/>
                </a:rPr>
                <a:t>Wenn man etwas nicht sieht, ist es keine Krankheit.</a:t>
              </a:r>
            </a:p>
          </p:txBody>
        </p:sp>
      </p:grpSp>
      <p:sp>
        <p:nvSpPr>
          <p:cNvPr id="9" name="TextBox 9"/>
          <p:cNvSpPr txBox="1"/>
          <p:nvPr/>
        </p:nvSpPr>
        <p:spPr>
          <a:xfrm>
            <a:off x="11925673" y="6385591"/>
            <a:ext cx="3093446" cy="561212"/>
          </a:xfrm>
          <a:prstGeom prst="rect">
            <a:avLst/>
          </a:prstGeom>
        </p:spPr>
        <p:txBody>
          <a:bodyPr lIns="0" tIns="0" rIns="0" bIns="0" rtlCol="0" anchor="t">
            <a:spAutoFit/>
          </a:bodyPr>
          <a:lstStyle/>
          <a:p>
            <a:pPr algn="ctr">
              <a:lnSpc>
                <a:spcPts val="3995"/>
              </a:lnSpc>
              <a:spcBef>
                <a:spcPct val="0"/>
              </a:spcBef>
            </a:pPr>
            <a:r>
              <a:rPr lang="en-US" sz="3699" b="1">
                <a:solidFill>
                  <a:srgbClr val="FF3131"/>
                </a:solidFill>
                <a:latin typeface="Poppins Bold"/>
                <a:ea typeface="Poppins Bold"/>
                <a:cs typeface="Poppins Bold"/>
                <a:sym typeface="Poppins Bold"/>
              </a:rPr>
              <a:t>MYTHOS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29020" y="1774438"/>
            <a:ext cx="5288466" cy="6738124"/>
            <a:chOff x="0" y="0"/>
            <a:chExt cx="1392847" cy="1774650"/>
          </a:xfrm>
        </p:grpSpPr>
        <p:sp>
          <p:nvSpPr>
            <p:cNvPr id="3" name="Freeform 3"/>
            <p:cNvSpPr/>
            <p:nvPr/>
          </p:nvSpPr>
          <p:spPr>
            <a:xfrm>
              <a:off x="0" y="0"/>
              <a:ext cx="1392847" cy="1774650"/>
            </a:xfrm>
            <a:custGeom>
              <a:avLst/>
              <a:gdLst/>
              <a:ahLst/>
              <a:cxnLst/>
              <a:rect l="l" t="t" r="r" b="b"/>
              <a:pathLst>
                <a:path w="1392847" h="1774650">
                  <a:moveTo>
                    <a:pt x="43918" y="0"/>
                  </a:moveTo>
                  <a:lnTo>
                    <a:pt x="1348929" y="0"/>
                  </a:lnTo>
                  <a:cubicBezTo>
                    <a:pt x="1360577" y="0"/>
                    <a:pt x="1371748" y="4627"/>
                    <a:pt x="1379984" y="12863"/>
                  </a:cubicBezTo>
                  <a:cubicBezTo>
                    <a:pt x="1388220" y="21099"/>
                    <a:pt x="1392847" y="32270"/>
                    <a:pt x="1392847" y="43918"/>
                  </a:cubicBezTo>
                  <a:lnTo>
                    <a:pt x="1392847" y="1730732"/>
                  </a:lnTo>
                  <a:cubicBezTo>
                    <a:pt x="1392847" y="1742380"/>
                    <a:pt x="1388220" y="1753551"/>
                    <a:pt x="1379984" y="1761787"/>
                  </a:cubicBezTo>
                  <a:cubicBezTo>
                    <a:pt x="1371748" y="1770023"/>
                    <a:pt x="1360577" y="1774650"/>
                    <a:pt x="1348929" y="1774650"/>
                  </a:cubicBezTo>
                  <a:lnTo>
                    <a:pt x="43918" y="1774650"/>
                  </a:lnTo>
                  <a:cubicBezTo>
                    <a:pt x="32270" y="1774650"/>
                    <a:pt x="21099" y="1770023"/>
                    <a:pt x="12863" y="1761787"/>
                  </a:cubicBezTo>
                  <a:cubicBezTo>
                    <a:pt x="4627" y="1753551"/>
                    <a:pt x="0" y="1742380"/>
                    <a:pt x="0" y="1730732"/>
                  </a:cubicBezTo>
                  <a:lnTo>
                    <a:pt x="0" y="43918"/>
                  </a:lnTo>
                  <a:cubicBezTo>
                    <a:pt x="0" y="32270"/>
                    <a:pt x="4627" y="21099"/>
                    <a:pt x="12863" y="12863"/>
                  </a:cubicBezTo>
                  <a:cubicBezTo>
                    <a:pt x="21099" y="4627"/>
                    <a:pt x="32270" y="0"/>
                    <a:pt x="43918" y="0"/>
                  </a:cubicBezTo>
                  <a:close/>
                </a:path>
              </a:pathLst>
            </a:custGeom>
            <a:ln w="19050" cap="rnd">
              <a:solidFill>
                <a:srgbClr val="000000"/>
              </a:solidFill>
              <a:prstDash val="solid"/>
              <a:round/>
            </a:ln>
          </p:spPr>
          <p:txBody>
            <a:bodyPr/>
            <a:lstStyle/>
            <a:p>
              <a:endParaRPr lang="es-ES"/>
            </a:p>
          </p:txBody>
        </p:sp>
        <p:sp>
          <p:nvSpPr>
            <p:cNvPr id="4" name="TextBox 4"/>
            <p:cNvSpPr txBox="1"/>
            <p:nvPr/>
          </p:nvSpPr>
          <p:spPr>
            <a:xfrm>
              <a:off x="0" y="-76200"/>
              <a:ext cx="1392847" cy="1850850"/>
            </a:xfrm>
            <a:prstGeom prst="rect">
              <a:avLst/>
            </a:prstGeom>
          </p:spPr>
          <p:txBody>
            <a:bodyPr lIns="50800" tIns="50800" rIns="50800" bIns="50800" rtlCol="0" anchor="ctr"/>
            <a:lstStyle/>
            <a:p>
              <a:pPr algn="ctr">
                <a:lnSpc>
                  <a:spcPts val="4199"/>
                </a:lnSpc>
              </a:pPr>
              <a:r>
                <a:rPr lang="en-US" sz="2999">
                  <a:solidFill>
                    <a:srgbClr val="000000"/>
                  </a:solidFill>
                  <a:latin typeface="Poppins"/>
                  <a:ea typeface="Poppins"/>
                  <a:cs typeface="Poppins"/>
                  <a:sym typeface="Poppins"/>
                </a:rPr>
                <a:t>Um Hilfe zu bitten ist ein Zeichen von Schwäche.</a:t>
              </a:r>
            </a:p>
          </p:txBody>
        </p:sp>
      </p:grpSp>
      <p:sp>
        <p:nvSpPr>
          <p:cNvPr id="5" name="TextBox 5"/>
          <p:cNvSpPr txBox="1"/>
          <p:nvPr/>
        </p:nvSpPr>
        <p:spPr>
          <a:xfrm>
            <a:off x="3751601" y="6385591"/>
            <a:ext cx="3443303" cy="561212"/>
          </a:xfrm>
          <a:prstGeom prst="rect">
            <a:avLst/>
          </a:prstGeom>
        </p:spPr>
        <p:txBody>
          <a:bodyPr lIns="0" tIns="0" rIns="0" bIns="0" rtlCol="0" anchor="t">
            <a:spAutoFit/>
          </a:bodyPr>
          <a:lstStyle/>
          <a:p>
            <a:pPr algn="ctr">
              <a:lnSpc>
                <a:spcPts val="3995"/>
              </a:lnSpc>
              <a:spcBef>
                <a:spcPct val="0"/>
              </a:spcBef>
            </a:pPr>
            <a:r>
              <a:rPr lang="en-US" sz="3699" b="1">
                <a:solidFill>
                  <a:srgbClr val="FF3131"/>
                </a:solidFill>
                <a:latin typeface="Poppins Bold"/>
                <a:ea typeface="Poppins Bold"/>
                <a:cs typeface="Poppins Bold"/>
                <a:sym typeface="Poppins Bold"/>
              </a:rPr>
              <a:t>MYTHOS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3031320"/>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FFED4C"/>
            </a:solidFill>
          </p:spPr>
          <p:txBody>
            <a:bodyPr/>
            <a:lstStyle/>
            <a:p>
              <a:endParaRPr lang="es-ES"/>
            </a:p>
          </p:txBody>
        </p:sp>
      </p:grpSp>
      <p:sp>
        <p:nvSpPr>
          <p:cNvPr id="4" name="TextBox 4"/>
          <p:cNvSpPr txBox="1"/>
          <p:nvPr/>
        </p:nvSpPr>
        <p:spPr>
          <a:xfrm>
            <a:off x="4588082" y="6071066"/>
            <a:ext cx="9111836" cy="892175"/>
          </a:xfrm>
          <a:prstGeom prst="rect">
            <a:avLst/>
          </a:prstGeom>
        </p:spPr>
        <p:txBody>
          <a:bodyPr lIns="0" tIns="0" rIns="0" bIns="0" rtlCol="0" anchor="t">
            <a:spAutoFit/>
          </a:bodyPr>
          <a:lstStyle/>
          <a:p>
            <a:pPr algn="ctr">
              <a:lnSpc>
                <a:spcPts val="6999"/>
              </a:lnSpc>
            </a:pPr>
            <a:r>
              <a:rPr lang="en-US" sz="4999" b="1">
                <a:solidFill>
                  <a:srgbClr val="000000"/>
                </a:solidFill>
                <a:latin typeface="Poppins Bold"/>
                <a:ea typeface="Poppins Bold"/>
                <a:cs typeface="Poppins Bold"/>
                <a:sym typeface="Poppins Bold"/>
              </a:rPr>
              <a:t>Sätze, die helfen</a:t>
            </a:r>
          </a:p>
        </p:txBody>
      </p:sp>
      <p:sp>
        <p:nvSpPr>
          <p:cNvPr id="5" name="TextBox 5"/>
          <p:cNvSpPr txBox="1"/>
          <p:nvPr/>
        </p:nvSpPr>
        <p:spPr>
          <a:xfrm>
            <a:off x="4588082" y="895350"/>
            <a:ext cx="9111836" cy="892175"/>
          </a:xfrm>
          <a:prstGeom prst="rect">
            <a:avLst/>
          </a:prstGeom>
        </p:spPr>
        <p:txBody>
          <a:bodyPr lIns="0" tIns="0" rIns="0" bIns="0" rtlCol="0" anchor="t">
            <a:spAutoFit/>
          </a:bodyPr>
          <a:lstStyle/>
          <a:p>
            <a:pPr algn="ctr">
              <a:lnSpc>
                <a:spcPts val="6999"/>
              </a:lnSpc>
            </a:pPr>
            <a:r>
              <a:rPr lang="en-US" sz="4999" b="1">
                <a:solidFill>
                  <a:srgbClr val="000000"/>
                </a:solidFill>
                <a:latin typeface="Poppins Bold"/>
                <a:ea typeface="Poppins Bold"/>
                <a:cs typeface="Poppins Bold"/>
                <a:sym typeface="Poppins Bold"/>
              </a:rPr>
              <a:t>Ergänzende Aktivität</a:t>
            </a:r>
          </a:p>
        </p:txBody>
      </p:sp>
      <p:sp>
        <p:nvSpPr>
          <p:cNvPr id="6" name="TextBox 6"/>
          <p:cNvSpPr txBox="1"/>
          <p:nvPr/>
        </p:nvSpPr>
        <p:spPr>
          <a:xfrm>
            <a:off x="8249245" y="4126353"/>
            <a:ext cx="1789509" cy="3905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Poppins"/>
                <a:ea typeface="Poppins"/>
                <a:cs typeface="Poppins"/>
                <a:sym typeface="Poppins"/>
              </a:rPr>
              <a:t>Aktivität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94312" y="3254844"/>
            <a:ext cx="6699377" cy="1185085"/>
            <a:chOff x="0" y="0"/>
            <a:chExt cx="1764445" cy="312121"/>
          </a:xfrm>
        </p:grpSpPr>
        <p:sp>
          <p:nvSpPr>
            <p:cNvPr id="3" name="Freeform 3"/>
            <p:cNvSpPr/>
            <p:nvPr/>
          </p:nvSpPr>
          <p:spPr>
            <a:xfrm>
              <a:off x="0" y="0"/>
              <a:ext cx="1764445" cy="312121"/>
            </a:xfrm>
            <a:custGeom>
              <a:avLst/>
              <a:gdLst/>
              <a:ahLst/>
              <a:cxnLst/>
              <a:rect l="l" t="t" r="r" b="b"/>
              <a:pathLst>
                <a:path w="1764445" h="312121">
                  <a:moveTo>
                    <a:pt x="34669" y="0"/>
                  </a:moveTo>
                  <a:lnTo>
                    <a:pt x="1729776" y="0"/>
                  </a:lnTo>
                  <a:cubicBezTo>
                    <a:pt x="1748923" y="0"/>
                    <a:pt x="1764445" y="15522"/>
                    <a:pt x="1764445" y="34669"/>
                  </a:cubicBezTo>
                  <a:lnTo>
                    <a:pt x="1764445" y="277453"/>
                  </a:lnTo>
                  <a:cubicBezTo>
                    <a:pt x="1764445" y="296600"/>
                    <a:pt x="1748923" y="312121"/>
                    <a:pt x="1729776" y="312121"/>
                  </a:cubicBezTo>
                  <a:lnTo>
                    <a:pt x="34669" y="312121"/>
                  </a:lnTo>
                  <a:cubicBezTo>
                    <a:pt x="15522" y="312121"/>
                    <a:pt x="0" y="296600"/>
                    <a:pt x="0" y="277453"/>
                  </a:cubicBezTo>
                  <a:lnTo>
                    <a:pt x="0" y="34669"/>
                  </a:lnTo>
                  <a:cubicBezTo>
                    <a:pt x="0" y="15522"/>
                    <a:pt x="15522" y="0"/>
                    <a:pt x="34669" y="0"/>
                  </a:cubicBezTo>
                  <a:close/>
                </a:path>
              </a:pathLst>
            </a:custGeom>
            <a:solidFill>
              <a:srgbClr val="71C7D6"/>
            </a:solidFill>
            <a:ln w="19050" cap="rnd">
              <a:solidFill>
                <a:srgbClr val="000000"/>
              </a:solidFill>
              <a:prstDash val="solid"/>
              <a:round/>
            </a:ln>
          </p:spPr>
          <p:txBody>
            <a:bodyPr/>
            <a:lstStyle/>
            <a:p>
              <a:endParaRPr lang="es-ES"/>
            </a:p>
          </p:txBody>
        </p:sp>
        <p:sp>
          <p:nvSpPr>
            <p:cNvPr id="4" name="TextBox 4"/>
            <p:cNvSpPr txBox="1"/>
            <p:nvPr/>
          </p:nvSpPr>
          <p:spPr>
            <a:xfrm>
              <a:off x="0" y="-57150"/>
              <a:ext cx="1764445" cy="369271"/>
            </a:xfrm>
            <a:prstGeom prst="rect">
              <a:avLst/>
            </a:prstGeom>
          </p:spPr>
          <p:txBody>
            <a:bodyPr lIns="50800" tIns="50800" rIns="50800" bIns="50800" rtlCol="0" anchor="ctr"/>
            <a:lstStyle/>
            <a:p>
              <a:pPr algn="ctr">
                <a:lnSpc>
                  <a:spcPts val="2659"/>
                </a:lnSpc>
              </a:pPr>
              <a:r>
                <a:rPr lang="en-US" sz="1899">
                  <a:solidFill>
                    <a:srgbClr val="000000"/>
                  </a:solidFill>
                  <a:latin typeface="Poppins"/>
                  <a:ea typeface="Poppins"/>
                  <a:cs typeface="Poppins"/>
                  <a:sym typeface="Poppins"/>
                </a:rPr>
                <a:t>Was könnte ein Freund oder eine Freundin sagen, um zu helfen?</a:t>
              </a:r>
            </a:p>
          </p:txBody>
        </p:sp>
      </p:grpSp>
      <p:sp>
        <p:nvSpPr>
          <p:cNvPr id="5" name="TextBox 5"/>
          <p:cNvSpPr txBox="1"/>
          <p:nvPr/>
        </p:nvSpPr>
        <p:spPr>
          <a:xfrm>
            <a:off x="3046468" y="2143885"/>
            <a:ext cx="12195064" cy="523876"/>
          </a:xfrm>
          <a:prstGeom prst="rect">
            <a:avLst/>
          </a:prstGeom>
        </p:spPr>
        <p:txBody>
          <a:bodyPr lIns="0" tIns="0" rIns="0" bIns="0" rtlCol="0" anchor="t">
            <a:spAutoFit/>
          </a:bodyPr>
          <a:lstStyle/>
          <a:p>
            <a:pPr algn="ctr">
              <a:lnSpc>
                <a:spcPts val="4199"/>
              </a:lnSpc>
              <a:spcBef>
                <a:spcPct val="0"/>
              </a:spcBef>
            </a:pPr>
            <a:r>
              <a:rPr lang="en-US" sz="2999" b="1">
                <a:solidFill>
                  <a:srgbClr val="000000"/>
                </a:solidFill>
                <a:latin typeface="Poppins Bold"/>
                <a:ea typeface="Poppins Bold"/>
                <a:cs typeface="Poppins Bold"/>
                <a:sym typeface="Poppins Bold"/>
              </a:rPr>
              <a:t>Leo ist besorgt, weil sein Vater keine Energie hat.</a:t>
            </a:r>
          </a:p>
        </p:txBody>
      </p:sp>
      <p:sp>
        <p:nvSpPr>
          <p:cNvPr id="6" name="AutoShape 6"/>
          <p:cNvSpPr/>
          <p:nvPr/>
        </p:nvSpPr>
        <p:spPr>
          <a:xfrm>
            <a:off x="9163050" y="5297074"/>
            <a:ext cx="0" cy="2769841"/>
          </a:xfrm>
          <a:prstGeom prst="line">
            <a:avLst/>
          </a:prstGeom>
          <a:ln w="38100" cap="flat">
            <a:solidFill>
              <a:srgbClr val="000000"/>
            </a:solidFill>
            <a:prstDash val="solid"/>
            <a:headEnd type="none" w="sm" len="sm"/>
            <a:tailEnd type="none" w="sm" len="sm"/>
          </a:ln>
        </p:spPr>
        <p:txBody>
          <a:bodyPr/>
          <a:lstStyle/>
          <a:p>
            <a:endParaRPr lang="es-ES"/>
          </a:p>
        </p:txBody>
      </p:sp>
      <p:grpSp>
        <p:nvGrpSpPr>
          <p:cNvPr id="7" name="Group 7"/>
          <p:cNvGrpSpPr/>
          <p:nvPr/>
        </p:nvGrpSpPr>
        <p:grpSpPr>
          <a:xfrm>
            <a:off x="2420930" y="5297074"/>
            <a:ext cx="5629394" cy="2513330"/>
            <a:chOff x="0" y="0"/>
            <a:chExt cx="7505859" cy="3351107"/>
          </a:xfrm>
        </p:grpSpPr>
        <p:sp>
          <p:nvSpPr>
            <p:cNvPr id="8" name="TextBox 8"/>
            <p:cNvSpPr txBox="1"/>
            <p:nvPr/>
          </p:nvSpPr>
          <p:spPr>
            <a:xfrm>
              <a:off x="1584404" y="0"/>
              <a:ext cx="2827020" cy="396240"/>
            </a:xfrm>
            <a:prstGeom prst="rect">
              <a:avLst/>
            </a:prstGeom>
          </p:spPr>
          <p:txBody>
            <a:bodyPr lIns="0" tIns="0" rIns="0" bIns="0" rtlCol="0" anchor="t">
              <a:spAutoFit/>
            </a:bodyPr>
            <a:lstStyle/>
            <a:p>
              <a:pPr algn="ctr">
                <a:lnSpc>
                  <a:spcPts val="2160"/>
                </a:lnSpc>
                <a:spcBef>
                  <a:spcPct val="0"/>
                </a:spcBef>
              </a:pPr>
              <a:r>
                <a:rPr lang="en-US" sz="2000" b="1">
                  <a:solidFill>
                    <a:srgbClr val="000000"/>
                  </a:solidFill>
                  <a:latin typeface="Poppins Bold"/>
                  <a:ea typeface="Poppins Bold"/>
                  <a:cs typeface="Poppins Bold"/>
                  <a:sym typeface="Poppins Bold"/>
                </a:rPr>
                <a:t>Sätze, die helfen</a:t>
              </a:r>
            </a:p>
          </p:txBody>
        </p:sp>
        <p:sp>
          <p:nvSpPr>
            <p:cNvPr id="9" name="TextBox 9"/>
            <p:cNvSpPr txBox="1"/>
            <p:nvPr/>
          </p:nvSpPr>
          <p:spPr>
            <a:xfrm>
              <a:off x="0" y="1472565"/>
              <a:ext cx="7505859" cy="1878542"/>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Es ist nicht deine Schuld.</a:t>
              </a:r>
            </a:p>
            <a:p>
              <a:pPr marL="431801" lvl="1" indent="-215900" algn="l">
                <a:lnSpc>
                  <a:spcPts val="2800"/>
                </a:lnSpc>
                <a:buFont typeface="Arial"/>
                <a:buChar char="•"/>
              </a:pPr>
              <a:r>
                <a:rPr lang="en-US" sz="2000">
                  <a:solidFill>
                    <a:srgbClr val="000000"/>
                  </a:solidFill>
                  <a:latin typeface="Poppins"/>
                  <a:ea typeface="Poppins"/>
                  <a:cs typeface="Poppins"/>
                  <a:sym typeface="Poppins"/>
                </a:rPr>
                <a:t>Ich bin hier, wenn du sprechen möchtest.</a:t>
              </a:r>
            </a:p>
            <a:p>
              <a:pPr marL="431801" lvl="1" indent="-215900" algn="l">
                <a:lnSpc>
                  <a:spcPts val="2800"/>
                </a:lnSpc>
                <a:buFont typeface="Arial"/>
                <a:buChar char="•"/>
              </a:pPr>
              <a:r>
                <a:rPr lang="en-US" sz="2000">
                  <a:solidFill>
                    <a:srgbClr val="000000"/>
                  </a:solidFill>
                  <a:latin typeface="Poppins"/>
                  <a:ea typeface="Poppins"/>
                  <a:cs typeface="Poppins"/>
                  <a:sym typeface="Poppins"/>
                </a:rPr>
                <a:t>Wir können gemeinsam Hilfe suchen.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Du musst das nicht allein schaffen.</a:t>
              </a:r>
            </a:p>
          </p:txBody>
        </p:sp>
      </p:grpSp>
      <p:grpSp>
        <p:nvGrpSpPr>
          <p:cNvPr id="10" name="Group 10"/>
          <p:cNvGrpSpPr/>
          <p:nvPr/>
        </p:nvGrpSpPr>
        <p:grpSpPr>
          <a:xfrm>
            <a:off x="11869638" y="5297074"/>
            <a:ext cx="3780234" cy="2513330"/>
            <a:chOff x="0" y="0"/>
            <a:chExt cx="5040312" cy="3351107"/>
          </a:xfrm>
        </p:grpSpPr>
        <p:sp>
          <p:nvSpPr>
            <p:cNvPr id="11" name="TextBox 11"/>
            <p:cNvSpPr txBox="1"/>
            <p:nvPr/>
          </p:nvSpPr>
          <p:spPr>
            <a:xfrm>
              <a:off x="0" y="1472565"/>
              <a:ext cx="5040312" cy="1878542"/>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Das ist doch nichts.</a:t>
              </a:r>
            </a:p>
            <a:p>
              <a:pPr marL="431801" lvl="1" indent="-215900" algn="l">
                <a:lnSpc>
                  <a:spcPts val="2800"/>
                </a:lnSpc>
                <a:buFont typeface="Arial"/>
                <a:buChar char="•"/>
              </a:pPr>
              <a:r>
                <a:rPr lang="en-US" sz="2000">
                  <a:solidFill>
                    <a:srgbClr val="000000"/>
                  </a:solidFill>
                  <a:latin typeface="Poppins"/>
                  <a:ea typeface="Poppins"/>
                  <a:cs typeface="Poppins"/>
                  <a:sym typeface="Poppins"/>
                </a:rPr>
                <a:t>Das geht bestimmt vorbei.</a:t>
              </a:r>
            </a:p>
            <a:p>
              <a:pPr marL="431801" lvl="1" indent="-215900" algn="l">
                <a:lnSpc>
                  <a:spcPts val="2800"/>
                </a:lnSpc>
                <a:buFont typeface="Arial"/>
                <a:buChar char="•"/>
              </a:pPr>
              <a:r>
                <a:rPr lang="en-US" sz="2000">
                  <a:solidFill>
                    <a:srgbClr val="000000"/>
                  </a:solidFill>
                  <a:latin typeface="Poppins"/>
                  <a:ea typeface="Poppins"/>
                  <a:cs typeface="Poppins"/>
                  <a:sym typeface="Poppins"/>
                </a:rPr>
                <a:t>Denk nicht daran.</a:t>
              </a:r>
            </a:p>
            <a:p>
              <a:pPr algn="l">
                <a:lnSpc>
                  <a:spcPts val="2800"/>
                </a:lnSpc>
              </a:pPr>
              <a:endParaRPr lang="en-US" sz="2000">
                <a:solidFill>
                  <a:srgbClr val="000000"/>
                </a:solidFill>
                <a:latin typeface="Poppins"/>
                <a:ea typeface="Poppins"/>
                <a:cs typeface="Poppins"/>
                <a:sym typeface="Poppins"/>
              </a:endParaRPr>
            </a:p>
          </p:txBody>
        </p:sp>
        <p:sp>
          <p:nvSpPr>
            <p:cNvPr id="12" name="TextBox 12"/>
            <p:cNvSpPr txBox="1"/>
            <p:nvPr/>
          </p:nvSpPr>
          <p:spPr>
            <a:xfrm>
              <a:off x="481330" y="0"/>
              <a:ext cx="3797459" cy="396240"/>
            </a:xfrm>
            <a:prstGeom prst="rect">
              <a:avLst/>
            </a:prstGeom>
          </p:spPr>
          <p:txBody>
            <a:bodyPr lIns="0" tIns="0" rIns="0" bIns="0" rtlCol="0" anchor="t">
              <a:spAutoFit/>
            </a:bodyPr>
            <a:lstStyle/>
            <a:p>
              <a:pPr algn="ctr">
                <a:lnSpc>
                  <a:spcPts val="2160"/>
                </a:lnSpc>
                <a:spcBef>
                  <a:spcPct val="0"/>
                </a:spcBef>
              </a:pPr>
              <a:r>
                <a:rPr lang="en-US" sz="2000" b="1">
                  <a:solidFill>
                    <a:srgbClr val="000000"/>
                  </a:solidFill>
                  <a:latin typeface="Poppins Bold"/>
                  <a:ea typeface="Poppins Bold"/>
                  <a:cs typeface="Poppins Bold"/>
                  <a:sym typeface="Poppins Bold"/>
                </a:rPr>
                <a:t>Sätze, die nicht helfen</a:t>
              </a:r>
            </a:p>
          </p:txBody>
        </p:sp>
      </p:gr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94312" y="3254844"/>
            <a:ext cx="6699377" cy="1185085"/>
            <a:chOff x="0" y="0"/>
            <a:chExt cx="1764445" cy="312121"/>
          </a:xfrm>
        </p:grpSpPr>
        <p:sp>
          <p:nvSpPr>
            <p:cNvPr id="3" name="Freeform 3"/>
            <p:cNvSpPr/>
            <p:nvPr/>
          </p:nvSpPr>
          <p:spPr>
            <a:xfrm>
              <a:off x="0" y="0"/>
              <a:ext cx="1764445" cy="312121"/>
            </a:xfrm>
            <a:custGeom>
              <a:avLst/>
              <a:gdLst/>
              <a:ahLst/>
              <a:cxnLst/>
              <a:rect l="l" t="t" r="r" b="b"/>
              <a:pathLst>
                <a:path w="1764445" h="312121">
                  <a:moveTo>
                    <a:pt x="34669" y="0"/>
                  </a:moveTo>
                  <a:lnTo>
                    <a:pt x="1729776" y="0"/>
                  </a:lnTo>
                  <a:cubicBezTo>
                    <a:pt x="1748923" y="0"/>
                    <a:pt x="1764445" y="15522"/>
                    <a:pt x="1764445" y="34669"/>
                  </a:cubicBezTo>
                  <a:lnTo>
                    <a:pt x="1764445" y="277453"/>
                  </a:lnTo>
                  <a:cubicBezTo>
                    <a:pt x="1764445" y="296600"/>
                    <a:pt x="1748923" y="312121"/>
                    <a:pt x="1729776" y="312121"/>
                  </a:cubicBezTo>
                  <a:lnTo>
                    <a:pt x="34669" y="312121"/>
                  </a:lnTo>
                  <a:cubicBezTo>
                    <a:pt x="15522" y="312121"/>
                    <a:pt x="0" y="296600"/>
                    <a:pt x="0" y="277453"/>
                  </a:cubicBezTo>
                  <a:lnTo>
                    <a:pt x="0" y="34669"/>
                  </a:lnTo>
                  <a:cubicBezTo>
                    <a:pt x="0" y="15522"/>
                    <a:pt x="15522" y="0"/>
                    <a:pt x="34669" y="0"/>
                  </a:cubicBezTo>
                  <a:close/>
                </a:path>
              </a:pathLst>
            </a:custGeom>
            <a:solidFill>
              <a:srgbClr val="71C7D6"/>
            </a:solidFill>
            <a:ln w="19050" cap="rnd">
              <a:solidFill>
                <a:srgbClr val="000000"/>
              </a:solidFill>
              <a:prstDash val="solid"/>
              <a:round/>
            </a:ln>
          </p:spPr>
          <p:txBody>
            <a:bodyPr/>
            <a:lstStyle/>
            <a:p>
              <a:endParaRPr lang="es-ES"/>
            </a:p>
          </p:txBody>
        </p:sp>
        <p:sp>
          <p:nvSpPr>
            <p:cNvPr id="4" name="TextBox 4"/>
            <p:cNvSpPr txBox="1"/>
            <p:nvPr/>
          </p:nvSpPr>
          <p:spPr>
            <a:xfrm>
              <a:off x="0" y="-57150"/>
              <a:ext cx="1764445" cy="369271"/>
            </a:xfrm>
            <a:prstGeom prst="rect">
              <a:avLst/>
            </a:prstGeom>
          </p:spPr>
          <p:txBody>
            <a:bodyPr lIns="50800" tIns="50800" rIns="50800" bIns="50800" rtlCol="0" anchor="ctr"/>
            <a:lstStyle/>
            <a:p>
              <a:pPr algn="ctr">
                <a:lnSpc>
                  <a:spcPts val="2659"/>
                </a:lnSpc>
              </a:pPr>
              <a:r>
                <a:rPr lang="en-US" sz="1899">
                  <a:solidFill>
                    <a:srgbClr val="000000"/>
                  </a:solidFill>
                  <a:latin typeface="Poppins"/>
                  <a:ea typeface="Poppins"/>
                  <a:cs typeface="Poppins"/>
                  <a:sym typeface="Poppins"/>
                </a:rPr>
                <a:t>Was könnte ein Freund oder eine Freundin sagen, um zu helfen?</a:t>
              </a:r>
            </a:p>
          </p:txBody>
        </p:sp>
      </p:grpSp>
      <p:sp>
        <p:nvSpPr>
          <p:cNvPr id="5" name="TextBox 5"/>
          <p:cNvSpPr txBox="1"/>
          <p:nvPr/>
        </p:nvSpPr>
        <p:spPr>
          <a:xfrm>
            <a:off x="1845255" y="2143885"/>
            <a:ext cx="14597491" cy="1047751"/>
          </a:xfrm>
          <a:prstGeom prst="rect">
            <a:avLst/>
          </a:prstGeom>
        </p:spPr>
        <p:txBody>
          <a:bodyPr lIns="0" tIns="0" rIns="0" bIns="0" rtlCol="0" anchor="t">
            <a:spAutoFit/>
          </a:bodyPr>
          <a:lstStyle/>
          <a:p>
            <a:pPr algn="ctr">
              <a:lnSpc>
                <a:spcPts val="4199"/>
              </a:lnSpc>
              <a:spcBef>
                <a:spcPct val="0"/>
              </a:spcBef>
            </a:pPr>
            <a:r>
              <a:rPr lang="en-US" sz="2999" b="1">
                <a:solidFill>
                  <a:srgbClr val="000000"/>
                </a:solidFill>
                <a:latin typeface="Poppins Bold"/>
                <a:ea typeface="Poppins Bold"/>
                <a:cs typeface="Poppins Bold"/>
                <a:sym typeface="Poppins Bold"/>
              </a:rPr>
              <a:t>Maria ist traurig, weil ihre Freundinnen und Freunde nicht mit ihr spielen wollten.</a:t>
            </a:r>
          </a:p>
        </p:txBody>
      </p:sp>
      <p:sp>
        <p:nvSpPr>
          <p:cNvPr id="6" name="AutoShape 6"/>
          <p:cNvSpPr/>
          <p:nvPr/>
        </p:nvSpPr>
        <p:spPr>
          <a:xfrm>
            <a:off x="9163050" y="5297074"/>
            <a:ext cx="0" cy="2769841"/>
          </a:xfrm>
          <a:prstGeom prst="line">
            <a:avLst/>
          </a:prstGeom>
          <a:ln w="38100" cap="flat">
            <a:solidFill>
              <a:srgbClr val="000000"/>
            </a:solidFill>
            <a:prstDash val="solid"/>
            <a:headEnd type="none" w="sm" len="sm"/>
            <a:tailEnd type="none" w="sm" len="sm"/>
          </a:ln>
        </p:spPr>
        <p:txBody>
          <a:bodyPr/>
          <a:lstStyle/>
          <a:p>
            <a:endParaRPr lang="es-ES"/>
          </a:p>
        </p:txBody>
      </p:sp>
      <p:grpSp>
        <p:nvGrpSpPr>
          <p:cNvPr id="7" name="Group 7"/>
          <p:cNvGrpSpPr/>
          <p:nvPr/>
        </p:nvGrpSpPr>
        <p:grpSpPr>
          <a:xfrm>
            <a:off x="2420930" y="5297074"/>
            <a:ext cx="4492542" cy="2513330"/>
            <a:chOff x="0" y="0"/>
            <a:chExt cx="5990056" cy="3351107"/>
          </a:xfrm>
        </p:grpSpPr>
        <p:sp>
          <p:nvSpPr>
            <p:cNvPr id="8" name="TextBox 8"/>
            <p:cNvSpPr txBox="1"/>
            <p:nvPr/>
          </p:nvSpPr>
          <p:spPr>
            <a:xfrm>
              <a:off x="1584404" y="0"/>
              <a:ext cx="2827020" cy="396240"/>
            </a:xfrm>
            <a:prstGeom prst="rect">
              <a:avLst/>
            </a:prstGeom>
          </p:spPr>
          <p:txBody>
            <a:bodyPr lIns="0" tIns="0" rIns="0" bIns="0" rtlCol="0" anchor="t">
              <a:spAutoFit/>
            </a:bodyPr>
            <a:lstStyle/>
            <a:p>
              <a:pPr algn="ctr">
                <a:lnSpc>
                  <a:spcPts val="2160"/>
                </a:lnSpc>
                <a:spcBef>
                  <a:spcPct val="0"/>
                </a:spcBef>
              </a:pPr>
              <a:r>
                <a:rPr lang="en-US" sz="2000" b="1">
                  <a:solidFill>
                    <a:srgbClr val="000000"/>
                  </a:solidFill>
                  <a:latin typeface="Poppins Bold"/>
                  <a:ea typeface="Poppins Bold"/>
                  <a:cs typeface="Poppins Bold"/>
                  <a:sym typeface="Poppins Bold"/>
                </a:rPr>
                <a:t>Sätze, die helfen</a:t>
              </a:r>
            </a:p>
          </p:txBody>
        </p:sp>
        <p:sp>
          <p:nvSpPr>
            <p:cNvPr id="9" name="TextBox 9"/>
            <p:cNvSpPr txBox="1"/>
            <p:nvPr/>
          </p:nvSpPr>
          <p:spPr>
            <a:xfrm>
              <a:off x="0" y="1472565"/>
              <a:ext cx="5990056" cy="1878542"/>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Es ist normal, sich so zu fühlen.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Danke, dass du es mir erzählst.</a:t>
              </a:r>
            </a:p>
            <a:p>
              <a:pPr marL="431801" lvl="1" indent="-215900" algn="l">
                <a:lnSpc>
                  <a:spcPts val="2800"/>
                </a:lnSpc>
                <a:buFont typeface="Arial"/>
                <a:buChar char="•"/>
              </a:pPr>
              <a:r>
                <a:rPr lang="en-US" sz="2000">
                  <a:solidFill>
                    <a:srgbClr val="000000"/>
                  </a:solidFill>
                  <a:latin typeface="Poppins"/>
                  <a:ea typeface="Poppins"/>
                  <a:cs typeface="Poppins"/>
                  <a:sym typeface="Poppins"/>
                </a:rPr>
                <a:t>Möchtest du, dass ich noch ein bisschen bei dir bleibe?</a:t>
              </a:r>
            </a:p>
          </p:txBody>
        </p:sp>
      </p:grpSp>
      <p:grpSp>
        <p:nvGrpSpPr>
          <p:cNvPr id="10" name="Group 10"/>
          <p:cNvGrpSpPr/>
          <p:nvPr/>
        </p:nvGrpSpPr>
        <p:grpSpPr>
          <a:xfrm>
            <a:off x="11869638" y="5297074"/>
            <a:ext cx="4150084" cy="2865755"/>
            <a:chOff x="0" y="0"/>
            <a:chExt cx="5533446" cy="3821007"/>
          </a:xfrm>
        </p:grpSpPr>
        <p:sp>
          <p:nvSpPr>
            <p:cNvPr id="11" name="TextBox 11"/>
            <p:cNvSpPr txBox="1"/>
            <p:nvPr/>
          </p:nvSpPr>
          <p:spPr>
            <a:xfrm>
              <a:off x="0" y="1472565"/>
              <a:ext cx="5533446" cy="2348442"/>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Du machst immer dasselbe.</a:t>
              </a:r>
            </a:p>
            <a:p>
              <a:pPr marL="431801" lvl="1" indent="-215900" algn="l">
                <a:lnSpc>
                  <a:spcPts val="2800"/>
                </a:lnSpc>
                <a:buFont typeface="Arial"/>
                <a:buChar char="•"/>
              </a:pPr>
              <a:r>
                <a:rPr lang="en-US" sz="2000">
                  <a:solidFill>
                    <a:srgbClr val="000000"/>
                  </a:solidFill>
                  <a:latin typeface="Poppins"/>
                  <a:ea typeface="Poppins"/>
                  <a:cs typeface="Poppins"/>
                  <a:sym typeface="Poppins"/>
                </a:rPr>
                <a:t>Das ist deine Schuld.</a:t>
              </a:r>
            </a:p>
            <a:p>
              <a:pPr marL="431801" lvl="1" indent="-215900" algn="l">
                <a:lnSpc>
                  <a:spcPts val="2800"/>
                </a:lnSpc>
                <a:buFont typeface="Arial"/>
                <a:buChar char="•"/>
              </a:pPr>
              <a:r>
                <a:rPr lang="en-US" sz="2000">
                  <a:solidFill>
                    <a:srgbClr val="000000"/>
                  </a:solidFill>
                  <a:latin typeface="Poppins"/>
                  <a:ea typeface="Poppins"/>
                  <a:cs typeface="Poppins"/>
                  <a:sym typeface="Poppins"/>
                </a:rPr>
                <a:t>Wenn du besser aufpassen würdest, wäre das nicht passiert.</a:t>
              </a:r>
            </a:p>
          </p:txBody>
        </p:sp>
        <p:sp>
          <p:nvSpPr>
            <p:cNvPr id="12" name="TextBox 12"/>
            <p:cNvSpPr txBox="1"/>
            <p:nvPr/>
          </p:nvSpPr>
          <p:spPr>
            <a:xfrm>
              <a:off x="481330" y="0"/>
              <a:ext cx="3797459" cy="396240"/>
            </a:xfrm>
            <a:prstGeom prst="rect">
              <a:avLst/>
            </a:prstGeom>
          </p:spPr>
          <p:txBody>
            <a:bodyPr lIns="0" tIns="0" rIns="0" bIns="0" rtlCol="0" anchor="t">
              <a:spAutoFit/>
            </a:bodyPr>
            <a:lstStyle/>
            <a:p>
              <a:pPr algn="ctr">
                <a:lnSpc>
                  <a:spcPts val="2160"/>
                </a:lnSpc>
                <a:spcBef>
                  <a:spcPct val="0"/>
                </a:spcBef>
              </a:pPr>
              <a:r>
                <a:rPr lang="en-US" sz="2000" b="1">
                  <a:solidFill>
                    <a:srgbClr val="000000"/>
                  </a:solidFill>
                  <a:latin typeface="Poppins Bold"/>
                  <a:ea typeface="Poppins Bold"/>
                  <a:cs typeface="Poppins Bold"/>
                  <a:sym typeface="Poppins Bold"/>
                </a:rPr>
                <a:t>Sätze, die nicht helfen</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94312" y="3254844"/>
            <a:ext cx="6699377" cy="1185085"/>
            <a:chOff x="0" y="0"/>
            <a:chExt cx="1764445" cy="312121"/>
          </a:xfrm>
        </p:grpSpPr>
        <p:sp>
          <p:nvSpPr>
            <p:cNvPr id="3" name="Freeform 3"/>
            <p:cNvSpPr/>
            <p:nvPr/>
          </p:nvSpPr>
          <p:spPr>
            <a:xfrm>
              <a:off x="0" y="0"/>
              <a:ext cx="1764445" cy="312121"/>
            </a:xfrm>
            <a:custGeom>
              <a:avLst/>
              <a:gdLst/>
              <a:ahLst/>
              <a:cxnLst/>
              <a:rect l="l" t="t" r="r" b="b"/>
              <a:pathLst>
                <a:path w="1764445" h="312121">
                  <a:moveTo>
                    <a:pt x="34669" y="0"/>
                  </a:moveTo>
                  <a:lnTo>
                    <a:pt x="1729776" y="0"/>
                  </a:lnTo>
                  <a:cubicBezTo>
                    <a:pt x="1748923" y="0"/>
                    <a:pt x="1764445" y="15522"/>
                    <a:pt x="1764445" y="34669"/>
                  </a:cubicBezTo>
                  <a:lnTo>
                    <a:pt x="1764445" y="277453"/>
                  </a:lnTo>
                  <a:cubicBezTo>
                    <a:pt x="1764445" y="296600"/>
                    <a:pt x="1748923" y="312121"/>
                    <a:pt x="1729776" y="312121"/>
                  </a:cubicBezTo>
                  <a:lnTo>
                    <a:pt x="34669" y="312121"/>
                  </a:lnTo>
                  <a:cubicBezTo>
                    <a:pt x="15522" y="312121"/>
                    <a:pt x="0" y="296600"/>
                    <a:pt x="0" y="277453"/>
                  </a:cubicBezTo>
                  <a:lnTo>
                    <a:pt x="0" y="34669"/>
                  </a:lnTo>
                  <a:cubicBezTo>
                    <a:pt x="0" y="15522"/>
                    <a:pt x="15522" y="0"/>
                    <a:pt x="34669" y="0"/>
                  </a:cubicBezTo>
                  <a:close/>
                </a:path>
              </a:pathLst>
            </a:custGeom>
            <a:solidFill>
              <a:srgbClr val="71C7D6"/>
            </a:solidFill>
            <a:ln w="19050" cap="rnd">
              <a:solidFill>
                <a:srgbClr val="000000"/>
              </a:solidFill>
              <a:prstDash val="solid"/>
              <a:round/>
            </a:ln>
          </p:spPr>
          <p:txBody>
            <a:bodyPr/>
            <a:lstStyle/>
            <a:p>
              <a:endParaRPr lang="es-ES"/>
            </a:p>
          </p:txBody>
        </p:sp>
        <p:sp>
          <p:nvSpPr>
            <p:cNvPr id="4" name="TextBox 4"/>
            <p:cNvSpPr txBox="1"/>
            <p:nvPr/>
          </p:nvSpPr>
          <p:spPr>
            <a:xfrm>
              <a:off x="0" y="-57150"/>
              <a:ext cx="1764445" cy="369271"/>
            </a:xfrm>
            <a:prstGeom prst="rect">
              <a:avLst/>
            </a:prstGeom>
          </p:spPr>
          <p:txBody>
            <a:bodyPr lIns="50800" tIns="50800" rIns="50800" bIns="50800" rtlCol="0" anchor="ctr"/>
            <a:lstStyle/>
            <a:p>
              <a:pPr algn="ctr">
                <a:lnSpc>
                  <a:spcPts val="2659"/>
                </a:lnSpc>
              </a:pPr>
              <a:r>
                <a:rPr lang="en-US" sz="1899">
                  <a:solidFill>
                    <a:srgbClr val="000000"/>
                  </a:solidFill>
                  <a:latin typeface="Poppins"/>
                  <a:ea typeface="Poppins"/>
                  <a:cs typeface="Poppins"/>
                  <a:sym typeface="Poppins"/>
                </a:rPr>
                <a:t>Was könnte ein Freund oder eine Freundin sagen, um zu helfen?</a:t>
              </a:r>
            </a:p>
          </p:txBody>
        </p:sp>
      </p:grpSp>
      <p:sp>
        <p:nvSpPr>
          <p:cNvPr id="5" name="TextBox 5"/>
          <p:cNvSpPr txBox="1"/>
          <p:nvPr/>
        </p:nvSpPr>
        <p:spPr>
          <a:xfrm>
            <a:off x="1845255" y="2143885"/>
            <a:ext cx="14597491" cy="523876"/>
          </a:xfrm>
          <a:prstGeom prst="rect">
            <a:avLst/>
          </a:prstGeom>
        </p:spPr>
        <p:txBody>
          <a:bodyPr lIns="0" tIns="0" rIns="0" bIns="0" rtlCol="0" anchor="t">
            <a:spAutoFit/>
          </a:bodyPr>
          <a:lstStyle/>
          <a:p>
            <a:pPr algn="ctr">
              <a:lnSpc>
                <a:spcPts val="4199"/>
              </a:lnSpc>
              <a:spcBef>
                <a:spcPct val="0"/>
              </a:spcBef>
            </a:pPr>
            <a:r>
              <a:rPr lang="en-US" sz="2999" b="1">
                <a:solidFill>
                  <a:srgbClr val="000000"/>
                </a:solidFill>
                <a:latin typeface="Poppins Bold"/>
                <a:ea typeface="Poppins Bold"/>
                <a:cs typeface="Poppins Bold"/>
                <a:sym typeface="Poppins Bold"/>
              </a:rPr>
              <a:t>David ist besorgt, weil seine Mutter krank ist.</a:t>
            </a:r>
          </a:p>
        </p:txBody>
      </p:sp>
      <p:sp>
        <p:nvSpPr>
          <p:cNvPr id="6" name="AutoShape 6"/>
          <p:cNvSpPr/>
          <p:nvPr/>
        </p:nvSpPr>
        <p:spPr>
          <a:xfrm>
            <a:off x="9163050" y="5297074"/>
            <a:ext cx="0" cy="2769841"/>
          </a:xfrm>
          <a:prstGeom prst="line">
            <a:avLst/>
          </a:prstGeom>
          <a:ln w="38100" cap="flat">
            <a:solidFill>
              <a:srgbClr val="000000"/>
            </a:solidFill>
            <a:prstDash val="solid"/>
            <a:headEnd type="none" w="sm" len="sm"/>
            <a:tailEnd type="none" w="sm" len="sm"/>
          </a:ln>
        </p:spPr>
        <p:txBody>
          <a:bodyPr/>
          <a:lstStyle/>
          <a:p>
            <a:endParaRPr lang="es-ES"/>
          </a:p>
        </p:txBody>
      </p:sp>
      <p:grpSp>
        <p:nvGrpSpPr>
          <p:cNvPr id="7" name="Group 7"/>
          <p:cNvGrpSpPr/>
          <p:nvPr/>
        </p:nvGrpSpPr>
        <p:grpSpPr>
          <a:xfrm>
            <a:off x="2420930" y="5297074"/>
            <a:ext cx="4492542" cy="2513330"/>
            <a:chOff x="0" y="0"/>
            <a:chExt cx="5990056" cy="3351107"/>
          </a:xfrm>
        </p:grpSpPr>
        <p:sp>
          <p:nvSpPr>
            <p:cNvPr id="8" name="TextBox 8"/>
            <p:cNvSpPr txBox="1"/>
            <p:nvPr/>
          </p:nvSpPr>
          <p:spPr>
            <a:xfrm>
              <a:off x="1584404" y="0"/>
              <a:ext cx="2827020" cy="396240"/>
            </a:xfrm>
            <a:prstGeom prst="rect">
              <a:avLst/>
            </a:prstGeom>
          </p:spPr>
          <p:txBody>
            <a:bodyPr lIns="0" tIns="0" rIns="0" bIns="0" rtlCol="0" anchor="t">
              <a:spAutoFit/>
            </a:bodyPr>
            <a:lstStyle/>
            <a:p>
              <a:pPr algn="ctr">
                <a:lnSpc>
                  <a:spcPts val="2160"/>
                </a:lnSpc>
                <a:spcBef>
                  <a:spcPct val="0"/>
                </a:spcBef>
              </a:pPr>
              <a:r>
                <a:rPr lang="en-US" sz="2000" b="1">
                  <a:solidFill>
                    <a:srgbClr val="000000"/>
                  </a:solidFill>
                  <a:latin typeface="Poppins Bold"/>
                  <a:ea typeface="Poppins Bold"/>
                  <a:cs typeface="Poppins Bold"/>
                  <a:sym typeface="Poppins Bold"/>
                </a:rPr>
                <a:t>Sätze, die helfen</a:t>
              </a:r>
            </a:p>
          </p:txBody>
        </p:sp>
        <p:sp>
          <p:nvSpPr>
            <p:cNvPr id="9" name="TextBox 9"/>
            <p:cNvSpPr txBox="1"/>
            <p:nvPr/>
          </p:nvSpPr>
          <p:spPr>
            <a:xfrm>
              <a:off x="0" y="1472565"/>
              <a:ext cx="5990056" cy="1878542"/>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Was du fühlst, ist wichtig.</a:t>
              </a:r>
            </a:p>
            <a:p>
              <a:pPr marL="431801" lvl="1" indent="-215900" algn="l">
                <a:lnSpc>
                  <a:spcPts val="2800"/>
                </a:lnSpc>
                <a:buFont typeface="Arial"/>
                <a:buChar char="•"/>
              </a:pPr>
              <a:r>
                <a:rPr lang="en-US" sz="2000">
                  <a:solidFill>
                    <a:srgbClr val="000000"/>
                  </a:solidFill>
                  <a:latin typeface="Poppins"/>
                  <a:ea typeface="Poppins"/>
                  <a:cs typeface="Poppins"/>
                  <a:sym typeface="Poppins"/>
                </a:rPr>
                <a:t>Ich höre dir zu.</a:t>
              </a:r>
            </a:p>
            <a:p>
              <a:pPr marL="431801" lvl="1" indent="-215900" algn="l">
                <a:lnSpc>
                  <a:spcPts val="2800"/>
                </a:lnSpc>
                <a:buFont typeface="Arial"/>
                <a:buChar char="•"/>
              </a:pPr>
              <a:r>
                <a:rPr lang="en-US" sz="2000">
                  <a:solidFill>
                    <a:srgbClr val="000000"/>
                  </a:solidFill>
                  <a:latin typeface="Poppins"/>
                  <a:ea typeface="Poppins"/>
                  <a:cs typeface="Poppins"/>
                  <a:sym typeface="Poppins"/>
                </a:rPr>
                <a:t>Es ist nicht deine Schuld.</a:t>
              </a:r>
            </a:p>
            <a:p>
              <a:pPr marL="431801" lvl="1" indent="-215900" algn="l">
                <a:lnSpc>
                  <a:spcPts val="2800"/>
                </a:lnSpc>
                <a:buFont typeface="Arial"/>
                <a:buChar char="•"/>
              </a:pPr>
              <a:r>
                <a:rPr lang="en-US" sz="2000">
                  <a:solidFill>
                    <a:srgbClr val="000000"/>
                  </a:solidFill>
                  <a:latin typeface="Poppins"/>
                  <a:ea typeface="Poppins"/>
                  <a:cs typeface="Poppins"/>
                  <a:sym typeface="Poppins"/>
                </a:rPr>
                <a:t>Ich bin für dich da.</a:t>
              </a:r>
            </a:p>
          </p:txBody>
        </p:sp>
      </p:grpSp>
      <p:grpSp>
        <p:nvGrpSpPr>
          <p:cNvPr id="10" name="Group 10"/>
          <p:cNvGrpSpPr/>
          <p:nvPr/>
        </p:nvGrpSpPr>
        <p:grpSpPr>
          <a:xfrm>
            <a:off x="11869638" y="5297074"/>
            <a:ext cx="4150084" cy="2513330"/>
            <a:chOff x="0" y="0"/>
            <a:chExt cx="5533446" cy="3351107"/>
          </a:xfrm>
        </p:grpSpPr>
        <p:sp>
          <p:nvSpPr>
            <p:cNvPr id="11" name="TextBox 11"/>
            <p:cNvSpPr txBox="1"/>
            <p:nvPr/>
          </p:nvSpPr>
          <p:spPr>
            <a:xfrm>
              <a:off x="0" y="1472565"/>
              <a:ext cx="5533446" cy="1878542"/>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Das geht vorbei.</a:t>
              </a:r>
            </a:p>
            <a:p>
              <a:pPr marL="431801" lvl="1" indent="-215900" algn="l">
                <a:lnSpc>
                  <a:spcPts val="2800"/>
                </a:lnSpc>
                <a:buFont typeface="Arial"/>
                <a:buChar char="•"/>
              </a:pPr>
              <a:r>
                <a:rPr lang="en-US" sz="2000">
                  <a:solidFill>
                    <a:srgbClr val="000000"/>
                  </a:solidFill>
                  <a:latin typeface="Poppins"/>
                  <a:ea typeface="Poppins"/>
                  <a:cs typeface="Poppins"/>
                  <a:sym typeface="Poppins"/>
                </a:rPr>
                <a:t>Hör auf, daran zu denken.</a:t>
              </a:r>
            </a:p>
            <a:p>
              <a:pPr marL="431801" lvl="1" indent="-215900" algn="l">
                <a:lnSpc>
                  <a:spcPts val="2800"/>
                </a:lnSpc>
                <a:buFont typeface="Arial"/>
                <a:buChar char="•"/>
              </a:pPr>
              <a:r>
                <a:rPr lang="en-US" sz="2000">
                  <a:solidFill>
                    <a:srgbClr val="000000"/>
                  </a:solidFill>
                  <a:latin typeface="Poppins"/>
                  <a:ea typeface="Poppins"/>
                  <a:cs typeface="Poppins"/>
                  <a:sym typeface="Poppins"/>
                </a:rPr>
                <a:t>Weine nicht.</a:t>
              </a:r>
            </a:p>
            <a:p>
              <a:pPr marL="431801" lvl="1" indent="-215900" algn="l">
                <a:lnSpc>
                  <a:spcPts val="2800"/>
                </a:lnSpc>
                <a:buFont typeface="Arial"/>
                <a:buChar char="•"/>
              </a:pPr>
              <a:r>
                <a:rPr lang="en-US" sz="2000">
                  <a:solidFill>
                    <a:srgbClr val="000000"/>
                  </a:solidFill>
                  <a:latin typeface="Poppins"/>
                  <a:ea typeface="Poppins"/>
                  <a:cs typeface="Poppins"/>
                  <a:sym typeface="Poppins"/>
                </a:rPr>
                <a:t>Du musst stark sein.</a:t>
              </a:r>
            </a:p>
          </p:txBody>
        </p:sp>
        <p:sp>
          <p:nvSpPr>
            <p:cNvPr id="12" name="TextBox 12"/>
            <p:cNvSpPr txBox="1"/>
            <p:nvPr/>
          </p:nvSpPr>
          <p:spPr>
            <a:xfrm>
              <a:off x="481330" y="0"/>
              <a:ext cx="3797459" cy="396240"/>
            </a:xfrm>
            <a:prstGeom prst="rect">
              <a:avLst/>
            </a:prstGeom>
          </p:spPr>
          <p:txBody>
            <a:bodyPr lIns="0" tIns="0" rIns="0" bIns="0" rtlCol="0" anchor="t">
              <a:spAutoFit/>
            </a:bodyPr>
            <a:lstStyle/>
            <a:p>
              <a:pPr algn="ctr">
                <a:lnSpc>
                  <a:spcPts val="2160"/>
                </a:lnSpc>
                <a:spcBef>
                  <a:spcPct val="0"/>
                </a:spcBef>
              </a:pPr>
              <a:r>
                <a:rPr lang="en-US" sz="2000" b="1">
                  <a:solidFill>
                    <a:srgbClr val="000000"/>
                  </a:solidFill>
                  <a:latin typeface="Poppins Bold"/>
                  <a:ea typeface="Poppins Bold"/>
                  <a:cs typeface="Poppins Bold"/>
                  <a:sym typeface="Poppins Bold"/>
                </a:rPr>
                <a:t>Sätze, die nicht helfen</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B568CF9-C1C6-1125-6C10-0F4EE564FC1A}"/>
              </a:ext>
            </a:extLst>
          </p:cNvPr>
          <p:cNvPicPr>
            <a:picLocks noChangeAspect="1"/>
          </p:cNvPicPr>
          <p:nvPr/>
        </p:nvPicPr>
        <p:blipFill>
          <a:blip r:embed="rId2"/>
          <a:stretch>
            <a:fillRect/>
          </a:stretch>
        </p:blipFill>
        <p:spPr>
          <a:xfrm>
            <a:off x="1443981" y="647700"/>
            <a:ext cx="15400038" cy="89916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880</Words>
  <Application>Microsoft Office PowerPoint</Application>
  <PresentationFormat>Custom</PresentationFormat>
  <Paragraphs>140</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Poppins</vt:lpstr>
      <vt:lpstr>Calibri</vt:lpstr>
      <vt:lpstr>Poppins Bold</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MOD7_Kinder mit psychisch erkrankten Eltern_Grundschule</dc:title>
  <cp:lastModifiedBy>Itzel Gn</cp:lastModifiedBy>
  <cp:revision>2</cp:revision>
  <dcterms:created xsi:type="dcterms:W3CDTF">2006-08-16T00:00:00Z</dcterms:created>
  <dcterms:modified xsi:type="dcterms:W3CDTF">2026-04-06T17:33:04Z</dcterms:modified>
  <dc:identifier>DAHCvLpnQvo</dc:identifier>
</cp:coreProperties>
</file>