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8288000" cy="10287000"/>
  <p:notesSz cx="6858000" cy="9144000"/>
  <p:embeddedFontLst>
    <p:embeddedFont>
      <p:font typeface="Aptos Bold" panose="020B0004020202020204" charset="0"/>
      <p:regular r:id="rId29"/>
    </p:embeddedFont>
    <p:embeddedFont>
      <p:font typeface="Poppins" panose="00000500000000000000" pitchFamily="2" charset="0"/>
      <p:regular r:id="rId30"/>
      <p:bold r:id="rId31"/>
    </p:embeddedFont>
    <p:embeddedFont>
      <p:font typeface="Poppins Bold" panose="00000800000000000000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6" d="100"/>
          <a:sy n="66" d="100"/>
        </p:scale>
        <p:origin x="46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642820" y="3500517"/>
            <a:ext cx="9578340" cy="3285965"/>
            <a:chOff x="0" y="0"/>
            <a:chExt cx="12771120" cy="4381287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2374880" cy="1328931"/>
              <a:chOff x="0" y="0"/>
              <a:chExt cx="12374880" cy="132893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2374880" cy="1328931"/>
              </a:xfrm>
              <a:custGeom>
                <a:avLst/>
                <a:gdLst/>
                <a:ahLst/>
                <a:cxnLst/>
                <a:rect l="l" t="t" r="r" b="b"/>
                <a:pathLst>
                  <a:path w="12374880" h="1328931">
                    <a:moveTo>
                      <a:pt x="0" y="0"/>
                    </a:moveTo>
                    <a:lnTo>
                      <a:pt x="12374880" y="0"/>
                    </a:lnTo>
                    <a:lnTo>
                      <a:pt x="12374880" y="1328931"/>
                    </a:lnTo>
                    <a:lnTo>
                      <a:pt x="0" y="1328931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80520" r="-25615" b="-175321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12374880" cy="1376556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4800"/>
                  </a:lnSpc>
                </a:pPr>
                <a:r>
                  <a:rPr lang="en-US" sz="40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Modul 7</a:t>
                </a:r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0" y="1281305"/>
              <a:ext cx="12374880" cy="10259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lang="en-US" sz="5000" b="1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Junge </a:t>
              </a:r>
              <a:r>
                <a:rPr lang="en-US" sz="5000" b="1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Pflegekräfte</a:t>
              </a:r>
              <a:endParaRPr lang="en-US" sz="5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13360" y="3914562"/>
              <a:ext cx="12557760" cy="466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54"/>
                </a:lnSpc>
              </a:pPr>
              <a:r>
                <a:rPr lang="en-US" sz="2295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Verstehen, bevor man urteilt.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722830" y="9077325"/>
            <a:ext cx="941832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4"/>
              </a:lnSpc>
            </a:pPr>
            <a:r>
              <a:rPr lang="en-US" sz="229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Aktivitäten – Sekundarstufe I</a:t>
            </a:r>
          </a:p>
        </p:txBody>
      </p:sp>
      <p:sp>
        <p:nvSpPr>
          <p:cNvPr id="9" name="Freeform 9"/>
          <p:cNvSpPr/>
          <p:nvPr/>
        </p:nvSpPr>
        <p:spPr>
          <a:xfrm>
            <a:off x="1142624" y="2194400"/>
            <a:ext cx="7580206" cy="5898201"/>
          </a:xfrm>
          <a:custGeom>
            <a:avLst/>
            <a:gdLst/>
            <a:ahLst/>
            <a:cxnLst/>
            <a:rect l="l" t="t" r="r" b="b"/>
            <a:pathLst>
              <a:path w="7580206" h="5898201">
                <a:moveTo>
                  <a:pt x="0" y="0"/>
                </a:moveTo>
                <a:lnTo>
                  <a:pt x="7580206" y="0"/>
                </a:lnTo>
                <a:lnTo>
                  <a:pt x="7580206" y="5898200"/>
                </a:lnTo>
                <a:lnTo>
                  <a:pt x="0" y="5898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9399"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031320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234135" y="6210059"/>
            <a:ext cx="9819730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ist eine psychische Erkrankung?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30208" y="3973953"/>
            <a:ext cx="1627584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1.1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38476" y="5340125"/>
            <a:ext cx="7315200" cy="3621024"/>
          </a:xfrm>
          <a:custGeom>
            <a:avLst/>
            <a:gdLst/>
            <a:ahLst/>
            <a:cxnLst/>
            <a:rect l="l" t="t" r="r" b="b"/>
            <a:pathLst>
              <a:path w="7315200" h="3621024">
                <a:moveTo>
                  <a:pt x="0" y="0"/>
                </a:moveTo>
                <a:lnTo>
                  <a:pt x="7315200" y="0"/>
                </a:lnTo>
                <a:lnTo>
                  <a:pt x="7315200" y="3621024"/>
                </a:lnTo>
                <a:lnTo>
                  <a:pt x="0" y="36210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599020" y="1771650"/>
            <a:ext cx="3410974" cy="2544056"/>
            <a:chOff x="0" y="0"/>
            <a:chExt cx="898363" cy="67001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98363" cy="670019"/>
            </a:xfrm>
            <a:custGeom>
              <a:avLst/>
              <a:gdLst/>
              <a:ahLst/>
              <a:cxnLst/>
              <a:rect l="l" t="t" r="r" b="b"/>
              <a:pathLst>
                <a:path w="898363" h="670019">
                  <a:moveTo>
                    <a:pt x="898363" y="68091"/>
                  </a:moveTo>
                  <a:lnTo>
                    <a:pt x="898363" y="601928"/>
                  </a:lnTo>
                  <a:cubicBezTo>
                    <a:pt x="898363" y="619987"/>
                    <a:pt x="891190" y="637306"/>
                    <a:pt x="878420" y="650075"/>
                  </a:cubicBezTo>
                  <a:cubicBezTo>
                    <a:pt x="865650" y="662845"/>
                    <a:pt x="848331" y="670019"/>
                    <a:pt x="830272" y="670019"/>
                  </a:cubicBezTo>
                  <a:lnTo>
                    <a:pt x="68091" y="670019"/>
                  </a:lnTo>
                  <a:cubicBezTo>
                    <a:pt x="50032" y="670019"/>
                    <a:pt x="32713" y="662845"/>
                    <a:pt x="19943" y="650075"/>
                  </a:cubicBezTo>
                  <a:cubicBezTo>
                    <a:pt x="7174" y="637306"/>
                    <a:pt x="0" y="619987"/>
                    <a:pt x="0" y="601928"/>
                  </a:cubicBezTo>
                  <a:lnTo>
                    <a:pt x="0" y="68091"/>
                  </a:lnTo>
                  <a:cubicBezTo>
                    <a:pt x="0" y="50032"/>
                    <a:pt x="7174" y="32713"/>
                    <a:pt x="19943" y="19943"/>
                  </a:cubicBezTo>
                  <a:cubicBezTo>
                    <a:pt x="32713" y="7174"/>
                    <a:pt x="50032" y="0"/>
                    <a:pt x="68091" y="0"/>
                  </a:cubicBezTo>
                  <a:lnTo>
                    <a:pt x="830272" y="0"/>
                  </a:lnTo>
                  <a:cubicBezTo>
                    <a:pt x="848331" y="0"/>
                    <a:pt x="865650" y="7174"/>
                    <a:pt x="878420" y="19943"/>
                  </a:cubicBezTo>
                  <a:cubicBezTo>
                    <a:pt x="891190" y="32713"/>
                    <a:pt x="898363" y="50032"/>
                    <a:pt x="898363" y="68091"/>
                  </a:cubicBezTo>
                  <a:close/>
                </a:path>
              </a:pathLst>
            </a:custGeom>
            <a:ln w="19050" cap="rnd">
              <a:solidFill>
                <a:srgbClr val="E4829D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898363" cy="7366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Psychische Gesundheit ist Teil der allgemeinen Gesundheit.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438513" y="1771650"/>
            <a:ext cx="3410974" cy="2544056"/>
            <a:chOff x="0" y="0"/>
            <a:chExt cx="898363" cy="6700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98363" cy="670019"/>
            </a:xfrm>
            <a:custGeom>
              <a:avLst/>
              <a:gdLst/>
              <a:ahLst/>
              <a:cxnLst/>
              <a:rect l="l" t="t" r="r" b="b"/>
              <a:pathLst>
                <a:path w="898363" h="670019">
                  <a:moveTo>
                    <a:pt x="898363" y="68091"/>
                  </a:moveTo>
                  <a:lnTo>
                    <a:pt x="898363" y="601928"/>
                  </a:lnTo>
                  <a:cubicBezTo>
                    <a:pt x="898363" y="619987"/>
                    <a:pt x="891190" y="637306"/>
                    <a:pt x="878420" y="650075"/>
                  </a:cubicBezTo>
                  <a:cubicBezTo>
                    <a:pt x="865650" y="662845"/>
                    <a:pt x="848331" y="670019"/>
                    <a:pt x="830272" y="670019"/>
                  </a:cubicBezTo>
                  <a:lnTo>
                    <a:pt x="68091" y="670019"/>
                  </a:lnTo>
                  <a:cubicBezTo>
                    <a:pt x="50032" y="670019"/>
                    <a:pt x="32713" y="662845"/>
                    <a:pt x="19943" y="650075"/>
                  </a:cubicBezTo>
                  <a:cubicBezTo>
                    <a:pt x="7174" y="637306"/>
                    <a:pt x="0" y="619987"/>
                    <a:pt x="0" y="601928"/>
                  </a:cubicBezTo>
                  <a:lnTo>
                    <a:pt x="0" y="68091"/>
                  </a:lnTo>
                  <a:cubicBezTo>
                    <a:pt x="0" y="50032"/>
                    <a:pt x="7174" y="32713"/>
                    <a:pt x="19943" y="19943"/>
                  </a:cubicBezTo>
                  <a:cubicBezTo>
                    <a:pt x="32713" y="7174"/>
                    <a:pt x="50032" y="0"/>
                    <a:pt x="68091" y="0"/>
                  </a:cubicBezTo>
                  <a:lnTo>
                    <a:pt x="830272" y="0"/>
                  </a:lnTo>
                  <a:cubicBezTo>
                    <a:pt x="848331" y="0"/>
                    <a:pt x="865650" y="7174"/>
                    <a:pt x="878420" y="19943"/>
                  </a:cubicBezTo>
                  <a:cubicBezTo>
                    <a:pt x="891190" y="32713"/>
                    <a:pt x="898363" y="50032"/>
                    <a:pt x="898363" y="68091"/>
                  </a:cubicBezTo>
                  <a:close/>
                </a:path>
              </a:pathLst>
            </a:custGeom>
            <a:ln w="19050" cap="rnd">
              <a:solidFill>
                <a:srgbClr val="FFED4C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898363" cy="7366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Wir alle haben Gedanken, Gefühle und Stimmungen.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278006" y="1771650"/>
            <a:ext cx="3410974" cy="2544056"/>
            <a:chOff x="0" y="0"/>
            <a:chExt cx="898363" cy="6700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98363" cy="670019"/>
            </a:xfrm>
            <a:custGeom>
              <a:avLst/>
              <a:gdLst/>
              <a:ahLst/>
              <a:cxnLst/>
              <a:rect l="l" t="t" r="r" b="b"/>
              <a:pathLst>
                <a:path w="898363" h="670019">
                  <a:moveTo>
                    <a:pt x="898363" y="68091"/>
                  </a:moveTo>
                  <a:lnTo>
                    <a:pt x="898363" y="601928"/>
                  </a:lnTo>
                  <a:cubicBezTo>
                    <a:pt x="898363" y="619987"/>
                    <a:pt x="891190" y="637306"/>
                    <a:pt x="878420" y="650075"/>
                  </a:cubicBezTo>
                  <a:cubicBezTo>
                    <a:pt x="865650" y="662845"/>
                    <a:pt x="848331" y="670019"/>
                    <a:pt x="830272" y="670019"/>
                  </a:cubicBezTo>
                  <a:lnTo>
                    <a:pt x="68091" y="670019"/>
                  </a:lnTo>
                  <a:cubicBezTo>
                    <a:pt x="50032" y="670019"/>
                    <a:pt x="32713" y="662845"/>
                    <a:pt x="19943" y="650075"/>
                  </a:cubicBezTo>
                  <a:cubicBezTo>
                    <a:pt x="7174" y="637306"/>
                    <a:pt x="0" y="619987"/>
                    <a:pt x="0" y="601928"/>
                  </a:cubicBezTo>
                  <a:lnTo>
                    <a:pt x="0" y="68091"/>
                  </a:lnTo>
                  <a:cubicBezTo>
                    <a:pt x="0" y="50032"/>
                    <a:pt x="7174" y="32713"/>
                    <a:pt x="19943" y="19943"/>
                  </a:cubicBezTo>
                  <a:cubicBezTo>
                    <a:pt x="32713" y="7174"/>
                    <a:pt x="50032" y="0"/>
                    <a:pt x="68091" y="0"/>
                  </a:cubicBezTo>
                  <a:lnTo>
                    <a:pt x="830272" y="0"/>
                  </a:lnTo>
                  <a:cubicBezTo>
                    <a:pt x="848331" y="0"/>
                    <a:pt x="865650" y="7174"/>
                    <a:pt x="878420" y="19943"/>
                  </a:cubicBezTo>
                  <a:cubicBezTo>
                    <a:pt x="891190" y="32713"/>
                    <a:pt x="898363" y="50032"/>
                    <a:pt x="898363" y="68091"/>
                  </a:cubicBezTo>
                  <a:close/>
                </a:path>
              </a:pathLst>
            </a:custGeom>
            <a:ln w="19050" cap="rnd">
              <a:solidFill>
                <a:srgbClr val="51B264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898363" cy="7366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Diese können sich im Laufe der Zeit verändern.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278006" y="5878609"/>
            <a:ext cx="3410974" cy="2544056"/>
            <a:chOff x="0" y="0"/>
            <a:chExt cx="898363" cy="67001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98363" cy="670019"/>
            </a:xfrm>
            <a:custGeom>
              <a:avLst/>
              <a:gdLst/>
              <a:ahLst/>
              <a:cxnLst/>
              <a:rect l="l" t="t" r="r" b="b"/>
              <a:pathLst>
                <a:path w="898363" h="670019">
                  <a:moveTo>
                    <a:pt x="898363" y="68091"/>
                  </a:moveTo>
                  <a:lnTo>
                    <a:pt x="898363" y="601928"/>
                  </a:lnTo>
                  <a:cubicBezTo>
                    <a:pt x="898363" y="619987"/>
                    <a:pt x="891190" y="637306"/>
                    <a:pt x="878420" y="650075"/>
                  </a:cubicBezTo>
                  <a:cubicBezTo>
                    <a:pt x="865650" y="662845"/>
                    <a:pt x="848331" y="670019"/>
                    <a:pt x="830272" y="670019"/>
                  </a:cubicBezTo>
                  <a:lnTo>
                    <a:pt x="68091" y="670019"/>
                  </a:lnTo>
                  <a:cubicBezTo>
                    <a:pt x="50032" y="670019"/>
                    <a:pt x="32713" y="662845"/>
                    <a:pt x="19943" y="650075"/>
                  </a:cubicBezTo>
                  <a:cubicBezTo>
                    <a:pt x="7174" y="637306"/>
                    <a:pt x="0" y="619987"/>
                    <a:pt x="0" y="601928"/>
                  </a:cubicBezTo>
                  <a:lnTo>
                    <a:pt x="0" y="68091"/>
                  </a:lnTo>
                  <a:cubicBezTo>
                    <a:pt x="0" y="50032"/>
                    <a:pt x="7174" y="32713"/>
                    <a:pt x="19943" y="19943"/>
                  </a:cubicBezTo>
                  <a:cubicBezTo>
                    <a:pt x="32713" y="7174"/>
                    <a:pt x="50032" y="0"/>
                    <a:pt x="68091" y="0"/>
                  </a:cubicBezTo>
                  <a:lnTo>
                    <a:pt x="830272" y="0"/>
                  </a:lnTo>
                  <a:cubicBezTo>
                    <a:pt x="848331" y="0"/>
                    <a:pt x="865650" y="7174"/>
                    <a:pt x="878420" y="19943"/>
                  </a:cubicBezTo>
                  <a:cubicBezTo>
                    <a:pt x="891190" y="32713"/>
                    <a:pt x="898363" y="50032"/>
                    <a:pt x="898363" y="68091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898363" cy="7366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r>
                <a:rPr lang="en-US" sz="24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Dinge können unsere Stimmung beeinflussen?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9144000" y="1028700"/>
            <a:ext cx="19050" cy="82296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2565420" y="5670876"/>
            <a:ext cx="4931078" cy="7174848"/>
          </a:xfrm>
          <a:custGeom>
            <a:avLst/>
            <a:gdLst/>
            <a:ahLst/>
            <a:cxnLst/>
            <a:rect l="l" t="t" r="r" b="b"/>
            <a:pathLst>
              <a:path w="4931078" h="7174848">
                <a:moveTo>
                  <a:pt x="0" y="0"/>
                </a:moveTo>
                <a:lnTo>
                  <a:pt x="4931078" y="0"/>
                </a:lnTo>
                <a:lnTo>
                  <a:pt x="4931078" y="7174848"/>
                </a:lnTo>
                <a:lnTo>
                  <a:pt x="0" y="71748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570944" y="1302584"/>
            <a:ext cx="3939183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Vorübergehendes Unwohlsein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06043" y="2387465"/>
            <a:ext cx="6385441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Dauert nur kurze Zeit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Hat eine konkrete Ursache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Verbessert sich durch Ruhe oder Unterstützung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0934750" y="1331159"/>
            <a:ext cx="5651572" cy="9394314"/>
            <a:chOff x="0" y="0"/>
            <a:chExt cx="7535430" cy="12525752"/>
          </a:xfrm>
        </p:grpSpPr>
        <p:sp>
          <p:nvSpPr>
            <p:cNvPr id="7" name="Freeform 7"/>
            <p:cNvSpPr/>
            <p:nvPr/>
          </p:nvSpPr>
          <p:spPr>
            <a:xfrm>
              <a:off x="164871" y="5731437"/>
              <a:ext cx="7370559" cy="6794315"/>
            </a:xfrm>
            <a:custGeom>
              <a:avLst/>
              <a:gdLst/>
              <a:ahLst/>
              <a:cxnLst/>
              <a:rect l="l" t="t" r="r" b="b"/>
              <a:pathLst>
                <a:path w="7370559" h="6794315">
                  <a:moveTo>
                    <a:pt x="0" y="0"/>
                  </a:moveTo>
                  <a:lnTo>
                    <a:pt x="7370559" y="0"/>
                  </a:lnTo>
                  <a:lnTo>
                    <a:pt x="7370559" y="6794315"/>
                  </a:lnTo>
                  <a:lnTo>
                    <a:pt x="0" y="67943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64871" y="-28575"/>
              <a:ext cx="7370559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Psychische Erkrankung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824333"/>
              <a:ext cx="7535430" cy="1654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Dauert länger an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Beeinträchtigt mehrere Lebensbereiche</a:t>
              </a:r>
            </a:p>
            <a:p>
              <a:pPr marL="431801" lvl="1" indent="-215900" algn="l">
                <a:lnSpc>
                  <a:spcPts val="24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Benötigt professionelle Behandlung</a:t>
              </a:r>
            </a:p>
            <a:p>
              <a:pPr algn="l">
                <a:lnSpc>
                  <a:spcPts val="2400"/>
                </a:lnSpc>
                <a:spcBef>
                  <a:spcPct val="0"/>
                </a:spcBef>
              </a:pPr>
              <a:endPara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9144000" y="1028700"/>
            <a:ext cx="19050" cy="82296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2565420" y="5670876"/>
            <a:ext cx="4931078" cy="7174848"/>
          </a:xfrm>
          <a:custGeom>
            <a:avLst/>
            <a:gdLst/>
            <a:ahLst/>
            <a:cxnLst/>
            <a:rect l="l" t="t" r="r" b="b"/>
            <a:pathLst>
              <a:path w="4931078" h="7174848">
                <a:moveTo>
                  <a:pt x="0" y="0"/>
                </a:moveTo>
                <a:lnTo>
                  <a:pt x="4931078" y="0"/>
                </a:lnTo>
                <a:lnTo>
                  <a:pt x="4931078" y="7174848"/>
                </a:lnTo>
                <a:lnTo>
                  <a:pt x="0" y="71748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10810875" y="7347718"/>
            <a:ext cx="5775447" cy="1608134"/>
            <a:chOff x="0" y="0"/>
            <a:chExt cx="1521105" cy="42354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1105" cy="423541"/>
            </a:xfrm>
            <a:custGeom>
              <a:avLst/>
              <a:gdLst/>
              <a:ahLst/>
              <a:cxnLst/>
              <a:rect l="l" t="t" r="r" b="b"/>
              <a:pathLst>
                <a:path w="1521105" h="423541">
                  <a:moveTo>
                    <a:pt x="40215" y="0"/>
                  </a:moveTo>
                  <a:lnTo>
                    <a:pt x="1480891" y="0"/>
                  </a:lnTo>
                  <a:cubicBezTo>
                    <a:pt x="1491556" y="0"/>
                    <a:pt x="1501785" y="4237"/>
                    <a:pt x="1509327" y="11779"/>
                  </a:cubicBezTo>
                  <a:cubicBezTo>
                    <a:pt x="1516869" y="19320"/>
                    <a:pt x="1521105" y="29549"/>
                    <a:pt x="1521105" y="40215"/>
                  </a:cubicBezTo>
                  <a:lnTo>
                    <a:pt x="1521105" y="383327"/>
                  </a:lnTo>
                  <a:cubicBezTo>
                    <a:pt x="1521105" y="405537"/>
                    <a:pt x="1503101" y="423541"/>
                    <a:pt x="1480891" y="423541"/>
                  </a:cubicBezTo>
                  <a:lnTo>
                    <a:pt x="40215" y="423541"/>
                  </a:lnTo>
                  <a:cubicBezTo>
                    <a:pt x="29549" y="423541"/>
                    <a:pt x="19320" y="419304"/>
                    <a:pt x="11779" y="411763"/>
                  </a:cubicBezTo>
                  <a:cubicBezTo>
                    <a:pt x="4237" y="404221"/>
                    <a:pt x="0" y="393992"/>
                    <a:pt x="0" y="383327"/>
                  </a:cubicBezTo>
                  <a:lnTo>
                    <a:pt x="0" y="40215"/>
                  </a:lnTo>
                  <a:cubicBezTo>
                    <a:pt x="0" y="29549"/>
                    <a:pt x="4237" y="19320"/>
                    <a:pt x="11779" y="11779"/>
                  </a:cubicBezTo>
                  <a:cubicBezTo>
                    <a:pt x="19320" y="4237"/>
                    <a:pt x="29549" y="0"/>
                    <a:pt x="40215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1521105" cy="452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Warum glaubt ihr, dass diese Aussagen wichtig sind?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2290088" y="1302584"/>
            <a:ext cx="306455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Psychische Erkrankung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34750" y="2387465"/>
            <a:ext cx="5651572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Beispiel: 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Depression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34750" y="3606665"/>
            <a:ext cx="5651572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Ist nicht nur Traurigkeit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Kann Energie, Konzentration und Motivation beeinträchtigen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Ist mit professioneller Hilfe behandelbar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934750" y="5318011"/>
            <a:ext cx="565157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 ist keine Schwäche.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934750" y="5866131"/>
            <a:ext cx="565157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 ist kein Mangel an Anstrengung.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934750" y="6418581"/>
            <a:ext cx="565157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 ist nicht die Schuld der Familie.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70944" y="1302584"/>
            <a:ext cx="3939183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Vorübergehendes Unwohlsein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06043" y="2387465"/>
            <a:ext cx="6385441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Dauert nur kurze Zeit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Hat eine konkrete Ursache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Verbessert sich durch Ruhe oder Unterstützung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10875" y="7347718"/>
            <a:ext cx="5775447" cy="1608134"/>
            <a:chOff x="0" y="0"/>
            <a:chExt cx="1521105" cy="4235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21105" cy="423541"/>
            </a:xfrm>
            <a:custGeom>
              <a:avLst/>
              <a:gdLst/>
              <a:ahLst/>
              <a:cxnLst/>
              <a:rect l="l" t="t" r="r" b="b"/>
              <a:pathLst>
                <a:path w="1521105" h="423541">
                  <a:moveTo>
                    <a:pt x="40215" y="0"/>
                  </a:moveTo>
                  <a:lnTo>
                    <a:pt x="1480891" y="0"/>
                  </a:lnTo>
                  <a:cubicBezTo>
                    <a:pt x="1491556" y="0"/>
                    <a:pt x="1501785" y="4237"/>
                    <a:pt x="1509327" y="11779"/>
                  </a:cubicBezTo>
                  <a:cubicBezTo>
                    <a:pt x="1516869" y="19320"/>
                    <a:pt x="1521105" y="29549"/>
                    <a:pt x="1521105" y="40215"/>
                  </a:cubicBezTo>
                  <a:lnTo>
                    <a:pt x="1521105" y="383327"/>
                  </a:lnTo>
                  <a:cubicBezTo>
                    <a:pt x="1521105" y="405537"/>
                    <a:pt x="1503101" y="423541"/>
                    <a:pt x="1480891" y="423541"/>
                  </a:cubicBezTo>
                  <a:lnTo>
                    <a:pt x="40215" y="423541"/>
                  </a:lnTo>
                  <a:cubicBezTo>
                    <a:pt x="29549" y="423541"/>
                    <a:pt x="19320" y="419304"/>
                    <a:pt x="11779" y="411763"/>
                  </a:cubicBezTo>
                  <a:cubicBezTo>
                    <a:pt x="4237" y="404221"/>
                    <a:pt x="0" y="393992"/>
                    <a:pt x="0" y="383327"/>
                  </a:cubicBezTo>
                  <a:lnTo>
                    <a:pt x="0" y="40215"/>
                  </a:lnTo>
                  <a:cubicBezTo>
                    <a:pt x="0" y="29549"/>
                    <a:pt x="4237" y="19320"/>
                    <a:pt x="11779" y="11779"/>
                  </a:cubicBezTo>
                  <a:cubicBezTo>
                    <a:pt x="19320" y="4237"/>
                    <a:pt x="29549" y="0"/>
                    <a:pt x="40215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521105" cy="452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Warum glaubt ihr, dass diese Aussagen wichtig sind?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290326" y="1302584"/>
            <a:ext cx="3064073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Psychische Erkrankung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934750" y="2387465"/>
            <a:ext cx="5651572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Beispiel: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Depression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34750" y="3606665"/>
            <a:ext cx="5651572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ist nicht nur Traurigkeit.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Sie kann Energie, Konzentration und Motivation beeinflussen.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Sie kann mit professioneller Hilfe behandelt werden.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934750" y="5318011"/>
            <a:ext cx="565157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 ist keine Schwäche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34750" y="5866131"/>
            <a:ext cx="565157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 ist kein Mangel an Anstrengung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934750" y="6418581"/>
            <a:ext cx="565157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 ist nicht die Schuld der Familie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2792346" y="2344603"/>
            <a:ext cx="5235118" cy="447676"/>
            <a:chOff x="0" y="0"/>
            <a:chExt cx="6980157" cy="596901"/>
          </a:xfrm>
        </p:grpSpPr>
        <p:sp>
          <p:nvSpPr>
            <p:cNvPr id="12" name="TextBox 12"/>
            <p:cNvSpPr txBox="1"/>
            <p:nvPr/>
          </p:nvSpPr>
          <p:spPr>
            <a:xfrm>
              <a:off x="800218" y="66675"/>
              <a:ext cx="6179939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Psychische Erkrankungen gibt es.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625952" y="4085363"/>
            <a:ext cx="2716652" cy="447676"/>
            <a:chOff x="0" y="0"/>
            <a:chExt cx="3622202" cy="596901"/>
          </a:xfrm>
        </p:grpSpPr>
        <p:sp>
          <p:nvSpPr>
            <p:cNvPr id="15" name="TextBox 15"/>
            <p:cNvSpPr txBox="1"/>
            <p:nvPr/>
          </p:nvSpPr>
          <p:spPr>
            <a:xfrm>
              <a:off x="1022076" y="66675"/>
              <a:ext cx="2600127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Sie sind häufig.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625952" y="5826123"/>
            <a:ext cx="3758093" cy="447676"/>
            <a:chOff x="0" y="0"/>
            <a:chExt cx="5010790" cy="596901"/>
          </a:xfrm>
        </p:grpSpPr>
        <p:sp>
          <p:nvSpPr>
            <p:cNvPr id="18" name="TextBox 18"/>
            <p:cNvSpPr txBox="1"/>
            <p:nvPr/>
          </p:nvSpPr>
          <p:spPr>
            <a:xfrm>
              <a:off x="1022076" y="66675"/>
              <a:ext cx="3988715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Sie sind behandelbar.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625952" y="7566883"/>
            <a:ext cx="6469631" cy="447676"/>
            <a:chOff x="0" y="0"/>
            <a:chExt cx="8626175" cy="596901"/>
          </a:xfrm>
        </p:grpSpPr>
        <p:sp>
          <p:nvSpPr>
            <p:cNvPr id="21" name="TextBox 21"/>
            <p:cNvSpPr txBox="1"/>
            <p:nvPr/>
          </p:nvSpPr>
          <p:spPr>
            <a:xfrm>
              <a:off x="1022076" y="66675"/>
              <a:ext cx="7604099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Um Hilfe zu bitten ist ein Zeichen von Stärke.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76200"/>
              <a:ext cx="743987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031320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663506" y="6210059"/>
            <a:ext cx="8960989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Mythen und Realitäten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89727" y="3973953"/>
            <a:ext cx="1708547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1.2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7238" y="3969834"/>
            <a:ext cx="4793046" cy="5288466"/>
            <a:chOff x="0" y="0"/>
            <a:chExt cx="6390728" cy="7051288"/>
          </a:xfrm>
        </p:grpSpPr>
        <p:sp>
          <p:nvSpPr>
            <p:cNvPr id="3" name="TextBox 3"/>
            <p:cNvSpPr txBox="1"/>
            <p:nvPr/>
          </p:nvSpPr>
          <p:spPr>
            <a:xfrm>
              <a:off x="1336538" y="0"/>
              <a:ext cx="3441541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Karten hochhalten</a:t>
              </a:r>
            </a:p>
          </p:txBody>
        </p:sp>
        <p:grpSp>
          <p:nvGrpSpPr>
            <p:cNvPr id="4" name="Group 4"/>
            <p:cNvGrpSpPr/>
            <p:nvPr/>
          </p:nvGrpSpPr>
          <p:grpSpPr>
            <a:xfrm rot="992739">
              <a:off x="2898132" y="2831092"/>
              <a:ext cx="3010172" cy="3825736"/>
              <a:chOff x="0" y="0"/>
              <a:chExt cx="594602" cy="75570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594602" cy="755701"/>
              </a:xfrm>
              <a:custGeom>
                <a:avLst/>
                <a:gdLst/>
                <a:ahLst/>
                <a:cxnLst/>
                <a:rect l="l" t="t" r="r" b="b"/>
                <a:pathLst>
                  <a:path w="594602" h="755701">
                    <a:moveTo>
                      <a:pt x="102877" y="0"/>
                    </a:moveTo>
                    <a:lnTo>
                      <a:pt x="491725" y="0"/>
                    </a:lnTo>
                    <a:cubicBezTo>
                      <a:pt x="519010" y="0"/>
                      <a:pt x="545177" y="10839"/>
                      <a:pt x="564470" y="30132"/>
                    </a:cubicBezTo>
                    <a:cubicBezTo>
                      <a:pt x="583763" y="49425"/>
                      <a:pt x="594602" y="75592"/>
                      <a:pt x="594602" y="102877"/>
                    </a:cubicBezTo>
                    <a:lnTo>
                      <a:pt x="594602" y="652824"/>
                    </a:lnTo>
                    <a:cubicBezTo>
                      <a:pt x="594602" y="709641"/>
                      <a:pt x="548542" y="755701"/>
                      <a:pt x="491725" y="755701"/>
                    </a:cubicBezTo>
                    <a:lnTo>
                      <a:pt x="102877" y="755701"/>
                    </a:lnTo>
                    <a:cubicBezTo>
                      <a:pt x="75592" y="755701"/>
                      <a:pt x="49425" y="744862"/>
                      <a:pt x="30132" y="725569"/>
                    </a:cubicBezTo>
                    <a:cubicBezTo>
                      <a:pt x="10839" y="706276"/>
                      <a:pt x="0" y="680109"/>
                      <a:pt x="0" y="652824"/>
                    </a:cubicBezTo>
                    <a:lnTo>
                      <a:pt x="0" y="102877"/>
                    </a:lnTo>
                    <a:cubicBezTo>
                      <a:pt x="0" y="75592"/>
                      <a:pt x="10839" y="49425"/>
                      <a:pt x="30132" y="30132"/>
                    </a:cubicBezTo>
                    <a:cubicBezTo>
                      <a:pt x="49425" y="10839"/>
                      <a:pt x="75592" y="0"/>
                      <a:pt x="102877" y="0"/>
                    </a:cubicBezTo>
                    <a:close/>
                  </a:path>
                </a:pathLst>
              </a:custGeom>
              <a:solidFill>
                <a:srgbClr val="51B264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28575"/>
                <a:ext cx="594602" cy="784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 rot="-1177833">
              <a:off x="555157" y="2831092"/>
              <a:ext cx="3010172" cy="3825736"/>
              <a:chOff x="0" y="0"/>
              <a:chExt cx="594602" cy="755701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594602" cy="755701"/>
              </a:xfrm>
              <a:custGeom>
                <a:avLst/>
                <a:gdLst/>
                <a:ahLst/>
                <a:cxnLst/>
                <a:rect l="l" t="t" r="r" b="b"/>
                <a:pathLst>
                  <a:path w="594602" h="755701">
                    <a:moveTo>
                      <a:pt x="102877" y="0"/>
                    </a:moveTo>
                    <a:lnTo>
                      <a:pt x="491725" y="0"/>
                    </a:lnTo>
                    <a:cubicBezTo>
                      <a:pt x="519010" y="0"/>
                      <a:pt x="545177" y="10839"/>
                      <a:pt x="564470" y="30132"/>
                    </a:cubicBezTo>
                    <a:cubicBezTo>
                      <a:pt x="583763" y="49425"/>
                      <a:pt x="594602" y="75592"/>
                      <a:pt x="594602" y="102877"/>
                    </a:cubicBezTo>
                    <a:lnTo>
                      <a:pt x="594602" y="652824"/>
                    </a:lnTo>
                    <a:cubicBezTo>
                      <a:pt x="594602" y="709641"/>
                      <a:pt x="548542" y="755701"/>
                      <a:pt x="491725" y="755701"/>
                    </a:cubicBezTo>
                    <a:lnTo>
                      <a:pt x="102877" y="755701"/>
                    </a:lnTo>
                    <a:cubicBezTo>
                      <a:pt x="75592" y="755701"/>
                      <a:pt x="49425" y="744862"/>
                      <a:pt x="30132" y="725569"/>
                    </a:cubicBezTo>
                    <a:cubicBezTo>
                      <a:pt x="10839" y="706276"/>
                      <a:pt x="0" y="680109"/>
                      <a:pt x="0" y="652824"/>
                    </a:cubicBezTo>
                    <a:lnTo>
                      <a:pt x="0" y="102877"/>
                    </a:lnTo>
                    <a:cubicBezTo>
                      <a:pt x="0" y="75592"/>
                      <a:pt x="10839" y="49425"/>
                      <a:pt x="30132" y="30132"/>
                    </a:cubicBezTo>
                    <a:cubicBezTo>
                      <a:pt x="49425" y="10839"/>
                      <a:pt x="75592" y="0"/>
                      <a:pt x="102877" y="0"/>
                    </a:cubicBezTo>
                    <a:close/>
                  </a:path>
                </a:pathLst>
              </a:custGeom>
              <a:solidFill>
                <a:srgbClr val="FF3131"/>
              </a:solidFill>
              <a:ln w="3810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28575"/>
                <a:ext cx="594602" cy="78427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 rot="-1139279">
              <a:off x="625889" y="3749722"/>
              <a:ext cx="2266719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MYTHOS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 rot="950171">
              <a:off x="3362676" y="3749487"/>
              <a:ext cx="2678144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REALITÄT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75490" y="3969834"/>
            <a:ext cx="4995746" cy="7045526"/>
            <a:chOff x="0" y="0"/>
            <a:chExt cx="6660995" cy="9394035"/>
          </a:xfrm>
        </p:grpSpPr>
        <p:sp>
          <p:nvSpPr>
            <p:cNvPr id="13" name="TextBox 13"/>
            <p:cNvSpPr txBox="1"/>
            <p:nvPr/>
          </p:nvSpPr>
          <p:spPr>
            <a:xfrm>
              <a:off x="1625441" y="0"/>
              <a:ext cx="3065145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Die Hand heben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2733040"/>
              <a:ext cx="6660995" cy="6660995"/>
            </a:xfrm>
            <a:custGeom>
              <a:avLst/>
              <a:gdLst/>
              <a:ahLst/>
              <a:cxnLst/>
              <a:rect l="l" t="t" r="r" b="b"/>
              <a:pathLst>
                <a:path w="6660995" h="6660995">
                  <a:moveTo>
                    <a:pt x="0" y="0"/>
                  </a:moveTo>
                  <a:lnTo>
                    <a:pt x="6660995" y="0"/>
                  </a:lnTo>
                  <a:lnTo>
                    <a:pt x="6660995" y="6660995"/>
                  </a:lnTo>
                  <a:lnTo>
                    <a:pt x="0" y="66609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268641" y="3969834"/>
            <a:ext cx="5179849" cy="6850566"/>
            <a:chOff x="0" y="0"/>
            <a:chExt cx="6906465" cy="9134088"/>
          </a:xfrm>
        </p:grpSpPr>
        <p:sp>
          <p:nvSpPr>
            <p:cNvPr id="16" name="TextBox 16"/>
            <p:cNvSpPr txBox="1"/>
            <p:nvPr/>
          </p:nvSpPr>
          <p:spPr>
            <a:xfrm>
              <a:off x="835807" y="0"/>
              <a:ext cx="5234850" cy="3962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Sich mündlich äußern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4152800"/>
              <a:ext cx="6906465" cy="4981288"/>
            </a:xfrm>
            <a:custGeom>
              <a:avLst/>
              <a:gdLst/>
              <a:ahLst/>
              <a:cxnLst/>
              <a:rect l="l" t="t" r="r" b="b"/>
              <a:pathLst>
                <a:path w="6906465" h="4981288">
                  <a:moveTo>
                    <a:pt x="0" y="0"/>
                  </a:moveTo>
                  <a:lnTo>
                    <a:pt x="6906465" y="0"/>
                  </a:lnTo>
                  <a:lnTo>
                    <a:pt x="6906465" y="4981288"/>
                  </a:lnTo>
                  <a:lnTo>
                    <a:pt x="0" y="49812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449735" y="1038225"/>
            <a:ext cx="5388531" cy="445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Verstehen, bevor man urteilt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079736" y="1920798"/>
            <a:ext cx="10128528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stimmen darüber ab, ob die folgenden Aussagen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Mythos oder Realität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sind.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76243" y="1774438"/>
            <a:ext cx="5288466" cy="6738124"/>
            <a:chOff x="0" y="0"/>
            <a:chExt cx="1392847" cy="17746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2847" cy="1774650"/>
            </a:xfrm>
            <a:custGeom>
              <a:avLst/>
              <a:gdLst/>
              <a:ahLst/>
              <a:cxnLst/>
              <a:rect l="l" t="t" r="r" b="b"/>
              <a:pathLst>
                <a:path w="1392847" h="1774650">
                  <a:moveTo>
                    <a:pt x="43918" y="0"/>
                  </a:moveTo>
                  <a:lnTo>
                    <a:pt x="1348929" y="0"/>
                  </a:lnTo>
                  <a:cubicBezTo>
                    <a:pt x="1360577" y="0"/>
                    <a:pt x="1371748" y="4627"/>
                    <a:pt x="1379984" y="12863"/>
                  </a:cubicBezTo>
                  <a:cubicBezTo>
                    <a:pt x="1388220" y="21099"/>
                    <a:pt x="1392847" y="32270"/>
                    <a:pt x="1392847" y="43918"/>
                  </a:cubicBezTo>
                  <a:lnTo>
                    <a:pt x="1392847" y="1730732"/>
                  </a:lnTo>
                  <a:cubicBezTo>
                    <a:pt x="1392847" y="1742380"/>
                    <a:pt x="1388220" y="1753551"/>
                    <a:pt x="1379984" y="1761787"/>
                  </a:cubicBezTo>
                  <a:cubicBezTo>
                    <a:pt x="1371748" y="1770023"/>
                    <a:pt x="1360577" y="1774650"/>
                    <a:pt x="1348929" y="1774650"/>
                  </a:cubicBezTo>
                  <a:lnTo>
                    <a:pt x="43918" y="1774650"/>
                  </a:lnTo>
                  <a:cubicBezTo>
                    <a:pt x="32270" y="1774650"/>
                    <a:pt x="21099" y="1770023"/>
                    <a:pt x="12863" y="1761787"/>
                  </a:cubicBezTo>
                  <a:cubicBezTo>
                    <a:pt x="4627" y="1753551"/>
                    <a:pt x="0" y="1742380"/>
                    <a:pt x="0" y="1730732"/>
                  </a:cubicBezTo>
                  <a:lnTo>
                    <a:pt x="0" y="43918"/>
                  </a:lnTo>
                  <a:cubicBezTo>
                    <a:pt x="0" y="32270"/>
                    <a:pt x="4627" y="21099"/>
                    <a:pt x="12863" y="12863"/>
                  </a:cubicBezTo>
                  <a:cubicBezTo>
                    <a:pt x="21099" y="4627"/>
                    <a:pt x="32270" y="0"/>
                    <a:pt x="4391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92847" cy="1850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Psychische Erkrankungen sind selten.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603555" y="4397762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3405558" y="6385591"/>
            <a:ext cx="3029835" cy="561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5"/>
              </a:lnSpc>
              <a:spcBef>
                <a:spcPct val="0"/>
              </a:spcBef>
            </a:pPr>
            <a:r>
              <a:rPr lang="en-US" sz="3699" b="1">
                <a:solidFill>
                  <a:srgbClr val="FF3131"/>
                </a:solidFill>
                <a:latin typeface="Poppins Bold"/>
                <a:ea typeface="Poppins Bold"/>
                <a:cs typeface="Poppins Bold"/>
                <a:sym typeface="Poppins Bold"/>
              </a:rPr>
              <a:t>MYTHOS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3813" y="2586479"/>
            <a:ext cx="4857155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101010"/>
                </a:solidFill>
                <a:latin typeface="Poppins Bold"/>
                <a:ea typeface="Poppins Bold"/>
                <a:cs typeface="Poppins Bold"/>
                <a:sym typeface="Poppins Bold"/>
              </a:rPr>
              <a:t>Psychische Erkrankungen sind weltweit häufig.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101010"/>
                </a:solidFill>
                <a:latin typeface="Poppins"/>
                <a:ea typeface="Poppins"/>
                <a:cs typeface="Poppins"/>
                <a:sym typeface="Poppins"/>
              </a:rPr>
              <a:t> Viele Menschen erleben sie irgendwann im Laufe ihres Lebens.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76243" y="1774438"/>
            <a:ext cx="5288466" cy="6738124"/>
            <a:chOff x="0" y="0"/>
            <a:chExt cx="1392847" cy="17746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2847" cy="1774650"/>
            </a:xfrm>
            <a:custGeom>
              <a:avLst/>
              <a:gdLst/>
              <a:ahLst/>
              <a:cxnLst/>
              <a:rect l="l" t="t" r="r" b="b"/>
              <a:pathLst>
                <a:path w="1392847" h="1774650">
                  <a:moveTo>
                    <a:pt x="43918" y="0"/>
                  </a:moveTo>
                  <a:lnTo>
                    <a:pt x="1348929" y="0"/>
                  </a:lnTo>
                  <a:cubicBezTo>
                    <a:pt x="1360577" y="0"/>
                    <a:pt x="1371748" y="4627"/>
                    <a:pt x="1379984" y="12863"/>
                  </a:cubicBezTo>
                  <a:cubicBezTo>
                    <a:pt x="1388220" y="21099"/>
                    <a:pt x="1392847" y="32270"/>
                    <a:pt x="1392847" y="43918"/>
                  </a:cubicBezTo>
                  <a:lnTo>
                    <a:pt x="1392847" y="1730732"/>
                  </a:lnTo>
                  <a:cubicBezTo>
                    <a:pt x="1392847" y="1742380"/>
                    <a:pt x="1388220" y="1753551"/>
                    <a:pt x="1379984" y="1761787"/>
                  </a:cubicBezTo>
                  <a:cubicBezTo>
                    <a:pt x="1371748" y="1770023"/>
                    <a:pt x="1360577" y="1774650"/>
                    <a:pt x="1348929" y="1774650"/>
                  </a:cubicBezTo>
                  <a:lnTo>
                    <a:pt x="43918" y="1774650"/>
                  </a:lnTo>
                  <a:cubicBezTo>
                    <a:pt x="32270" y="1774650"/>
                    <a:pt x="21099" y="1770023"/>
                    <a:pt x="12863" y="1761787"/>
                  </a:cubicBezTo>
                  <a:cubicBezTo>
                    <a:pt x="4627" y="1753551"/>
                    <a:pt x="0" y="1742380"/>
                    <a:pt x="0" y="1730732"/>
                  </a:cubicBezTo>
                  <a:lnTo>
                    <a:pt x="0" y="43918"/>
                  </a:lnTo>
                  <a:cubicBezTo>
                    <a:pt x="0" y="32270"/>
                    <a:pt x="4627" y="21099"/>
                    <a:pt x="12863" y="12863"/>
                  </a:cubicBezTo>
                  <a:cubicBezTo>
                    <a:pt x="21099" y="4627"/>
                    <a:pt x="32270" y="0"/>
                    <a:pt x="4391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92847" cy="1850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Wenn jemand gesund wirkt, kann die Person keine psychische Erkrankung haben.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603555" y="4397762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2833064" y="2388312"/>
            <a:ext cx="12865464" cy="5358591"/>
            <a:chOff x="0" y="0"/>
            <a:chExt cx="17153953" cy="7144788"/>
          </a:xfrm>
        </p:grpSpPr>
        <p:sp>
          <p:nvSpPr>
            <p:cNvPr id="7" name="TextBox 7"/>
            <p:cNvSpPr txBox="1"/>
            <p:nvPr/>
          </p:nvSpPr>
          <p:spPr>
            <a:xfrm>
              <a:off x="0" y="6396505"/>
              <a:ext cx="5566431" cy="7482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95"/>
                </a:lnSpc>
                <a:spcBef>
                  <a:spcPct val="0"/>
                </a:spcBef>
              </a:pPr>
              <a:r>
                <a:rPr lang="en-US" sz="3699" b="1">
                  <a:solidFill>
                    <a:srgbClr val="FF313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MYTHOS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506868" y="-66675"/>
              <a:ext cx="7647084" cy="18785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1010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Viele psychische Erkrankungen sind von außen nicht sichtbar. </a:t>
              </a:r>
              <a:r>
                <a:rPr lang="en-US" sz="2000">
                  <a:solidFill>
                    <a:srgbClr val="101010"/>
                  </a:solidFill>
                  <a:latin typeface="Poppins"/>
                  <a:ea typeface="Poppins"/>
                  <a:cs typeface="Poppins"/>
                  <a:sym typeface="Poppins"/>
                </a:rPr>
                <a:t>Eine Person kann gesund wirken und trotzdem eine schwierige Zeit durchmachen.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76243" y="1774438"/>
            <a:ext cx="5288466" cy="6738124"/>
            <a:chOff x="0" y="0"/>
            <a:chExt cx="1392847" cy="17746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2847" cy="1774650"/>
            </a:xfrm>
            <a:custGeom>
              <a:avLst/>
              <a:gdLst/>
              <a:ahLst/>
              <a:cxnLst/>
              <a:rect l="l" t="t" r="r" b="b"/>
              <a:pathLst>
                <a:path w="1392847" h="1774650">
                  <a:moveTo>
                    <a:pt x="43918" y="0"/>
                  </a:moveTo>
                  <a:lnTo>
                    <a:pt x="1348929" y="0"/>
                  </a:lnTo>
                  <a:cubicBezTo>
                    <a:pt x="1360577" y="0"/>
                    <a:pt x="1371748" y="4627"/>
                    <a:pt x="1379984" y="12863"/>
                  </a:cubicBezTo>
                  <a:cubicBezTo>
                    <a:pt x="1388220" y="21099"/>
                    <a:pt x="1392847" y="32270"/>
                    <a:pt x="1392847" y="43918"/>
                  </a:cubicBezTo>
                  <a:lnTo>
                    <a:pt x="1392847" y="1730732"/>
                  </a:lnTo>
                  <a:cubicBezTo>
                    <a:pt x="1392847" y="1742380"/>
                    <a:pt x="1388220" y="1753551"/>
                    <a:pt x="1379984" y="1761787"/>
                  </a:cubicBezTo>
                  <a:cubicBezTo>
                    <a:pt x="1371748" y="1770023"/>
                    <a:pt x="1360577" y="1774650"/>
                    <a:pt x="1348929" y="1774650"/>
                  </a:cubicBezTo>
                  <a:lnTo>
                    <a:pt x="43918" y="1774650"/>
                  </a:lnTo>
                  <a:cubicBezTo>
                    <a:pt x="32270" y="1774650"/>
                    <a:pt x="21099" y="1770023"/>
                    <a:pt x="12863" y="1761787"/>
                  </a:cubicBezTo>
                  <a:cubicBezTo>
                    <a:pt x="4627" y="1753551"/>
                    <a:pt x="0" y="1742380"/>
                    <a:pt x="0" y="1730732"/>
                  </a:cubicBezTo>
                  <a:lnTo>
                    <a:pt x="0" y="43918"/>
                  </a:lnTo>
                  <a:cubicBezTo>
                    <a:pt x="0" y="32270"/>
                    <a:pt x="4627" y="21099"/>
                    <a:pt x="12863" y="12863"/>
                  </a:cubicBezTo>
                  <a:cubicBezTo>
                    <a:pt x="21099" y="4627"/>
                    <a:pt x="32270" y="0"/>
                    <a:pt x="4391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92847" cy="1850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Kinder sind verantwortlich, wenn ein Elternteil eine psychische Erkrankung hat.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603555" y="4397762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2530915" y="2388312"/>
            <a:ext cx="13167614" cy="5006166"/>
            <a:chOff x="0" y="0"/>
            <a:chExt cx="17556819" cy="6674888"/>
          </a:xfrm>
        </p:grpSpPr>
        <p:sp>
          <p:nvSpPr>
            <p:cNvPr id="7" name="TextBox 7"/>
            <p:cNvSpPr txBox="1"/>
            <p:nvPr/>
          </p:nvSpPr>
          <p:spPr>
            <a:xfrm>
              <a:off x="0" y="5926605"/>
              <a:ext cx="6372163" cy="7482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95"/>
                </a:lnSpc>
                <a:spcBef>
                  <a:spcPct val="0"/>
                </a:spcBef>
              </a:pPr>
              <a:r>
                <a:rPr lang="en-US" sz="3699" b="1">
                  <a:solidFill>
                    <a:srgbClr val="FF313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MYTHOS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909734" y="-66675"/>
              <a:ext cx="7647084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101010"/>
                  </a:solidFill>
                  <a:latin typeface="Poppins"/>
                  <a:ea typeface="Poppins"/>
                  <a:cs typeface="Poppins"/>
                  <a:sym typeface="Poppins"/>
                </a:rPr>
                <a:t>Psychische Erkrankungen werden nicht durch Kinder verursacht. </a:t>
              </a:r>
              <a:r>
                <a:rPr lang="en-US" sz="2000" b="1">
                  <a:solidFill>
                    <a:srgbClr val="1010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Sie sind gesundheitliche Zustände.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76243" y="1774438"/>
            <a:ext cx="5288466" cy="6738124"/>
            <a:chOff x="0" y="0"/>
            <a:chExt cx="1392847" cy="17746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2847" cy="1774650"/>
            </a:xfrm>
            <a:custGeom>
              <a:avLst/>
              <a:gdLst/>
              <a:ahLst/>
              <a:cxnLst/>
              <a:rect l="l" t="t" r="r" b="b"/>
              <a:pathLst>
                <a:path w="1392847" h="1774650">
                  <a:moveTo>
                    <a:pt x="43918" y="0"/>
                  </a:moveTo>
                  <a:lnTo>
                    <a:pt x="1348929" y="0"/>
                  </a:lnTo>
                  <a:cubicBezTo>
                    <a:pt x="1360577" y="0"/>
                    <a:pt x="1371748" y="4627"/>
                    <a:pt x="1379984" y="12863"/>
                  </a:cubicBezTo>
                  <a:cubicBezTo>
                    <a:pt x="1388220" y="21099"/>
                    <a:pt x="1392847" y="32270"/>
                    <a:pt x="1392847" y="43918"/>
                  </a:cubicBezTo>
                  <a:lnTo>
                    <a:pt x="1392847" y="1730732"/>
                  </a:lnTo>
                  <a:cubicBezTo>
                    <a:pt x="1392847" y="1742380"/>
                    <a:pt x="1388220" y="1753551"/>
                    <a:pt x="1379984" y="1761787"/>
                  </a:cubicBezTo>
                  <a:cubicBezTo>
                    <a:pt x="1371748" y="1770023"/>
                    <a:pt x="1360577" y="1774650"/>
                    <a:pt x="1348929" y="1774650"/>
                  </a:cubicBezTo>
                  <a:lnTo>
                    <a:pt x="43918" y="1774650"/>
                  </a:lnTo>
                  <a:cubicBezTo>
                    <a:pt x="32270" y="1774650"/>
                    <a:pt x="21099" y="1770023"/>
                    <a:pt x="12863" y="1761787"/>
                  </a:cubicBezTo>
                  <a:cubicBezTo>
                    <a:pt x="4627" y="1753551"/>
                    <a:pt x="0" y="1742380"/>
                    <a:pt x="0" y="1730732"/>
                  </a:cubicBezTo>
                  <a:lnTo>
                    <a:pt x="0" y="43918"/>
                  </a:lnTo>
                  <a:cubicBezTo>
                    <a:pt x="0" y="32270"/>
                    <a:pt x="4627" y="21099"/>
                    <a:pt x="12863" y="12863"/>
                  </a:cubicBezTo>
                  <a:cubicBezTo>
                    <a:pt x="21099" y="4627"/>
                    <a:pt x="32270" y="0"/>
                    <a:pt x="4391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92847" cy="1850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Um Hilfe zu bitten ist ein Zeichen von Schwäche.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603555" y="4397762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2546817" y="2388312"/>
            <a:ext cx="13151711" cy="4653741"/>
            <a:chOff x="0" y="0"/>
            <a:chExt cx="17535615" cy="6204988"/>
          </a:xfrm>
        </p:grpSpPr>
        <p:sp>
          <p:nvSpPr>
            <p:cNvPr id="7" name="TextBox 7"/>
            <p:cNvSpPr txBox="1"/>
            <p:nvPr/>
          </p:nvSpPr>
          <p:spPr>
            <a:xfrm>
              <a:off x="0" y="5456705"/>
              <a:ext cx="6329756" cy="7482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95"/>
                </a:lnSpc>
                <a:spcBef>
                  <a:spcPct val="0"/>
                </a:spcBef>
              </a:pPr>
              <a:r>
                <a:rPr lang="en-US" sz="3699" b="1">
                  <a:solidFill>
                    <a:srgbClr val="FF313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MYTHOS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888531" y="-66675"/>
              <a:ext cx="7647084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101010"/>
                  </a:solidFill>
                  <a:latin typeface="Poppins"/>
                  <a:ea typeface="Poppins"/>
                  <a:cs typeface="Poppins"/>
                  <a:sym typeface="Poppins"/>
                </a:rPr>
                <a:t>Um Hilfe zu bitten ist ein Zeichen von </a:t>
              </a:r>
              <a:r>
                <a:rPr lang="en-US" sz="2000" b="1">
                  <a:solidFill>
                    <a:srgbClr val="1010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Verantwortung und Stärke.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76243" y="1774438"/>
            <a:ext cx="5288466" cy="6738124"/>
            <a:chOff x="0" y="0"/>
            <a:chExt cx="1392847" cy="17746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2847" cy="1774650"/>
            </a:xfrm>
            <a:custGeom>
              <a:avLst/>
              <a:gdLst/>
              <a:ahLst/>
              <a:cxnLst/>
              <a:rect l="l" t="t" r="r" b="b"/>
              <a:pathLst>
                <a:path w="1392847" h="1774650">
                  <a:moveTo>
                    <a:pt x="43918" y="0"/>
                  </a:moveTo>
                  <a:lnTo>
                    <a:pt x="1348929" y="0"/>
                  </a:lnTo>
                  <a:cubicBezTo>
                    <a:pt x="1360577" y="0"/>
                    <a:pt x="1371748" y="4627"/>
                    <a:pt x="1379984" y="12863"/>
                  </a:cubicBezTo>
                  <a:cubicBezTo>
                    <a:pt x="1388220" y="21099"/>
                    <a:pt x="1392847" y="32270"/>
                    <a:pt x="1392847" y="43918"/>
                  </a:cubicBezTo>
                  <a:lnTo>
                    <a:pt x="1392847" y="1730732"/>
                  </a:lnTo>
                  <a:cubicBezTo>
                    <a:pt x="1392847" y="1742380"/>
                    <a:pt x="1388220" y="1753551"/>
                    <a:pt x="1379984" y="1761787"/>
                  </a:cubicBezTo>
                  <a:cubicBezTo>
                    <a:pt x="1371748" y="1770023"/>
                    <a:pt x="1360577" y="1774650"/>
                    <a:pt x="1348929" y="1774650"/>
                  </a:cubicBezTo>
                  <a:lnTo>
                    <a:pt x="43918" y="1774650"/>
                  </a:lnTo>
                  <a:cubicBezTo>
                    <a:pt x="32270" y="1774650"/>
                    <a:pt x="21099" y="1770023"/>
                    <a:pt x="12863" y="1761787"/>
                  </a:cubicBezTo>
                  <a:cubicBezTo>
                    <a:pt x="4627" y="1753551"/>
                    <a:pt x="0" y="1742380"/>
                    <a:pt x="0" y="1730732"/>
                  </a:cubicBezTo>
                  <a:lnTo>
                    <a:pt x="0" y="43918"/>
                  </a:lnTo>
                  <a:cubicBezTo>
                    <a:pt x="0" y="32270"/>
                    <a:pt x="4627" y="21099"/>
                    <a:pt x="12863" y="12863"/>
                  </a:cubicBezTo>
                  <a:cubicBezTo>
                    <a:pt x="21099" y="4627"/>
                    <a:pt x="32270" y="0"/>
                    <a:pt x="43918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92847" cy="1850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Menschen mit Depression oder Angststörung können sich mit geeigneter Hilfe verbessern.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603555" y="4397762"/>
            <a:ext cx="4217670" cy="8229600"/>
          </a:xfrm>
          <a:custGeom>
            <a:avLst/>
            <a:gdLst/>
            <a:ahLst/>
            <a:cxnLst/>
            <a:rect l="l" t="t" r="r" b="b"/>
            <a:pathLst>
              <a:path w="4217670" h="8229600">
                <a:moveTo>
                  <a:pt x="0" y="0"/>
                </a:moveTo>
                <a:lnTo>
                  <a:pt x="4217670" y="0"/>
                </a:lnTo>
                <a:lnTo>
                  <a:pt x="421767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2642233" y="2388312"/>
            <a:ext cx="13056296" cy="5006166"/>
            <a:chOff x="0" y="0"/>
            <a:chExt cx="17408394" cy="6674888"/>
          </a:xfrm>
        </p:grpSpPr>
        <p:sp>
          <p:nvSpPr>
            <p:cNvPr id="7" name="TextBox 7"/>
            <p:cNvSpPr txBox="1"/>
            <p:nvPr/>
          </p:nvSpPr>
          <p:spPr>
            <a:xfrm>
              <a:off x="0" y="5926605"/>
              <a:ext cx="6075314" cy="7482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95"/>
                </a:lnSpc>
                <a:spcBef>
                  <a:spcPct val="0"/>
                </a:spcBef>
              </a:pPr>
              <a:r>
                <a:rPr lang="en-US" sz="36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REALITÄT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761310" y="-66675"/>
              <a:ext cx="7647084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1010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Mit Unterstützung und angemessener Behandlung verbessern sich viele Menschen deutlich.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339188" y="2407994"/>
            <a:ext cx="5275139" cy="8229600"/>
          </a:xfrm>
          <a:custGeom>
            <a:avLst/>
            <a:gdLst/>
            <a:ahLst/>
            <a:cxnLst/>
            <a:rect l="l" t="t" r="r" b="b"/>
            <a:pathLst>
              <a:path w="5275139" h="8229600">
                <a:moveTo>
                  <a:pt x="0" y="0"/>
                </a:moveTo>
                <a:lnTo>
                  <a:pt x="5275139" y="0"/>
                </a:lnTo>
                <a:lnTo>
                  <a:pt x="527513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959" t="-585" b="-585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150791" y="2583199"/>
            <a:ext cx="6027234" cy="1970978"/>
            <a:chOff x="0" y="0"/>
            <a:chExt cx="1587420" cy="5191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87420" cy="519105"/>
            </a:xfrm>
            <a:custGeom>
              <a:avLst/>
              <a:gdLst/>
              <a:ahLst/>
              <a:cxnLst/>
              <a:rect l="l" t="t" r="r" b="b"/>
              <a:pathLst>
                <a:path w="1587420" h="519105">
                  <a:moveTo>
                    <a:pt x="38535" y="0"/>
                  </a:moveTo>
                  <a:lnTo>
                    <a:pt x="1548885" y="0"/>
                  </a:lnTo>
                  <a:cubicBezTo>
                    <a:pt x="1570167" y="0"/>
                    <a:pt x="1587420" y="17253"/>
                    <a:pt x="1587420" y="38535"/>
                  </a:cubicBezTo>
                  <a:lnTo>
                    <a:pt x="1587420" y="480571"/>
                  </a:lnTo>
                  <a:cubicBezTo>
                    <a:pt x="1587420" y="501853"/>
                    <a:pt x="1570167" y="519105"/>
                    <a:pt x="1548885" y="519105"/>
                  </a:cubicBezTo>
                  <a:lnTo>
                    <a:pt x="38535" y="519105"/>
                  </a:lnTo>
                  <a:cubicBezTo>
                    <a:pt x="17253" y="519105"/>
                    <a:pt x="0" y="501853"/>
                    <a:pt x="0" y="480571"/>
                  </a:cubicBezTo>
                  <a:lnTo>
                    <a:pt x="0" y="38535"/>
                  </a:lnTo>
                  <a:cubicBezTo>
                    <a:pt x="0" y="17253"/>
                    <a:pt x="17253" y="0"/>
                    <a:pt x="38535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587420" cy="6048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Warum gibt es Mythen?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305933" y="5341787"/>
            <a:ext cx="5716951" cy="2628714"/>
            <a:chOff x="0" y="0"/>
            <a:chExt cx="7622601" cy="3504952"/>
          </a:xfrm>
        </p:grpSpPr>
        <p:sp>
          <p:nvSpPr>
            <p:cNvPr id="7" name="TextBox 7"/>
            <p:cNvSpPr txBox="1"/>
            <p:nvPr/>
          </p:nvSpPr>
          <p:spPr>
            <a:xfrm>
              <a:off x="415293" y="19050"/>
              <a:ext cx="6792015" cy="10883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16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Mangel an Information</a:t>
              </a:r>
            </a:p>
            <a:p>
              <a:pPr marL="431801" lvl="1" indent="-215900" algn="l">
                <a:lnSpc>
                  <a:spcPts val="216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Angst vor dem, was wir nicht verstehen</a:t>
              </a:r>
            </a:p>
            <a:p>
              <a:pPr marL="431801" lvl="1" indent="-215900" algn="l">
                <a:lnSpc>
                  <a:spcPts val="216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Gesellschaftliches Stigma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772162"/>
              <a:ext cx="7622601" cy="7327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60"/>
                </a:lnSpc>
              </a:pPr>
              <a:r>
                <a:rPr lang="en-US" sz="2000" b="1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Wenn wir etwas besser verstehen, verlieren wir die Angst und verringern das Stigma.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031320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979693" y="6210059"/>
            <a:ext cx="10328613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Allgemeine Auswirkungen auf Jugendliche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87464" y="3973953"/>
            <a:ext cx="1713071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1.3</a:t>
            </a: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6514" y="4760945"/>
            <a:ext cx="6119830" cy="8229600"/>
          </a:xfrm>
          <a:custGeom>
            <a:avLst/>
            <a:gdLst/>
            <a:ahLst/>
            <a:cxnLst/>
            <a:rect l="l" t="t" r="r" b="b"/>
            <a:pathLst>
              <a:path w="6119830" h="8229600">
                <a:moveTo>
                  <a:pt x="0" y="0"/>
                </a:moveTo>
                <a:lnTo>
                  <a:pt x="6119829" y="0"/>
                </a:lnTo>
                <a:lnTo>
                  <a:pt x="611982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0412755" y="6172200"/>
            <a:ext cx="6162586" cy="2402436"/>
            <a:chOff x="0" y="0"/>
            <a:chExt cx="1623068" cy="6327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23068" cy="632740"/>
            </a:xfrm>
            <a:custGeom>
              <a:avLst/>
              <a:gdLst/>
              <a:ahLst/>
              <a:cxnLst/>
              <a:rect l="l" t="t" r="r" b="b"/>
              <a:pathLst>
                <a:path w="1623068" h="632740">
                  <a:moveTo>
                    <a:pt x="37688" y="0"/>
                  </a:moveTo>
                  <a:lnTo>
                    <a:pt x="1585380" y="0"/>
                  </a:lnTo>
                  <a:cubicBezTo>
                    <a:pt x="1606194" y="0"/>
                    <a:pt x="1623068" y="16874"/>
                    <a:pt x="1623068" y="37688"/>
                  </a:cubicBezTo>
                  <a:lnTo>
                    <a:pt x="1623068" y="595052"/>
                  </a:lnTo>
                  <a:cubicBezTo>
                    <a:pt x="1623068" y="605048"/>
                    <a:pt x="1619097" y="614634"/>
                    <a:pt x="1612029" y="621702"/>
                  </a:cubicBezTo>
                  <a:cubicBezTo>
                    <a:pt x="1604961" y="628770"/>
                    <a:pt x="1595375" y="632740"/>
                    <a:pt x="1585380" y="632740"/>
                  </a:cubicBezTo>
                  <a:lnTo>
                    <a:pt x="37688" y="632740"/>
                  </a:lnTo>
                  <a:cubicBezTo>
                    <a:pt x="16874" y="632740"/>
                    <a:pt x="0" y="615867"/>
                    <a:pt x="0" y="595052"/>
                  </a:cubicBezTo>
                  <a:lnTo>
                    <a:pt x="0" y="37688"/>
                  </a:lnTo>
                  <a:cubicBezTo>
                    <a:pt x="0" y="27693"/>
                    <a:pt x="3971" y="18107"/>
                    <a:pt x="11039" y="11039"/>
                  </a:cubicBezTo>
                  <a:cubicBezTo>
                    <a:pt x="18107" y="3971"/>
                    <a:pt x="27693" y="0"/>
                    <a:pt x="37688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623068" cy="7184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Welche Emotionen können sie fühlen?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680157" y="2089007"/>
            <a:ext cx="5892544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Lasst uns gemeinsam überlegen, wie es einen Jugendlichen beeinflussen kann, mit einem Erwachsenen zusammenzuleben, der eine psychische Erkrankung hat.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537058" y="2082657"/>
            <a:ext cx="5610617" cy="447676"/>
            <a:chOff x="0" y="0"/>
            <a:chExt cx="7480823" cy="596901"/>
          </a:xfrm>
        </p:grpSpPr>
        <p:sp>
          <p:nvSpPr>
            <p:cNvPr id="8" name="TextBox 8"/>
            <p:cNvSpPr txBox="1"/>
            <p:nvPr/>
          </p:nvSpPr>
          <p:spPr>
            <a:xfrm>
              <a:off x="769085" y="30692"/>
              <a:ext cx="671173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Ständige Sorge um den Erwachsenen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412755" y="3009110"/>
            <a:ext cx="5734919" cy="447676"/>
            <a:chOff x="0" y="0"/>
            <a:chExt cx="7646559" cy="596901"/>
          </a:xfrm>
        </p:grpSpPr>
        <p:sp>
          <p:nvSpPr>
            <p:cNvPr id="11" name="TextBox 11"/>
            <p:cNvSpPr txBox="1"/>
            <p:nvPr/>
          </p:nvSpPr>
          <p:spPr>
            <a:xfrm>
              <a:off x="934822" y="30692"/>
              <a:ext cx="671173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Denken, dass sie mehr helfen sollten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412755" y="3935562"/>
            <a:ext cx="6307413" cy="447676"/>
            <a:chOff x="0" y="0"/>
            <a:chExt cx="8409884" cy="596901"/>
          </a:xfrm>
        </p:grpSpPr>
        <p:sp>
          <p:nvSpPr>
            <p:cNvPr id="14" name="TextBox 14"/>
            <p:cNvSpPr txBox="1"/>
            <p:nvPr/>
          </p:nvSpPr>
          <p:spPr>
            <a:xfrm>
              <a:off x="934822" y="30692"/>
              <a:ext cx="7475062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Sich für die Situation verantwortlich fühlen                   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412755" y="4862014"/>
            <a:ext cx="5734919" cy="447676"/>
            <a:chOff x="0" y="0"/>
            <a:chExt cx="7646559" cy="596901"/>
          </a:xfrm>
        </p:grpSpPr>
        <p:sp>
          <p:nvSpPr>
            <p:cNvPr id="17" name="TextBox 17"/>
            <p:cNvSpPr txBox="1"/>
            <p:nvPr/>
          </p:nvSpPr>
          <p:spPr>
            <a:xfrm>
              <a:off x="934822" y="30692"/>
              <a:ext cx="671173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Nicht verstehen, was passiert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6514" y="4760945"/>
            <a:ext cx="6119830" cy="8229600"/>
          </a:xfrm>
          <a:custGeom>
            <a:avLst/>
            <a:gdLst/>
            <a:ahLst/>
            <a:cxnLst/>
            <a:rect l="l" t="t" r="r" b="b"/>
            <a:pathLst>
              <a:path w="6119830" h="8229600">
                <a:moveTo>
                  <a:pt x="0" y="0"/>
                </a:moveTo>
                <a:lnTo>
                  <a:pt x="6119829" y="0"/>
                </a:lnTo>
                <a:lnTo>
                  <a:pt x="611982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0412755" y="1633914"/>
            <a:ext cx="6162586" cy="2402436"/>
            <a:chOff x="0" y="0"/>
            <a:chExt cx="1623068" cy="6327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23068" cy="632740"/>
            </a:xfrm>
            <a:custGeom>
              <a:avLst/>
              <a:gdLst/>
              <a:ahLst/>
              <a:cxnLst/>
              <a:rect l="l" t="t" r="r" b="b"/>
              <a:pathLst>
                <a:path w="1623068" h="632740">
                  <a:moveTo>
                    <a:pt x="37688" y="0"/>
                  </a:moveTo>
                  <a:lnTo>
                    <a:pt x="1585380" y="0"/>
                  </a:lnTo>
                  <a:cubicBezTo>
                    <a:pt x="1606194" y="0"/>
                    <a:pt x="1623068" y="16874"/>
                    <a:pt x="1623068" y="37688"/>
                  </a:cubicBezTo>
                  <a:lnTo>
                    <a:pt x="1623068" y="595052"/>
                  </a:lnTo>
                  <a:cubicBezTo>
                    <a:pt x="1623068" y="605048"/>
                    <a:pt x="1619097" y="614634"/>
                    <a:pt x="1612029" y="621702"/>
                  </a:cubicBezTo>
                  <a:cubicBezTo>
                    <a:pt x="1604961" y="628770"/>
                    <a:pt x="1595375" y="632740"/>
                    <a:pt x="1585380" y="632740"/>
                  </a:cubicBezTo>
                  <a:lnTo>
                    <a:pt x="37688" y="632740"/>
                  </a:lnTo>
                  <a:cubicBezTo>
                    <a:pt x="16874" y="632740"/>
                    <a:pt x="0" y="615867"/>
                    <a:pt x="0" y="595052"/>
                  </a:cubicBezTo>
                  <a:lnTo>
                    <a:pt x="0" y="37688"/>
                  </a:lnTo>
                  <a:cubicBezTo>
                    <a:pt x="0" y="27693"/>
                    <a:pt x="3971" y="18107"/>
                    <a:pt x="11039" y="11039"/>
                  </a:cubicBezTo>
                  <a:cubicBezTo>
                    <a:pt x="18107" y="3971"/>
                    <a:pt x="27693" y="0"/>
                    <a:pt x="37688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623068" cy="7184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Was können sie fühlen?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412755" y="7412673"/>
            <a:ext cx="6162586" cy="1845627"/>
            <a:chOff x="0" y="0"/>
            <a:chExt cx="1623068" cy="48609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23068" cy="486091"/>
            </a:xfrm>
            <a:custGeom>
              <a:avLst/>
              <a:gdLst/>
              <a:ahLst/>
              <a:cxnLst/>
              <a:rect l="l" t="t" r="r" b="b"/>
              <a:pathLst>
                <a:path w="1623068" h="486091">
                  <a:moveTo>
                    <a:pt x="37688" y="0"/>
                  </a:moveTo>
                  <a:lnTo>
                    <a:pt x="1585380" y="0"/>
                  </a:lnTo>
                  <a:cubicBezTo>
                    <a:pt x="1606194" y="0"/>
                    <a:pt x="1623068" y="16874"/>
                    <a:pt x="1623068" y="37688"/>
                  </a:cubicBezTo>
                  <a:lnTo>
                    <a:pt x="1623068" y="448403"/>
                  </a:lnTo>
                  <a:cubicBezTo>
                    <a:pt x="1623068" y="458398"/>
                    <a:pt x="1619097" y="467984"/>
                    <a:pt x="1612029" y="475052"/>
                  </a:cubicBezTo>
                  <a:cubicBezTo>
                    <a:pt x="1604961" y="482120"/>
                    <a:pt x="1595375" y="486091"/>
                    <a:pt x="1585380" y="486091"/>
                  </a:cubicBezTo>
                  <a:lnTo>
                    <a:pt x="37688" y="486091"/>
                  </a:lnTo>
                  <a:cubicBezTo>
                    <a:pt x="16874" y="486091"/>
                    <a:pt x="0" y="469217"/>
                    <a:pt x="0" y="448403"/>
                  </a:cubicBezTo>
                  <a:lnTo>
                    <a:pt x="0" y="37688"/>
                  </a:lnTo>
                  <a:cubicBezTo>
                    <a:pt x="0" y="27693"/>
                    <a:pt x="3971" y="18107"/>
                    <a:pt x="11039" y="11039"/>
                  </a:cubicBezTo>
                  <a:cubicBezTo>
                    <a:pt x="18107" y="3971"/>
                    <a:pt x="27693" y="0"/>
                    <a:pt x="37688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1623068" cy="571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Welche Folgen können diese Gefühle haben?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311519" y="2632831"/>
            <a:ext cx="5033803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Wenn man etwas nicht gut versteht, ist es normal, dass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gemischte Gefühle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entstehen.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508922" y="4434684"/>
            <a:ext cx="244733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Verwirrung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Schuldgefühle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Scham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Wut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Traurigkeit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Erschöpfung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66514" y="4760945"/>
            <a:ext cx="6119830" cy="8229600"/>
          </a:xfrm>
          <a:custGeom>
            <a:avLst/>
            <a:gdLst/>
            <a:ahLst/>
            <a:cxnLst/>
            <a:rect l="l" t="t" r="r" b="b"/>
            <a:pathLst>
              <a:path w="6119830" h="8229600">
                <a:moveTo>
                  <a:pt x="0" y="0"/>
                </a:moveTo>
                <a:lnTo>
                  <a:pt x="6119829" y="0"/>
                </a:lnTo>
                <a:lnTo>
                  <a:pt x="611982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0412755" y="1776692"/>
            <a:ext cx="6162586" cy="1845627"/>
            <a:chOff x="0" y="0"/>
            <a:chExt cx="1623068" cy="4860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23068" cy="486091"/>
            </a:xfrm>
            <a:custGeom>
              <a:avLst/>
              <a:gdLst/>
              <a:ahLst/>
              <a:cxnLst/>
              <a:rect l="l" t="t" r="r" b="b"/>
              <a:pathLst>
                <a:path w="1623068" h="486091">
                  <a:moveTo>
                    <a:pt x="37688" y="0"/>
                  </a:moveTo>
                  <a:lnTo>
                    <a:pt x="1585380" y="0"/>
                  </a:lnTo>
                  <a:cubicBezTo>
                    <a:pt x="1606194" y="0"/>
                    <a:pt x="1623068" y="16874"/>
                    <a:pt x="1623068" y="37688"/>
                  </a:cubicBezTo>
                  <a:lnTo>
                    <a:pt x="1623068" y="448403"/>
                  </a:lnTo>
                  <a:cubicBezTo>
                    <a:pt x="1623068" y="458398"/>
                    <a:pt x="1619097" y="467984"/>
                    <a:pt x="1612029" y="475052"/>
                  </a:cubicBezTo>
                  <a:cubicBezTo>
                    <a:pt x="1604961" y="482120"/>
                    <a:pt x="1595375" y="486091"/>
                    <a:pt x="1585380" y="486091"/>
                  </a:cubicBezTo>
                  <a:lnTo>
                    <a:pt x="37688" y="486091"/>
                  </a:lnTo>
                  <a:cubicBezTo>
                    <a:pt x="16874" y="486091"/>
                    <a:pt x="0" y="469217"/>
                    <a:pt x="0" y="448403"/>
                  </a:cubicBezTo>
                  <a:lnTo>
                    <a:pt x="0" y="37688"/>
                  </a:lnTo>
                  <a:cubicBezTo>
                    <a:pt x="0" y="27693"/>
                    <a:pt x="3971" y="18107"/>
                    <a:pt x="11039" y="11039"/>
                  </a:cubicBezTo>
                  <a:cubicBezTo>
                    <a:pt x="18107" y="3971"/>
                    <a:pt x="27693" y="0"/>
                    <a:pt x="37688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623068" cy="5718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Welche Folgen können diese Gefühle haben?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311519" y="2632831"/>
            <a:ext cx="5033803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Manchmal versucht ein Jugendlicher, die Familie zu schützen, und übernimmt mehr, als eigentlich angemessen ist.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031968" y="4434684"/>
            <a:ext cx="4924161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Zu viele Verantwortungen übernehmen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Nicht über das Thema sprechen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Sich zurückziehen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Versuchen, immer „stark“ zu sein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3126" y="1028700"/>
            <a:ext cx="6104279" cy="8789437"/>
          </a:xfrm>
          <a:custGeom>
            <a:avLst/>
            <a:gdLst/>
            <a:ahLst/>
            <a:cxnLst/>
            <a:rect l="l" t="t" r="r" b="b"/>
            <a:pathLst>
              <a:path w="6104279" h="8789437">
                <a:moveTo>
                  <a:pt x="0" y="0"/>
                </a:moveTo>
                <a:lnTo>
                  <a:pt x="6104279" y="0"/>
                </a:lnTo>
                <a:lnTo>
                  <a:pt x="6104279" y="8789437"/>
                </a:lnTo>
                <a:lnTo>
                  <a:pt x="0" y="87894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235" r="-254" b="-1466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0537058" y="2159260"/>
            <a:ext cx="5610617" cy="669925"/>
            <a:chOff x="0" y="0"/>
            <a:chExt cx="7480823" cy="893234"/>
          </a:xfrm>
        </p:grpSpPr>
        <p:sp>
          <p:nvSpPr>
            <p:cNvPr id="4" name="TextBox 4"/>
            <p:cNvSpPr txBox="1"/>
            <p:nvPr/>
          </p:nvSpPr>
          <p:spPr>
            <a:xfrm>
              <a:off x="769085" y="-45508"/>
              <a:ext cx="6711737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Es ist nicht die Aufgabe des Jugendlichen, die Situation zu lösen.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412755" y="3772225"/>
            <a:ext cx="5734919" cy="447676"/>
            <a:chOff x="0" y="0"/>
            <a:chExt cx="7646559" cy="596901"/>
          </a:xfrm>
        </p:grpSpPr>
        <p:sp>
          <p:nvSpPr>
            <p:cNvPr id="7" name="TextBox 7"/>
            <p:cNvSpPr txBox="1"/>
            <p:nvPr/>
          </p:nvSpPr>
          <p:spPr>
            <a:xfrm>
              <a:off x="934822" y="30692"/>
              <a:ext cx="671173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ist nicht seine oder ihre Schuld.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412755" y="5162940"/>
            <a:ext cx="5957556" cy="447676"/>
            <a:chOff x="0" y="0"/>
            <a:chExt cx="7943408" cy="596901"/>
          </a:xfrm>
        </p:grpSpPr>
        <p:sp>
          <p:nvSpPr>
            <p:cNvPr id="10" name="TextBox 10"/>
            <p:cNvSpPr txBox="1"/>
            <p:nvPr/>
          </p:nvSpPr>
          <p:spPr>
            <a:xfrm>
              <a:off x="934822" y="30692"/>
              <a:ext cx="7008586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Zu verstehen, was passiert, kann helfen.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825465" y="6738609"/>
            <a:ext cx="503380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Information und Unterstützung machen einen großen Unterschied.</a:t>
            </a: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76300" y="3031320"/>
            <a:ext cx="20040600" cy="10402643"/>
            <a:chOff x="0" y="0"/>
            <a:chExt cx="2672080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720800" cy="13870178"/>
            </a:xfrm>
            <a:custGeom>
              <a:avLst/>
              <a:gdLst/>
              <a:ahLst/>
              <a:cxnLst/>
              <a:rect l="l" t="t" r="r" b="b"/>
              <a:pathLst>
                <a:path w="26720800" h="13870178">
                  <a:moveTo>
                    <a:pt x="0" y="6935089"/>
                  </a:moveTo>
                  <a:cubicBezTo>
                    <a:pt x="0" y="3104896"/>
                    <a:pt x="5981700" y="0"/>
                    <a:pt x="13360400" y="0"/>
                  </a:cubicBezTo>
                  <a:cubicBezTo>
                    <a:pt x="20739100" y="0"/>
                    <a:pt x="26720800" y="3104896"/>
                    <a:pt x="26720800" y="6935089"/>
                  </a:cubicBezTo>
                  <a:cubicBezTo>
                    <a:pt x="26720800" y="10765282"/>
                    <a:pt x="20739100" y="13870178"/>
                    <a:pt x="13360400" y="13870178"/>
                  </a:cubicBezTo>
                  <a:cubicBezTo>
                    <a:pt x="5981700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504479" y="6210059"/>
            <a:ext cx="9279041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hilft? — Unterstützungsnetzwerk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81154" y="3973953"/>
            <a:ext cx="172569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1.4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3002" y="3083573"/>
            <a:ext cx="6061596" cy="2811041"/>
            <a:chOff x="0" y="0"/>
            <a:chExt cx="8082129" cy="3748055"/>
          </a:xfrm>
        </p:grpSpPr>
        <p:sp>
          <p:nvSpPr>
            <p:cNvPr id="3" name="Freeform 3"/>
            <p:cNvSpPr/>
            <p:nvPr/>
          </p:nvSpPr>
          <p:spPr>
            <a:xfrm>
              <a:off x="2669464" y="1004855"/>
              <a:ext cx="2743200" cy="2743200"/>
            </a:xfrm>
            <a:custGeom>
              <a:avLst/>
              <a:gdLst/>
              <a:ahLst/>
              <a:cxnLst/>
              <a:rect l="l" t="t" r="r" b="b"/>
              <a:pathLst>
                <a:path w="2743200" h="2743200">
                  <a:moveTo>
                    <a:pt x="0" y="0"/>
                  </a:moveTo>
                  <a:lnTo>
                    <a:pt x="2743200" y="0"/>
                  </a:lnTo>
                  <a:lnTo>
                    <a:pt x="2743200" y="2743200"/>
                  </a:lnTo>
                  <a:lnTo>
                    <a:pt x="0" y="2743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9085" y="-45508"/>
              <a:ext cx="7313043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Klare Informationen verringern Verwirrung.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886789" y="3083573"/>
            <a:ext cx="6372511" cy="2811041"/>
            <a:chOff x="0" y="0"/>
            <a:chExt cx="8496682" cy="3748055"/>
          </a:xfrm>
        </p:grpSpPr>
        <p:sp>
          <p:nvSpPr>
            <p:cNvPr id="7" name="Freeform 7"/>
            <p:cNvSpPr/>
            <p:nvPr/>
          </p:nvSpPr>
          <p:spPr>
            <a:xfrm>
              <a:off x="3397949" y="1004855"/>
              <a:ext cx="1700784" cy="2743200"/>
            </a:xfrm>
            <a:custGeom>
              <a:avLst/>
              <a:gdLst/>
              <a:ahLst/>
              <a:cxnLst/>
              <a:rect l="l" t="t" r="r" b="b"/>
              <a:pathLst>
                <a:path w="1700784" h="2743200">
                  <a:moveTo>
                    <a:pt x="0" y="0"/>
                  </a:moveTo>
                  <a:lnTo>
                    <a:pt x="1700784" y="0"/>
                  </a:lnTo>
                  <a:lnTo>
                    <a:pt x="1700784" y="2743200"/>
                  </a:lnTo>
                  <a:lnTo>
                    <a:pt x="0" y="2743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34822" y="30692"/>
              <a:ext cx="7561860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Eine vertrauenswürdige erwachsene Person gibt Stabilität.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799462" y="6479454"/>
            <a:ext cx="6768589" cy="2328451"/>
            <a:chOff x="0" y="0"/>
            <a:chExt cx="9024785" cy="3104602"/>
          </a:xfrm>
        </p:grpSpPr>
        <p:sp>
          <p:nvSpPr>
            <p:cNvPr id="11" name="Freeform 11"/>
            <p:cNvSpPr/>
            <p:nvPr/>
          </p:nvSpPr>
          <p:spPr>
            <a:xfrm>
              <a:off x="3328306" y="842447"/>
              <a:ext cx="2262155" cy="2262155"/>
            </a:xfrm>
            <a:custGeom>
              <a:avLst/>
              <a:gdLst/>
              <a:ahLst/>
              <a:cxnLst/>
              <a:rect l="l" t="t" r="r" b="b"/>
              <a:pathLst>
                <a:path w="2262155" h="2262155">
                  <a:moveTo>
                    <a:pt x="0" y="0"/>
                  </a:moveTo>
                  <a:lnTo>
                    <a:pt x="2262155" y="0"/>
                  </a:lnTo>
                  <a:lnTo>
                    <a:pt x="2262155" y="2262155"/>
                  </a:lnTo>
                  <a:lnTo>
                    <a:pt x="0" y="22621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28805" y="-24415"/>
              <a:ext cx="8195981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Ein Unterstützungsnetzwerk verhindert Isolation.</a:t>
              </a:r>
            </a:p>
            <a:p>
              <a:pPr algn="l">
                <a:lnSpc>
                  <a:spcPts val="2800"/>
                </a:lnSpc>
              </a:pPr>
              <a:endPara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370809" y="1598443"/>
            <a:ext cx="754638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Jetzt, da wir die möglichen Auswirkungen verstanden haben, konzentrieren wir uns darauf, was helfen kann.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816082" y="952500"/>
            <a:ext cx="6655837" cy="5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Grundpfeiler</a:t>
            </a: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34419" y="1598443"/>
            <a:ext cx="7419162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Jetzt, da wir die möglichen Auswirkungen verstanden haben, konzentrieren wir uns darauf, was helfen kann.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816082" y="952500"/>
            <a:ext cx="6655837" cy="523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Grundpfeiler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957744" y="3083573"/>
            <a:ext cx="6372511" cy="2811041"/>
            <a:chOff x="0" y="0"/>
            <a:chExt cx="8496682" cy="3748055"/>
          </a:xfrm>
        </p:grpSpPr>
        <p:sp>
          <p:nvSpPr>
            <p:cNvPr id="5" name="Freeform 5"/>
            <p:cNvSpPr/>
            <p:nvPr/>
          </p:nvSpPr>
          <p:spPr>
            <a:xfrm>
              <a:off x="3397949" y="1004855"/>
              <a:ext cx="1700784" cy="2743200"/>
            </a:xfrm>
            <a:custGeom>
              <a:avLst/>
              <a:gdLst/>
              <a:ahLst/>
              <a:cxnLst/>
              <a:rect l="l" t="t" r="r" b="b"/>
              <a:pathLst>
                <a:path w="1700784" h="2743200">
                  <a:moveTo>
                    <a:pt x="0" y="0"/>
                  </a:moveTo>
                  <a:lnTo>
                    <a:pt x="1700784" y="0"/>
                  </a:lnTo>
                  <a:lnTo>
                    <a:pt x="1700784" y="2743200"/>
                  </a:lnTo>
                  <a:lnTo>
                    <a:pt x="0" y="2743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34822" y="30692"/>
              <a:ext cx="7561860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Eine vertrauenswürdige erwachsene Person gibt Stabilität.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587284" y="6242050"/>
            <a:ext cx="5455264" cy="354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Beispiele:</a:t>
            </a:r>
          </a:p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Mutter, Vater oder ein anderes Familienmitglied</a:t>
            </a:r>
          </a:p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Lehrkraft</a:t>
            </a:r>
          </a:p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Schulsozialarbeiter*in oder Beratungslehrkraft</a:t>
            </a:r>
          </a:p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Trainer*in</a:t>
            </a:r>
          </a:p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Eine andere vertraute erwachsene Person</a:t>
            </a:r>
          </a:p>
          <a:p>
            <a:pPr marL="361950" lvl="1" indent="-180975"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92727" y="2392332"/>
            <a:ext cx="4787246" cy="3086100"/>
            <a:chOff x="0" y="0"/>
            <a:chExt cx="1260839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60839" cy="812800"/>
            </a:xfrm>
            <a:custGeom>
              <a:avLst/>
              <a:gdLst/>
              <a:ahLst/>
              <a:cxnLst/>
              <a:rect l="l" t="t" r="r" b="b"/>
              <a:pathLst>
                <a:path w="1260839" h="812800">
                  <a:moveTo>
                    <a:pt x="48516" y="0"/>
                  </a:moveTo>
                  <a:lnTo>
                    <a:pt x="1212323" y="0"/>
                  </a:lnTo>
                  <a:cubicBezTo>
                    <a:pt x="1225190" y="0"/>
                    <a:pt x="1237530" y="5111"/>
                    <a:pt x="1246629" y="14210"/>
                  </a:cubicBezTo>
                  <a:cubicBezTo>
                    <a:pt x="1255727" y="23308"/>
                    <a:pt x="1260839" y="35649"/>
                    <a:pt x="1260839" y="48516"/>
                  </a:cubicBezTo>
                  <a:lnTo>
                    <a:pt x="1260839" y="764284"/>
                  </a:lnTo>
                  <a:cubicBezTo>
                    <a:pt x="1260839" y="777151"/>
                    <a:pt x="1255727" y="789492"/>
                    <a:pt x="1246629" y="798590"/>
                  </a:cubicBezTo>
                  <a:cubicBezTo>
                    <a:pt x="1237530" y="807689"/>
                    <a:pt x="1225190" y="812800"/>
                    <a:pt x="1212323" y="812800"/>
                  </a:cubicBezTo>
                  <a:lnTo>
                    <a:pt x="48516" y="812800"/>
                  </a:lnTo>
                  <a:cubicBezTo>
                    <a:pt x="35649" y="812800"/>
                    <a:pt x="23308" y="807689"/>
                    <a:pt x="14210" y="798590"/>
                  </a:cubicBezTo>
                  <a:cubicBezTo>
                    <a:pt x="5111" y="789492"/>
                    <a:pt x="0" y="777151"/>
                    <a:pt x="0" y="764284"/>
                  </a:cubicBezTo>
                  <a:lnTo>
                    <a:pt x="0" y="48516"/>
                  </a:lnTo>
                  <a:cubicBezTo>
                    <a:pt x="0" y="35649"/>
                    <a:pt x="5111" y="23308"/>
                    <a:pt x="14210" y="14210"/>
                  </a:cubicBezTo>
                  <a:cubicBezTo>
                    <a:pt x="23308" y="5111"/>
                    <a:pt x="35649" y="0"/>
                    <a:pt x="48516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260839" cy="89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Welche gesunden Strategien können genutzt werden?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9679575" y="2043467"/>
            <a:ext cx="6310500" cy="6200066"/>
          </a:xfrm>
          <a:custGeom>
            <a:avLst/>
            <a:gdLst/>
            <a:ahLst/>
            <a:cxnLst/>
            <a:rect l="l" t="t" r="r" b="b"/>
            <a:pathLst>
              <a:path w="6310500" h="6200066">
                <a:moveTo>
                  <a:pt x="0" y="0"/>
                </a:moveTo>
                <a:lnTo>
                  <a:pt x="6310500" y="0"/>
                </a:lnTo>
                <a:lnTo>
                  <a:pt x="6310500" y="6200066"/>
                </a:lnTo>
                <a:lnTo>
                  <a:pt x="0" y="62000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2297925" y="5953974"/>
            <a:ext cx="5576850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Sprechen, wenn es sich sicher anfühlt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Routinen beibehalten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Pausen machen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Kontakt zu Freundschaften halten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Professionelle Hilfe suchen, wenn es nötig ist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79575" y="2043467"/>
            <a:ext cx="6310500" cy="6200066"/>
          </a:xfrm>
          <a:custGeom>
            <a:avLst/>
            <a:gdLst/>
            <a:ahLst/>
            <a:cxnLst/>
            <a:rect l="l" t="t" r="r" b="b"/>
            <a:pathLst>
              <a:path w="6310500" h="6200066">
                <a:moveTo>
                  <a:pt x="0" y="0"/>
                </a:moveTo>
                <a:lnTo>
                  <a:pt x="6310500" y="0"/>
                </a:lnTo>
                <a:lnTo>
                  <a:pt x="6310500" y="6200066"/>
                </a:lnTo>
                <a:lnTo>
                  <a:pt x="0" y="62000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376960" y="1755198"/>
            <a:ext cx="5576850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Erinnere dich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30209" y="7522808"/>
            <a:ext cx="5354213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Unterstützung zu suchen ist eine verantwortungsvolle und reife Entscheidung.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43193" y="3154238"/>
            <a:ext cx="6511810" cy="669925"/>
            <a:chOff x="0" y="0"/>
            <a:chExt cx="8682413" cy="893234"/>
          </a:xfrm>
        </p:grpSpPr>
        <p:sp>
          <p:nvSpPr>
            <p:cNvPr id="6" name="TextBox 6"/>
            <p:cNvSpPr txBox="1"/>
            <p:nvPr/>
          </p:nvSpPr>
          <p:spPr>
            <a:xfrm>
              <a:off x="769085" y="-45508"/>
              <a:ext cx="7913328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Du bist nicht dafür verantwortlich, Erwachsene zu „reparieren“.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218890" y="4632653"/>
            <a:ext cx="5734919" cy="447676"/>
            <a:chOff x="0" y="0"/>
            <a:chExt cx="7646559" cy="596901"/>
          </a:xfrm>
        </p:grpSpPr>
        <p:sp>
          <p:nvSpPr>
            <p:cNvPr id="9" name="TextBox 9"/>
            <p:cNvSpPr txBox="1"/>
            <p:nvPr/>
          </p:nvSpPr>
          <p:spPr>
            <a:xfrm>
              <a:off x="934822" y="30692"/>
              <a:ext cx="671173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Du darfst um Hilfe bitten.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218890" y="6111068"/>
            <a:ext cx="5734919" cy="447676"/>
            <a:chOff x="0" y="0"/>
            <a:chExt cx="7646559" cy="596901"/>
          </a:xfrm>
        </p:grpSpPr>
        <p:sp>
          <p:nvSpPr>
            <p:cNvPr id="12" name="TextBox 12"/>
            <p:cNvSpPr txBox="1"/>
            <p:nvPr/>
          </p:nvSpPr>
          <p:spPr>
            <a:xfrm>
              <a:off x="934822" y="30692"/>
              <a:ext cx="671173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Unterstützung gibt es.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687865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7300" y="1277964"/>
            <a:ext cx="15773400" cy="745617"/>
            <a:chOff x="0" y="0"/>
            <a:chExt cx="21031200" cy="9941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994157"/>
            </a:xfrm>
            <a:custGeom>
              <a:avLst/>
              <a:gdLst/>
              <a:ahLst/>
              <a:cxnLst/>
              <a:rect l="l" t="t" r="r" b="b"/>
              <a:pathLst>
                <a:path w="21031200" h="994157">
                  <a:moveTo>
                    <a:pt x="0" y="0"/>
                  </a:moveTo>
                  <a:lnTo>
                    <a:pt x="21031200" y="0"/>
                  </a:lnTo>
                  <a:lnTo>
                    <a:pt x="21031200" y="994157"/>
                  </a:lnTo>
                  <a:lnTo>
                    <a:pt x="0" y="9941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78866" b="-44553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21031200" cy="9846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Lasst uns festhalten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2379227" y="2783519"/>
            <a:ext cx="5738557" cy="4719963"/>
          </a:xfrm>
          <a:custGeom>
            <a:avLst/>
            <a:gdLst/>
            <a:ahLst/>
            <a:cxnLst/>
            <a:rect l="l" t="t" r="r" b="b"/>
            <a:pathLst>
              <a:path w="5738557" h="4719963">
                <a:moveTo>
                  <a:pt x="0" y="0"/>
                </a:moveTo>
                <a:lnTo>
                  <a:pt x="5738557" y="0"/>
                </a:lnTo>
                <a:lnTo>
                  <a:pt x="5738557" y="4719962"/>
                </a:lnTo>
                <a:lnTo>
                  <a:pt x="0" y="47199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9842992" y="6480948"/>
            <a:ext cx="6519956" cy="2045067"/>
            <a:chOff x="0" y="0"/>
            <a:chExt cx="1717190" cy="5386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7190" cy="538618"/>
            </a:xfrm>
            <a:custGeom>
              <a:avLst/>
              <a:gdLst/>
              <a:ahLst/>
              <a:cxnLst/>
              <a:rect l="l" t="t" r="r" b="b"/>
              <a:pathLst>
                <a:path w="1717190" h="538618">
                  <a:moveTo>
                    <a:pt x="35623" y="0"/>
                  </a:moveTo>
                  <a:lnTo>
                    <a:pt x="1681567" y="0"/>
                  </a:lnTo>
                  <a:cubicBezTo>
                    <a:pt x="1691015" y="0"/>
                    <a:pt x="1700076" y="3753"/>
                    <a:pt x="1706756" y="10434"/>
                  </a:cubicBezTo>
                  <a:cubicBezTo>
                    <a:pt x="1713437" y="17114"/>
                    <a:pt x="1717190" y="26175"/>
                    <a:pt x="1717190" y="35623"/>
                  </a:cubicBezTo>
                  <a:lnTo>
                    <a:pt x="1717190" y="502996"/>
                  </a:lnTo>
                  <a:cubicBezTo>
                    <a:pt x="1717190" y="512444"/>
                    <a:pt x="1713437" y="521504"/>
                    <a:pt x="1706756" y="528185"/>
                  </a:cubicBezTo>
                  <a:cubicBezTo>
                    <a:pt x="1700076" y="534865"/>
                    <a:pt x="1691015" y="538618"/>
                    <a:pt x="1681567" y="538618"/>
                  </a:cubicBezTo>
                  <a:lnTo>
                    <a:pt x="35623" y="538618"/>
                  </a:lnTo>
                  <a:cubicBezTo>
                    <a:pt x="26175" y="538618"/>
                    <a:pt x="17114" y="534865"/>
                    <a:pt x="10434" y="528185"/>
                  </a:cubicBezTo>
                  <a:cubicBezTo>
                    <a:pt x="3753" y="521504"/>
                    <a:pt x="0" y="512444"/>
                    <a:pt x="0" y="502996"/>
                  </a:cubicBezTo>
                  <a:lnTo>
                    <a:pt x="0" y="35623"/>
                  </a:lnTo>
                  <a:cubicBezTo>
                    <a:pt x="0" y="26175"/>
                    <a:pt x="3753" y="17114"/>
                    <a:pt x="10434" y="10434"/>
                  </a:cubicBezTo>
                  <a:cubicBezTo>
                    <a:pt x="17114" y="3753"/>
                    <a:pt x="26175" y="0"/>
                    <a:pt x="35623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1717190" cy="6243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Warum glaubst du, dass das wichtig ist?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56502" y="2443705"/>
            <a:ext cx="7283197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Psychische Erkrankungen existieren.</a:t>
            </a:r>
          </a:p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Sie sind nicht die Schuld von Kindern oder Jugendlichen.</a:t>
            </a:r>
          </a:p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Erwachsene können Hilfe bekommen.</a:t>
            </a:r>
          </a:p>
          <a:p>
            <a:pPr marL="361950" lvl="1" indent="-180975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Um Unterstützung zu bitten ist ein Zeichen von Stärke.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56502" y="4605202"/>
            <a:ext cx="5574913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 musst die Probleme der Erwachsenen nicht lösen. Niemand ist allein. Es gibt immer jemanden, der zuhören kann.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7300" y="1277964"/>
            <a:ext cx="15773400" cy="745617"/>
            <a:chOff x="0" y="0"/>
            <a:chExt cx="21031200" cy="9941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994157"/>
            </a:xfrm>
            <a:custGeom>
              <a:avLst/>
              <a:gdLst/>
              <a:ahLst/>
              <a:cxnLst/>
              <a:rect l="l" t="t" r="r" b="b"/>
              <a:pathLst>
                <a:path w="21031200" h="994157">
                  <a:moveTo>
                    <a:pt x="0" y="0"/>
                  </a:moveTo>
                  <a:lnTo>
                    <a:pt x="21031200" y="0"/>
                  </a:lnTo>
                  <a:lnTo>
                    <a:pt x="21031200" y="994157"/>
                  </a:lnTo>
                  <a:lnTo>
                    <a:pt x="0" y="9941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78866" b="-44553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21031200" cy="9846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Lasst uns festhalten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2379227" y="2783519"/>
            <a:ext cx="5738557" cy="4719963"/>
          </a:xfrm>
          <a:custGeom>
            <a:avLst/>
            <a:gdLst/>
            <a:ahLst/>
            <a:cxnLst/>
            <a:rect l="l" t="t" r="r" b="b"/>
            <a:pathLst>
              <a:path w="5738557" h="4719963">
                <a:moveTo>
                  <a:pt x="0" y="0"/>
                </a:moveTo>
                <a:lnTo>
                  <a:pt x="5738557" y="0"/>
                </a:lnTo>
                <a:lnTo>
                  <a:pt x="5738557" y="4719962"/>
                </a:lnTo>
                <a:lnTo>
                  <a:pt x="0" y="47199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9842992" y="2593193"/>
            <a:ext cx="6519956" cy="2045067"/>
            <a:chOff x="0" y="0"/>
            <a:chExt cx="1717190" cy="5386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7190" cy="538618"/>
            </a:xfrm>
            <a:custGeom>
              <a:avLst/>
              <a:gdLst/>
              <a:ahLst/>
              <a:cxnLst/>
              <a:rect l="l" t="t" r="r" b="b"/>
              <a:pathLst>
                <a:path w="1717190" h="538618">
                  <a:moveTo>
                    <a:pt x="35623" y="0"/>
                  </a:moveTo>
                  <a:lnTo>
                    <a:pt x="1681567" y="0"/>
                  </a:lnTo>
                  <a:cubicBezTo>
                    <a:pt x="1691015" y="0"/>
                    <a:pt x="1700076" y="3753"/>
                    <a:pt x="1706756" y="10434"/>
                  </a:cubicBezTo>
                  <a:cubicBezTo>
                    <a:pt x="1713437" y="17114"/>
                    <a:pt x="1717190" y="26175"/>
                    <a:pt x="1717190" y="35623"/>
                  </a:cubicBezTo>
                  <a:lnTo>
                    <a:pt x="1717190" y="502996"/>
                  </a:lnTo>
                  <a:cubicBezTo>
                    <a:pt x="1717190" y="512444"/>
                    <a:pt x="1713437" y="521504"/>
                    <a:pt x="1706756" y="528185"/>
                  </a:cubicBezTo>
                  <a:cubicBezTo>
                    <a:pt x="1700076" y="534865"/>
                    <a:pt x="1691015" y="538618"/>
                    <a:pt x="1681567" y="538618"/>
                  </a:cubicBezTo>
                  <a:lnTo>
                    <a:pt x="35623" y="538618"/>
                  </a:lnTo>
                  <a:cubicBezTo>
                    <a:pt x="26175" y="538618"/>
                    <a:pt x="17114" y="534865"/>
                    <a:pt x="10434" y="528185"/>
                  </a:cubicBezTo>
                  <a:cubicBezTo>
                    <a:pt x="3753" y="521504"/>
                    <a:pt x="0" y="512444"/>
                    <a:pt x="0" y="502996"/>
                  </a:cubicBezTo>
                  <a:lnTo>
                    <a:pt x="0" y="35623"/>
                  </a:lnTo>
                  <a:cubicBezTo>
                    <a:pt x="0" y="26175"/>
                    <a:pt x="3753" y="17114"/>
                    <a:pt x="10434" y="10434"/>
                  </a:cubicBezTo>
                  <a:cubicBezTo>
                    <a:pt x="17114" y="3753"/>
                    <a:pt x="26175" y="0"/>
                    <a:pt x="35623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1717190" cy="6243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Warum glaubst du, dass das wichtig ist?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881776" y="5365880"/>
            <a:ext cx="4442387" cy="3752461"/>
            <a:chOff x="0" y="0"/>
            <a:chExt cx="5923183" cy="5003282"/>
          </a:xfrm>
        </p:grpSpPr>
        <p:sp>
          <p:nvSpPr>
            <p:cNvPr id="10" name="Freeform 10"/>
            <p:cNvSpPr/>
            <p:nvPr/>
          </p:nvSpPr>
          <p:spPr>
            <a:xfrm>
              <a:off x="1045344" y="1269793"/>
              <a:ext cx="3832495" cy="3733489"/>
            </a:xfrm>
            <a:custGeom>
              <a:avLst/>
              <a:gdLst/>
              <a:ahLst/>
              <a:cxnLst/>
              <a:rect l="l" t="t" r="r" b="b"/>
              <a:pathLst>
                <a:path w="3832495" h="3733489">
                  <a:moveTo>
                    <a:pt x="0" y="0"/>
                  </a:moveTo>
                  <a:lnTo>
                    <a:pt x="3832495" y="0"/>
                  </a:lnTo>
                  <a:lnTo>
                    <a:pt x="3832495" y="3733489"/>
                  </a:lnTo>
                  <a:lnTo>
                    <a:pt x="0" y="37334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5923183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Wenn du eine Frage hast, kannst du sie anonym aufschreiben.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12D4ECC-57E3-24B3-D3F1-827676045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489" y="723900"/>
            <a:ext cx="15139022" cy="88392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865</Words>
  <Application>Microsoft Office PowerPoint</Application>
  <PresentationFormat>Custom</PresentationFormat>
  <Paragraphs>160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Aptos Bold</vt:lpstr>
      <vt:lpstr>Poppins</vt:lpstr>
      <vt:lpstr>Calibri</vt:lpstr>
      <vt:lpstr>Poppins Bold</vt:lpstr>
      <vt:lpstr>Arial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MOD7_Kinder mit psychisch erkrankten Eltern_SEK I</dc:title>
  <cp:lastModifiedBy>Itzel Gn</cp:lastModifiedBy>
  <cp:revision>2</cp:revision>
  <dcterms:created xsi:type="dcterms:W3CDTF">2006-08-16T00:00:00Z</dcterms:created>
  <dcterms:modified xsi:type="dcterms:W3CDTF">2026-04-06T17:33:23Z</dcterms:modified>
  <dc:identifier>DAHCO27rHVE</dc:identifier>
</cp:coreProperties>
</file>